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73" r:id="rId3"/>
    <p:sldId id="258" r:id="rId4"/>
    <p:sldId id="260" r:id="rId5"/>
    <p:sldId id="274" r:id="rId6"/>
    <p:sldId id="271" r:id="rId7"/>
    <p:sldId id="259" r:id="rId8"/>
    <p:sldId id="262" r:id="rId9"/>
    <p:sldId id="272" r:id="rId10"/>
    <p:sldId id="263" r:id="rId11"/>
    <p:sldId id="264" r:id="rId12"/>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7A37"/>
    <a:srgbClr val="009900"/>
    <a:srgbClr val="AC007F"/>
    <a:srgbClr val="517A00"/>
    <a:srgbClr val="669900"/>
    <a:srgbClr val="FF3300"/>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1673" autoAdjust="0"/>
  </p:normalViewPr>
  <p:slideViewPr>
    <p:cSldViewPr>
      <p:cViewPr varScale="1">
        <p:scale>
          <a:sx n="60" d="100"/>
          <a:sy n="60" d="100"/>
        </p:scale>
        <p:origin x="-1572" y="-84"/>
      </p:cViewPr>
      <p:guideLst>
        <p:guide orient="horz" pos="2160"/>
        <p:guide pos="2880"/>
      </p:guideLst>
    </p:cSldViewPr>
  </p:slideViewPr>
  <p:notesTextViewPr>
    <p:cViewPr>
      <p:scale>
        <a:sx n="1" d="1"/>
        <a:sy n="1" d="1"/>
      </p:scale>
      <p:origin x="0" y="0"/>
    </p:cViewPr>
  </p:notesTextViewPr>
  <p:sorterViewPr>
    <p:cViewPr>
      <p:scale>
        <a:sx n="100" d="100"/>
        <a:sy n="100" d="100"/>
      </p:scale>
      <p:origin x="0" y="3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5E1DDE-FA5E-4459-B34F-C9A00A0E522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BB86572-9BD1-46AE-A44B-04EA608C480F}">
      <dgm:prSet/>
      <dgm:spPr/>
      <dgm:t>
        <a:bodyPr/>
        <a:lstStyle/>
        <a:p>
          <a:pPr rtl="0"/>
          <a:r>
            <a:rPr lang="en-US" b="1" dirty="0" smtClean="0"/>
            <a:t>Planning</a:t>
          </a:r>
          <a:endParaRPr lang="en-US" b="1" dirty="0"/>
        </a:p>
      </dgm:t>
    </dgm:pt>
    <dgm:pt modelId="{6C3585A0-FF4C-4B9E-90C7-24874B198B47}" type="parTrans" cxnId="{FDB23638-4D77-41FA-89FF-C92BA4362EA5}">
      <dgm:prSet/>
      <dgm:spPr/>
      <dgm:t>
        <a:bodyPr/>
        <a:lstStyle/>
        <a:p>
          <a:endParaRPr lang="en-US"/>
        </a:p>
      </dgm:t>
    </dgm:pt>
    <dgm:pt modelId="{7F6A828B-7100-4B7B-906F-2CF481540AE0}" type="sibTrans" cxnId="{FDB23638-4D77-41FA-89FF-C92BA4362EA5}">
      <dgm:prSet/>
      <dgm:spPr/>
      <dgm:t>
        <a:bodyPr/>
        <a:lstStyle/>
        <a:p>
          <a:endParaRPr lang="en-US"/>
        </a:p>
      </dgm:t>
    </dgm:pt>
    <dgm:pt modelId="{58B8A718-4C8D-456E-AB96-E0D4D9646A30}">
      <dgm:prSet/>
      <dgm:spPr/>
      <dgm:t>
        <a:bodyPr/>
        <a:lstStyle/>
        <a:p>
          <a:pPr rtl="0"/>
          <a:r>
            <a:rPr lang="en-US" b="1" dirty="0" smtClean="0"/>
            <a:t>Budgeting</a:t>
          </a:r>
          <a:endParaRPr lang="en-US" b="1" dirty="0"/>
        </a:p>
      </dgm:t>
    </dgm:pt>
    <dgm:pt modelId="{D433019C-DE86-4E73-A5E9-5C913E336E50}" type="parTrans" cxnId="{ADC6FDD1-F615-4111-8DD5-7E985B370548}">
      <dgm:prSet/>
      <dgm:spPr/>
      <dgm:t>
        <a:bodyPr/>
        <a:lstStyle/>
        <a:p>
          <a:endParaRPr lang="en-US"/>
        </a:p>
      </dgm:t>
    </dgm:pt>
    <dgm:pt modelId="{FA838D43-33B8-42D0-9E20-19D4F875E887}" type="sibTrans" cxnId="{ADC6FDD1-F615-4111-8DD5-7E985B370548}">
      <dgm:prSet/>
      <dgm:spPr/>
      <dgm:t>
        <a:bodyPr/>
        <a:lstStyle/>
        <a:p>
          <a:endParaRPr lang="en-US"/>
        </a:p>
      </dgm:t>
    </dgm:pt>
    <dgm:pt modelId="{8D0E821D-7DDC-421E-8511-F13A4D9ADF02}">
      <dgm:prSet/>
      <dgm:spPr/>
      <dgm:t>
        <a:bodyPr/>
        <a:lstStyle/>
        <a:p>
          <a:pPr rtl="0"/>
          <a:r>
            <a:rPr lang="en-US" b="1" dirty="0" smtClean="0"/>
            <a:t>Expenditure</a:t>
          </a:r>
          <a:endParaRPr lang="en-US" b="1" dirty="0"/>
        </a:p>
      </dgm:t>
    </dgm:pt>
    <dgm:pt modelId="{582C4527-7983-466F-B7C9-D95E781DBA33}" type="parTrans" cxnId="{D09EBAB5-7963-4D86-AE78-35A401ECACCE}">
      <dgm:prSet/>
      <dgm:spPr/>
      <dgm:t>
        <a:bodyPr/>
        <a:lstStyle/>
        <a:p>
          <a:endParaRPr lang="en-US"/>
        </a:p>
      </dgm:t>
    </dgm:pt>
    <dgm:pt modelId="{120C1B00-0586-4617-83B7-2D8A61178EB3}" type="sibTrans" cxnId="{D09EBAB5-7963-4D86-AE78-35A401ECACCE}">
      <dgm:prSet/>
      <dgm:spPr/>
      <dgm:t>
        <a:bodyPr/>
        <a:lstStyle/>
        <a:p>
          <a:endParaRPr lang="en-US"/>
        </a:p>
      </dgm:t>
    </dgm:pt>
    <dgm:pt modelId="{DF8131F8-EBC5-496D-9FC2-B9489ABBB09C}">
      <dgm:prSet/>
      <dgm:spPr/>
      <dgm:t>
        <a:bodyPr/>
        <a:lstStyle/>
        <a:p>
          <a:pPr rtl="0"/>
          <a:r>
            <a:rPr lang="en-US" b="1" dirty="0" smtClean="0"/>
            <a:t>Monitoring</a:t>
          </a:r>
          <a:endParaRPr lang="en-US" b="1" dirty="0"/>
        </a:p>
      </dgm:t>
    </dgm:pt>
    <dgm:pt modelId="{AC7C6311-4E79-4D4F-9EAA-FF2B180BDEDE}" type="parTrans" cxnId="{BE43DFA1-A441-40CD-9364-36D637C6D960}">
      <dgm:prSet/>
      <dgm:spPr/>
      <dgm:t>
        <a:bodyPr/>
        <a:lstStyle/>
        <a:p>
          <a:endParaRPr lang="en-US"/>
        </a:p>
      </dgm:t>
    </dgm:pt>
    <dgm:pt modelId="{FD1FA039-C0B2-40CB-8D18-63244161A434}" type="sibTrans" cxnId="{BE43DFA1-A441-40CD-9364-36D637C6D960}">
      <dgm:prSet/>
      <dgm:spPr/>
      <dgm:t>
        <a:bodyPr/>
        <a:lstStyle/>
        <a:p>
          <a:endParaRPr lang="en-US"/>
        </a:p>
      </dgm:t>
    </dgm:pt>
    <dgm:pt modelId="{DCA40AA2-27BC-4AF5-A668-52F7DC948EDD}" type="pres">
      <dgm:prSet presAssocID="{5F5E1DDE-FA5E-4459-B34F-C9A00A0E522E}" presName="cycle" presStyleCnt="0">
        <dgm:presLayoutVars>
          <dgm:dir/>
          <dgm:resizeHandles val="exact"/>
        </dgm:presLayoutVars>
      </dgm:prSet>
      <dgm:spPr/>
      <dgm:t>
        <a:bodyPr/>
        <a:lstStyle/>
        <a:p>
          <a:endParaRPr lang="en-US"/>
        </a:p>
      </dgm:t>
    </dgm:pt>
    <dgm:pt modelId="{955A694F-3E76-418D-8BBD-0A796FA1FD9D}" type="pres">
      <dgm:prSet presAssocID="{1BB86572-9BD1-46AE-A44B-04EA608C480F}" presName="dummy" presStyleCnt="0"/>
      <dgm:spPr/>
    </dgm:pt>
    <dgm:pt modelId="{DD9FC4C8-69F5-414B-BF35-1C55EBC40F88}" type="pres">
      <dgm:prSet presAssocID="{1BB86572-9BD1-46AE-A44B-04EA608C480F}" presName="node" presStyleLbl="revTx" presStyleIdx="0" presStyleCnt="4" custScaleY="49017">
        <dgm:presLayoutVars>
          <dgm:bulletEnabled val="1"/>
        </dgm:presLayoutVars>
      </dgm:prSet>
      <dgm:spPr/>
      <dgm:t>
        <a:bodyPr/>
        <a:lstStyle/>
        <a:p>
          <a:endParaRPr lang="en-US"/>
        </a:p>
      </dgm:t>
    </dgm:pt>
    <dgm:pt modelId="{A4CA4546-4D12-4AFC-AC1B-2DE37686FB78}" type="pres">
      <dgm:prSet presAssocID="{7F6A828B-7100-4B7B-906F-2CF481540AE0}" presName="sibTrans" presStyleLbl="node1" presStyleIdx="0" presStyleCnt="4"/>
      <dgm:spPr/>
      <dgm:t>
        <a:bodyPr/>
        <a:lstStyle/>
        <a:p>
          <a:endParaRPr lang="en-US"/>
        </a:p>
      </dgm:t>
    </dgm:pt>
    <dgm:pt modelId="{FDBBA20E-78A8-4EC4-B54A-43B814C11EEC}" type="pres">
      <dgm:prSet presAssocID="{58B8A718-4C8D-456E-AB96-E0D4D9646A30}" presName="dummy" presStyleCnt="0"/>
      <dgm:spPr/>
    </dgm:pt>
    <dgm:pt modelId="{9002B7FD-2625-4D40-8B3F-CD4302362B12}" type="pres">
      <dgm:prSet presAssocID="{58B8A718-4C8D-456E-AB96-E0D4D9646A30}" presName="node" presStyleLbl="revTx" presStyleIdx="1" presStyleCnt="4" custScaleX="115876" custScaleY="52785" custRadScaleRad="101896" custRadScaleInc="-24076">
        <dgm:presLayoutVars>
          <dgm:bulletEnabled val="1"/>
        </dgm:presLayoutVars>
      </dgm:prSet>
      <dgm:spPr/>
      <dgm:t>
        <a:bodyPr/>
        <a:lstStyle/>
        <a:p>
          <a:endParaRPr lang="en-US"/>
        </a:p>
      </dgm:t>
    </dgm:pt>
    <dgm:pt modelId="{7D2D356D-9A69-4BD8-864C-816A14191A66}" type="pres">
      <dgm:prSet presAssocID="{FA838D43-33B8-42D0-9E20-19D4F875E887}" presName="sibTrans" presStyleLbl="node1" presStyleIdx="1" presStyleCnt="4"/>
      <dgm:spPr/>
      <dgm:t>
        <a:bodyPr/>
        <a:lstStyle/>
        <a:p>
          <a:endParaRPr lang="en-US"/>
        </a:p>
      </dgm:t>
    </dgm:pt>
    <dgm:pt modelId="{B7C33E23-F524-449C-B1D3-99E065E08F24}" type="pres">
      <dgm:prSet presAssocID="{8D0E821D-7DDC-421E-8511-F13A4D9ADF02}" presName="dummy" presStyleCnt="0"/>
      <dgm:spPr/>
    </dgm:pt>
    <dgm:pt modelId="{8F508B8B-7DC6-4652-B7A7-3C9FBEE53F28}" type="pres">
      <dgm:prSet presAssocID="{8D0E821D-7DDC-421E-8511-F13A4D9ADF02}" presName="node" presStyleLbl="revTx" presStyleIdx="2" presStyleCnt="4" custScaleY="51905">
        <dgm:presLayoutVars>
          <dgm:bulletEnabled val="1"/>
        </dgm:presLayoutVars>
      </dgm:prSet>
      <dgm:spPr/>
      <dgm:t>
        <a:bodyPr/>
        <a:lstStyle/>
        <a:p>
          <a:endParaRPr lang="en-US"/>
        </a:p>
      </dgm:t>
    </dgm:pt>
    <dgm:pt modelId="{EA0CE494-2F90-4ED9-9C92-1ED597D2257F}" type="pres">
      <dgm:prSet presAssocID="{120C1B00-0586-4617-83B7-2D8A61178EB3}" presName="sibTrans" presStyleLbl="node1" presStyleIdx="2" presStyleCnt="4"/>
      <dgm:spPr/>
      <dgm:t>
        <a:bodyPr/>
        <a:lstStyle/>
        <a:p>
          <a:endParaRPr lang="en-US"/>
        </a:p>
      </dgm:t>
    </dgm:pt>
    <dgm:pt modelId="{397C898C-6C67-4E43-AAE4-04421A5AF5AB}" type="pres">
      <dgm:prSet presAssocID="{DF8131F8-EBC5-496D-9FC2-B9489ABBB09C}" presName="dummy" presStyleCnt="0"/>
      <dgm:spPr/>
    </dgm:pt>
    <dgm:pt modelId="{DFE5A7F1-1910-41EB-B417-6D754ED1165B}" type="pres">
      <dgm:prSet presAssocID="{DF8131F8-EBC5-496D-9FC2-B9489ABBB09C}" presName="node" presStyleLbl="revTx" presStyleIdx="3" presStyleCnt="4" custScaleY="68051">
        <dgm:presLayoutVars>
          <dgm:bulletEnabled val="1"/>
        </dgm:presLayoutVars>
      </dgm:prSet>
      <dgm:spPr/>
      <dgm:t>
        <a:bodyPr/>
        <a:lstStyle/>
        <a:p>
          <a:endParaRPr lang="en-US"/>
        </a:p>
      </dgm:t>
    </dgm:pt>
    <dgm:pt modelId="{940D5338-8E94-4075-A487-730D645893E7}" type="pres">
      <dgm:prSet presAssocID="{FD1FA039-C0B2-40CB-8D18-63244161A434}" presName="sibTrans" presStyleLbl="node1" presStyleIdx="3" presStyleCnt="4" custScaleX="105068"/>
      <dgm:spPr/>
      <dgm:t>
        <a:bodyPr/>
        <a:lstStyle/>
        <a:p>
          <a:endParaRPr lang="en-US"/>
        </a:p>
      </dgm:t>
    </dgm:pt>
  </dgm:ptLst>
  <dgm:cxnLst>
    <dgm:cxn modelId="{18A034AD-2682-44E7-B2B9-D4DAF79AE5A3}" type="presOf" srcId="{8D0E821D-7DDC-421E-8511-F13A4D9ADF02}" destId="{8F508B8B-7DC6-4652-B7A7-3C9FBEE53F28}" srcOrd="0" destOrd="0" presId="urn:microsoft.com/office/officeart/2005/8/layout/cycle1"/>
    <dgm:cxn modelId="{B5D818CD-F884-496B-9A27-BA97E4D9021C}" type="presOf" srcId="{FA838D43-33B8-42D0-9E20-19D4F875E887}" destId="{7D2D356D-9A69-4BD8-864C-816A14191A66}" srcOrd="0" destOrd="0" presId="urn:microsoft.com/office/officeart/2005/8/layout/cycle1"/>
    <dgm:cxn modelId="{BE43DFA1-A441-40CD-9364-36D637C6D960}" srcId="{5F5E1DDE-FA5E-4459-B34F-C9A00A0E522E}" destId="{DF8131F8-EBC5-496D-9FC2-B9489ABBB09C}" srcOrd="3" destOrd="0" parTransId="{AC7C6311-4E79-4D4F-9EAA-FF2B180BDEDE}" sibTransId="{FD1FA039-C0B2-40CB-8D18-63244161A434}"/>
    <dgm:cxn modelId="{FDB23638-4D77-41FA-89FF-C92BA4362EA5}" srcId="{5F5E1DDE-FA5E-4459-B34F-C9A00A0E522E}" destId="{1BB86572-9BD1-46AE-A44B-04EA608C480F}" srcOrd="0" destOrd="0" parTransId="{6C3585A0-FF4C-4B9E-90C7-24874B198B47}" sibTransId="{7F6A828B-7100-4B7B-906F-2CF481540AE0}"/>
    <dgm:cxn modelId="{ADC6FDD1-F615-4111-8DD5-7E985B370548}" srcId="{5F5E1DDE-FA5E-4459-B34F-C9A00A0E522E}" destId="{58B8A718-4C8D-456E-AB96-E0D4D9646A30}" srcOrd="1" destOrd="0" parTransId="{D433019C-DE86-4E73-A5E9-5C913E336E50}" sibTransId="{FA838D43-33B8-42D0-9E20-19D4F875E887}"/>
    <dgm:cxn modelId="{A2D2356E-6DC3-4539-8A7F-0567A4A57AF4}" type="presOf" srcId="{120C1B00-0586-4617-83B7-2D8A61178EB3}" destId="{EA0CE494-2F90-4ED9-9C92-1ED597D2257F}" srcOrd="0" destOrd="0" presId="urn:microsoft.com/office/officeart/2005/8/layout/cycle1"/>
    <dgm:cxn modelId="{D09EBAB5-7963-4D86-AE78-35A401ECACCE}" srcId="{5F5E1DDE-FA5E-4459-B34F-C9A00A0E522E}" destId="{8D0E821D-7DDC-421E-8511-F13A4D9ADF02}" srcOrd="2" destOrd="0" parTransId="{582C4527-7983-466F-B7C9-D95E781DBA33}" sibTransId="{120C1B00-0586-4617-83B7-2D8A61178EB3}"/>
    <dgm:cxn modelId="{944101DC-9833-4B40-9728-FE4B42D1305E}" type="presOf" srcId="{7F6A828B-7100-4B7B-906F-2CF481540AE0}" destId="{A4CA4546-4D12-4AFC-AC1B-2DE37686FB78}" srcOrd="0" destOrd="0" presId="urn:microsoft.com/office/officeart/2005/8/layout/cycle1"/>
    <dgm:cxn modelId="{DBBA002D-35CE-40AD-90B2-EDF2D953C1BD}" type="presOf" srcId="{5F5E1DDE-FA5E-4459-B34F-C9A00A0E522E}" destId="{DCA40AA2-27BC-4AF5-A668-52F7DC948EDD}" srcOrd="0" destOrd="0" presId="urn:microsoft.com/office/officeart/2005/8/layout/cycle1"/>
    <dgm:cxn modelId="{4473F7B4-14E8-4162-8FD3-F143E6317110}" type="presOf" srcId="{58B8A718-4C8D-456E-AB96-E0D4D9646A30}" destId="{9002B7FD-2625-4D40-8B3F-CD4302362B12}" srcOrd="0" destOrd="0" presId="urn:microsoft.com/office/officeart/2005/8/layout/cycle1"/>
    <dgm:cxn modelId="{B9A1E423-4C58-41DB-BEE4-F401786236BF}" type="presOf" srcId="{FD1FA039-C0B2-40CB-8D18-63244161A434}" destId="{940D5338-8E94-4075-A487-730D645893E7}" srcOrd="0" destOrd="0" presId="urn:microsoft.com/office/officeart/2005/8/layout/cycle1"/>
    <dgm:cxn modelId="{13E02157-A534-489F-A856-740C3A7DA5D4}" type="presOf" srcId="{DF8131F8-EBC5-496D-9FC2-B9489ABBB09C}" destId="{DFE5A7F1-1910-41EB-B417-6D754ED1165B}" srcOrd="0" destOrd="0" presId="urn:microsoft.com/office/officeart/2005/8/layout/cycle1"/>
    <dgm:cxn modelId="{DD6C1B33-8E7F-447E-B75B-2A187E448AD1}" type="presOf" srcId="{1BB86572-9BD1-46AE-A44B-04EA608C480F}" destId="{DD9FC4C8-69F5-414B-BF35-1C55EBC40F88}" srcOrd="0" destOrd="0" presId="urn:microsoft.com/office/officeart/2005/8/layout/cycle1"/>
    <dgm:cxn modelId="{6A1EC73B-19EC-4F04-BD3B-DFCBB244B703}" type="presParOf" srcId="{DCA40AA2-27BC-4AF5-A668-52F7DC948EDD}" destId="{955A694F-3E76-418D-8BBD-0A796FA1FD9D}" srcOrd="0" destOrd="0" presId="urn:microsoft.com/office/officeart/2005/8/layout/cycle1"/>
    <dgm:cxn modelId="{C6DD07CC-5E3A-46AE-A94A-37F759E20142}" type="presParOf" srcId="{DCA40AA2-27BC-4AF5-A668-52F7DC948EDD}" destId="{DD9FC4C8-69F5-414B-BF35-1C55EBC40F88}" srcOrd="1" destOrd="0" presId="urn:microsoft.com/office/officeart/2005/8/layout/cycle1"/>
    <dgm:cxn modelId="{763DB212-003B-45F1-914C-301210C49A6F}" type="presParOf" srcId="{DCA40AA2-27BC-4AF5-A668-52F7DC948EDD}" destId="{A4CA4546-4D12-4AFC-AC1B-2DE37686FB78}" srcOrd="2" destOrd="0" presId="urn:microsoft.com/office/officeart/2005/8/layout/cycle1"/>
    <dgm:cxn modelId="{00CBE316-43CF-4661-8946-1DCE5F8EF78B}" type="presParOf" srcId="{DCA40AA2-27BC-4AF5-A668-52F7DC948EDD}" destId="{FDBBA20E-78A8-4EC4-B54A-43B814C11EEC}" srcOrd="3" destOrd="0" presId="urn:microsoft.com/office/officeart/2005/8/layout/cycle1"/>
    <dgm:cxn modelId="{E0D19B81-E019-485F-ACC1-0384D881A54A}" type="presParOf" srcId="{DCA40AA2-27BC-4AF5-A668-52F7DC948EDD}" destId="{9002B7FD-2625-4D40-8B3F-CD4302362B12}" srcOrd="4" destOrd="0" presId="urn:microsoft.com/office/officeart/2005/8/layout/cycle1"/>
    <dgm:cxn modelId="{D737E3FB-F406-4425-9102-DF765263EA35}" type="presParOf" srcId="{DCA40AA2-27BC-4AF5-A668-52F7DC948EDD}" destId="{7D2D356D-9A69-4BD8-864C-816A14191A66}" srcOrd="5" destOrd="0" presId="urn:microsoft.com/office/officeart/2005/8/layout/cycle1"/>
    <dgm:cxn modelId="{6CDB4C57-ED03-48B4-9C6C-0B7015C5C111}" type="presParOf" srcId="{DCA40AA2-27BC-4AF5-A668-52F7DC948EDD}" destId="{B7C33E23-F524-449C-B1D3-99E065E08F24}" srcOrd="6" destOrd="0" presId="urn:microsoft.com/office/officeart/2005/8/layout/cycle1"/>
    <dgm:cxn modelId="{6641D0E3-96EE-4CAD-83D8-9336762CDA90}" type="presParOf" srcId="{DCA40AA2-27BC-4AF5-A668-52F7DC948EDD}" destId="{8F508B8B-7DC6-4652-B7A7-3C9FBEE53F28}" srcOrd="7" destOrd="0" presId="urn:microsoft.com/office/officeart/2005/8/layout/cycle1"/>
    <dgm:cxn modelId="{E161D59F-A81C-457D-8321-34FCB6BF083B}" type="presParOf" srcId="{DCA40AA2-27BC-4AF5-A668-52F7DC948EDD}" destId="{EA0CE494-2F90-4ED9-9C92-1ED597D2257F}" srcOrd="8" destOrd="0" presId="urn:microsoft.com/office/officeart/2005/8/layout/cycle1"/>
    <dgm:cxn modelId="{27FDAFE1-D38B-4B0B-B5C1-05D366ACEF9E}" type="presParOf" srcId="{DCA40AA2-27BC-4AF5-A668-52F7DC948EDD}" destId="{397C898C-6C67-4E43-AAE4-04421A5AF5AB}" srcOrd="9" destOrd="0" presId="urn:microsoft.com/office/officeart/2005/8/layout/cycle1"/>
    <dgm:cxn modelId="{CAC5F5FB-BA75-4A0D-B874-1204A5006967}" type="presParOf" srcId="{DCA40AA2-27BC-4AF5-A668-52F7DC948EDD}" destId="{DFE5A7F1-1910-41EB-B417-6D754ED1165B}" srcOrd="10" destOrd="0" presId="urn:microsoft.com/office/officeart/2005/8/layout/cycle1"/>
    <dgm:cxn modelId="{14FC10E5-DB50-4C37-902B-FA6A296E1544}" type="presParOf" srcId="{DCA40AA2-27BC-4AF5-A668-52F7DC948EDD}" destId="{940D5338-8E94-4075-A487-730D645893E7}"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FC4C8-69F5-414B-BF35-1C55EBC40F88}">
      <dsp:nvSpPr>
        <dsp:cNvPr id="0" name=""/>
        <dsp:cNvSpPr/>
      </dsp:nvSpPr>
      <dsp:spPr>
        <a:xfrm>
          <a:off x="4818547" y="633996"/>
          <a:ext cx="1996201" cy="978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Planning</a:t>
          </a:r>
          <a:endParaRPr lang="en-US" sz="3000" b="1" kern="1200" dirty="0"/>
        </a:p>
      </dsp:txBody>
      <dsp:txXfrm>
        <a:off x="4818547" y="633996"/>
        <a:ext cx="1996201" cy="978478"/>
      </dsp:txXfrm>
    </dsp:sp>
    <dsp:sp modelId="{A4CA4546-4D12-4AFC-AC1B-2DE37686FB78}">
      <dsp:nvSpPr>
        <dsp:cNvPr id="0" name=""/>
        <dsp:cNvSpPr/>
      </dsp:nvSpPr>
      <dsp:spPr>
        <a:xfrm>
          <a:off x="1328943" y="47281"/>
          <a:ext cx="5640873" cy="5640873"/>
        </a:xfrm>
        <a:prstGeom prst="circularArrow">
          <a:avLst>
            <a:gd name="adj1" fmla="val 6901"/>
            <a:gd name="adj2" fmla="val 465243"/>
            <a:gd name="adj3" fmla="val 891255"/>
            <a:gd name="adj4" fmla="val 19706795"/>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02B7FD-2625-4D40-8B3F-CD4302362B12}">
      <dsp:nvSpPr>
        <dsp:cNvPr id="0" name=""/>
        <dsp:cNvSpPr/>
      </dsp:nvSpPr>
      <dsp:spPr>
        <a:xfrm>
          <a:off x="4895832" y="3789863"/>
          <a:ext cx="2313118" cy="1053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Budgeting</a:t>
          </a:r>
          <a:endParaRPr lang="en-US" sz="3000" b="1" kern="1200" dirty="0"/>
        </a:p>
      </dsp:txBody>
      <dsp:txXfrm>
        <a:off x="4895832" y="3789863"/>
        <a:ext cx="2313118" cy="1053694"/>
      </dsp:txXfrm>
    </dsp:sp>
    <dsp:sp modelId="{7D2D356D-9A69-4BD8-864C-816A14191A66}">
      <dsp:nvSpPr>
        <dsp:cNvPr id="0" name=""/>
        <dsp:cNvSpPr/>
      </dsp:nvSpPr>
      <dsp:spPr>
        <a:xfrm>
          <a:off x="1349859" y="20381"/>
          <a:ext cx="5640873" cy="5640873"/>
        </a:xfrm>
        <a:prstGeom prst="circularArrow">
          <a:avLst>
            <a:gd name="adj1" fmla="val 6901"/>
            <a:gd name="adj2" fmla="val 465243"/>
            <a:gd name="adj3" fmla="val 6369628"/>
            <a:gd name="adj4" fmla="val 3396409"/>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508B8B-7DC6-4652-B7A7-3C9FBEE53F28}">
      <dsp:nvSpPr>
        <dsp:cNvPr id="0" name=""/>
        <dsp:cNvSpPr/>
      </dsp:nvSpPr>
      <dsp:spPr>
        <a:xfrm>
          <a:off x="1426218" y="3997500"/>
          <a:ext cx="1996201" cy="103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Expenditure</a:t>
          </a:r>
          <a:endParaRPr lang="en-US" sz="3000" b="1" kern="1200" dirty="0"/>
        </a:p>
      </dsp:txBody>
      <dsp:txXfrm>
        <a:off x="1426218" y="3997500"/>
        <a:ext cx="1996201" cy="1036128"/>
      </dsp:txXfrm>
    </dsp:sp>
    <dsp:sp modelId="{EA0CE494-2F90-4ED9-9C92-1ED597D2257F}">
      <dsp:nvSpPr>
        <dsp:cNvPr id="0" name=""/>
        <dsp:cNvSpPr/>
      </dsp:nvSpPr>
      <dsp:spPr>
        <a:xfrm>
          <a:off x="1300046" y="-1036"/>
          <a:ext cx="5640873" cy="5640873"/>
        </a:xfrm>
        <a:prstGeom prst="circularArrow">
          <a:avLst>
            <a:gd name="adj1" fmla="val 6901"/>
            <a:gd name="adj2" fmla="val 465243"/>
            <a:gd name="adj3" fmla="val 11839813"/>
            <a:gd name="adj4" fmla="val 9035094"/>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E5A7F1-1910-41EB-B417-6D754ED1165B}">
      <dsp:nvSpPr>
        <dsp:cNvPr id="0" name=""/>
        <dsp:cNvSpPr/>
      </dsp:nvSpPr>
      <dsp:spPr>
        <a:xfrm>
          <a:off x="1426218" y="444017"/>
          <a:ext cx="1996201" cy="1358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Monitoring</a:t>
          </a:r>
          <a:endParaRPr lang="en-US" sz="3000" b="1" kern="1200" dirty="0"/>
        </a:p>
      </dsp:txBody>
      <dsp:txXfrm>
        <a:off x="1426218" y="444017"/>
        <a:ext cx="1996201" cy="1358435"/>
      </dsp:txXfrm>
    </dsp:sp>
    <dsp:sp modelId="{940D5338-8E94-4075-A487-730D645893E7}">
      <dsp:nvSpPr>
        <dsp:cNvPr id="0" name=""/>
        <dsp:cNvSpPr/>
      </dsp:nvSpPr>
      <dsp:spPr>
        <a:xfrm>
          <a:off x="1157107" y="-1036"/>
          <a:ext cx="5926753" cy="5640873"/>
        </a:xfrm>
        <a:prstGeom prst="circularArrow">
          <a:avLst>
            <a:gd name="adj1" fmla="val 6901"/>
            <a:gd name="adj2" fmla="val 465243"/>
            <a:gd name="adj3" fmla="val 17195593"/>
            <a:gd name="adj4" fmla="val 15184884"/>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289A8FD2-B0E8-4A7C-8EF8-73B6513701F3}" type="datetimeFigureOut">
              <a:rPr lang="en-US" smtClean="0"/>
              <a:t>5/5/2018</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C2A0469A-C42D-4188-945A-982ADE494806}" type="slidenum">
              <a:rPr lang="en-US" smtClean="0"/>
              <a:t>‹#›</a:t>
            </a:fld>
            <a:endParaRPr lang="en-US"/>
          </a:p>
        </p:txBody>
      </p:sp>
    </p:spTree>
    <p:extLst>
      <p:ext uri="{BB962C8B-B14F-4D97-AF65-F5344CB8AC3E}">
        <p14:creationId xmlns:p14="http://schemas.microsoft.com/office/powerpoint/2010/main" val="1923324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F40FCA36-272C-4C0B-A939-E1DE4175D5AD}" type="datetimeFigureOut">
              <a:rPr lang="en-US" smtClean="0"/>
              <a:t>5/5/2018</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78912BBD-BF52-4094-B50E-EC31C0E5DA47}" type="slidenum">
              <a:rPr lang="en-US" smtClean="0"/>
              <a:t>‹#›</a:t>
            </a:fld>
            <a:endParaRPr lang="en-US"/>
          </a:p>
        </p:txBody>
      </p:sp>
    </p:spTree>
    <p:extLst>
      <p:ext uri="{BB962C8B-B14F-4D97-AF65-F5344CB8AC3E}">
        <p14:creationId xmlns:p14="http://schemas.microsoft.com/office/powerpoint/2010/main" val="144825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6E050-E80A-4F24-A136-0B5174D66771}" type="slidenum">
              <a:rPr lang="en-US"/>
              <a:pPr/>
              <a:t>1</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pPr defTabSz="966612">
              <a:defRPr/>
            </a:pPr>
            <a:r>
              <a:rPr lang="en-PH" dirty="0" smtClean="0"/>
              <a:t>[GREETING, INTRODUCE SELF AS FACILITATOR] </a:t>
            </a:r>
            <a:endParaRPr lang="en-US" dirty="0" smtClean="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Introduction to community development planning.  [READ]</a:t>
            </a:r>
          </a:p>
          <a:p>
            <a:r>
              <a:rPr lang="en-PH" dirty="0" smtClean="0"/>
              <a:t>When</a:t>
            </a:r>
            <a:r>
              <a:rPr lang="en-PH" baseline="0" dirty="0" smtClean="0"/>
              <a:t> we plan, we always start with our vision.  Here is an example vision statement or </a:t>
            </a:r>
            <a:r>
              <a:rPr lang="en-PH" baseline="0" dirty="0" err="1" smtClean="0"/>
              <a:t>pangarap</a:t>
            </a:r>
            <a:r>
              <a:rPr lang="en-PH" baseline="0" dirty="0" smtClean="0"/>
              <a:t>.  [READ VISION] If this is our vision, we then write down the objective. [READ LAYUNIN]  We have to determine how we know we have achieved our objective or </a:t>
            </a:r>
            <a:r>
              <a:rPr lang="en-PH" baseline="0" dirty="0" err="1" smtClean="0"/>
              <a:t>sukat</a:t>
            </a:r>
            <a:r>
              <a:rPr lang="en-PH" baseline="0" dirty="0" smtClean="0"/>
              <a:t> </a:t>
            </a:r>
            <a:r>
              <a:rPr lang="en-PH" baseline="0" dirty="0" err="1" smtClean="0"/>
              <a:t>ng</a:t>
            </a:r>
            <a:r>
              <a:rPr lang="en-PH" baseline="0" dirty="0" smtClean="0"/>
              <a:t> </a:t>
            </a:r>
            <a:r>
              <a:rPr lang="en-PH" baseline="0" dirty="0" err="1" smtClean="0"/>
              <a:t>tagumpay</a:t>
            </a:r>
            <a:r>
              <a:rPr lang="en-PH" baseline="0" dirty="0" smtClean="0"/>
              <a:t>. [READ SUKAT NG TAGUMPAY]  to achieve the </a:t>
            </a:r>
            <a:r>
              <a:rPr lang="en-PH" baseline="0" dirty="0" err="1" smtClean="0"/>
              <a:t>sukat</a:t>
            </a:r>
            <a:r>
              <a:rPr lang="en-PH" baseline="0" dirty="0" smtClean="0"/>
              <a:t> </a:t>
            </a:r>
            <a:r>
              <a:rPr lang="en-PH" baseline="0" dirty="0" err="1" smtClean="0"/>
              <a:t>ng</a:t>
            </a:r>
            <a:r>
              <a:rPr lang="en-PH" baseline="0" dirty="0" smtClean="0"/>
              <a:t> </a:t>
            </a:r>
            <a:r>
              <a:rPr lang="en-PH" baseline="0" dirty="0" err="1" smtClean="0"/>
              <a:t>tagumpay</a:t>
            </a:r>
            <a:r>
              <a:rPr lang="en-PH" baseline="0" dirty="0" smtClean="0"/>
              <a:t>, we have to determine what we citizens have to do and what we want the government to do. [READ EXAMPLES].</a:t>
            </a:r>
          </a:p>
          <a:p>
            <a:r>
              <a:rPr lang="en-PH" baseline="0" dirty="0" smtClean="0"/>
              <a:t>One vision statement can have several objectives or goals.  [READ EXAMPLE 2]</a:t>
            </a:r>
          </a:p>
          <a:p>
            <a:r>
              <a:rPr lang="en-PH" baseline="0" dirty="0" smtClean="0"/>
              <a:t>We will now make our own Plano </a:t>
            </a:r>
            <a:r>
              <a:rPr lang="en-PH" baseline="0" dirty="0" err="1" smtClean="0"/>
              <a:t>ng</a:t>
            </a:r>
            <a:r>
              <a:rPr lang="en-PH" baseline="0" dirty="0" smtClean="0"/>
              <a:t> </a:t>
            </a:r>
            <a:r>
              <a:rPr lang="en-PH" baseline="0" dirty="0" err="1" smtClean="0"/>
              <a:t>Pamayanan</a:t>
            </a:r>
            <a:r>
              <a:rPr lang="en-PH" baseline="0" dirty="0" smtClean="0"/>
              <a:t>.  What is our vision? [DIVIDE INTO SMALLER WORKING GROUPS.  EACH GROUP TO PLAN FOR SPECIFIC VISION STATEMENTS, SHARE IN PLENARY.]</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10</a:t>
            </a:fld>
            <a:endParaRPr lang="en-US"/>
          </a:p>
        </p:txBody>
      </p:sp>
    </p:spTree>
    <p:extLst>
      <p:ext uri="{BB962C8B-B14F-4D97-AF65-F5344CB8AC3E}">
        <p14:creationId xmlns:p14="http://schemas.microsoft.com/office/powerpoint/2010/main" val="4109869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aseline="0" dirty="0" smtClean="0"/>
              <a:t>We will now make our own Plano </a:t>
            </a:r>
            <a:r>
              <a:rPr lang="en-PH" baseline="0" dirty="0" err="1" smtClean="0"/>
              <a:t>ng</a:t>
            </a:r>
            <a:r>
              <a:rPr lang="en-PH" baseline="0" dirty="0" smtClean="0"/>
              <a:t> </a:t>
            </a:r>
            <a:r>
              <a:rPr lang="en-PH" baseline="0" dirty="0" err="1" smtClean="0"/>
              <a:t>Pamayanan</a:t>
            </a:r>
            <a:r>
              <a:rPr lang="en-PH" baseline="0" dirty="0" smtClean="0"/>
              <a:t>.  What is our vision? [DIVIDE INTO WORKING GROUPS.  EACH GROUP TO PLAN FOR 2 TO 3 VISION STATEMENTS, SHARE IN PLENARY.]</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11</a:t>
            </a:fld>
            <a:endParaRPr lang="en-US"/>
          </a:p>
        </p:txBody>
      </p:sp>
    </p:spTree>
    <p:extLst>
      <p:ext uri="{BB962C8B-B14F-4D97-AF65-F5344CB8AC3E}">
        <p14:creationId xmlns:p14="http://schemas.microsoft.com/office/powerpoint/2010/main" val="2733961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We will be covering</a:t>
            </a:r>
            <a:r>
              <a:rPr lang="en-PH" baseline="0" dirty="0" smtClean="0"/>
              <a:t> these topics today and will practice barangay development planning.</a:t>
            </a:r>
            <a:endParaRPr lang="en-PH" dirty="0" smtClean="0"/>
          </a:p>
          <a:p>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2</a:t>
            </a:fld>
            <a:endParaRPr lang="en-US"/>
          </a:p>
        </p:txBody>
      </p:sp>
    </p:spTree>
    <p:extLst>
      <p:ext uri="{BB962C8B-B14F-4D97-AF65-F5344CB8AC3E}">
        <p14:creationId xmlns:p14="http://schemas.microsoft.com/office/powerpoint/2010/main" val="300818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While we have rights, under UDHR Article 25, we also have duties</a:t>
            </a:r>
            <a:r>
              <a:rPr lang="en-PH" baseline="0" dirty="0" smtClean="0"/>
              <a:t> to the community, expressed in UDHR Article 29.  [READ &amp; DISCUSS]</a:t>
            </a:r>
            <a:endParaRPr lang="en-PH" dirty="0" smtClean="0"/>
          </a:p>
          <a:p>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3</a:t>
            </a:fld>
            <a:endParaRPr lang="en-US"/>
          </a:p>
        </p:txBody>
      </p:sp>
    </p:spTree>
    <p:extLst>
      <p:ext uri="{BB962C8B-B14F-4D97-AF65-F5344CB8AC3E}">
        <p14:creationId xmlns:p14="http://schemas.microsoft.com/office/powerpoint/2010/main" val="1270227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66612">
              <a:defRPr/>
            </a:pPr>
            <a:r>
              <a:rPr lang="en-US" dirty="0" smtClean="0"/>
              <a:t>[READ &amp; DISCUSS]</a:t>
            </a:r>
            <a:r>
              <a:rPr lang="en-US" baseline="0" dirty="0" smtClean="0"/>
              <a:t>  </a:t>
            </a:r>
            <a:r>
              <a:rPr lang="en-US" baseline="0" dirty="0" err="1" smtClean="0"/>
              <a:t>Ano</a:t>
            </a:r>
            <a:r>
              <a:rPr lang="en-US" baseline="0" dirty="0" smtClean="0"/>
              <a:t> </a:t>
            </a:r>
            <a:r>
              <a:rPr lang="en-US" baseline="0" dirty="0" err="1" smtClean="0"/>
              <a:t>ang</a:t>
            </a:r>
            <a:r>
              <a:rPr lang="en-US" baseline="0" dirty="0" smtClean="0"/>
              <a:t> </a:t>
            </a:r>
            <a:r>
              <a:rPr lang="en-US" baseline="0" dirty="0" err="1" smtClean="0"/>
              <a:t>pagkakaiba</a:t>
            </a:r>
            <a:r>
              <a:rPr lang="en-US" baseline="0" dirty="0" smtClean="0"/>
              <a:t> </a:t>
            </a:r>
            <a:r>
              <a:rPr lang="en-US" baseline="0" dirty="0" err="1" smtClean="0"/>
              <a:t>ng</a:t>
            </a:r>
            <a:r>
              <a:rPr lang="en-US" baseline="0" dirty="0" smtClean="0"/>
              <a:t> </a:t>
            </a:r>
            <a:r>
              <a:rPr lang="en-US" baseline="0" dirty="0" err="1" smtClean="0"/>
              <a:t>pakikialam</a:t>
            </a:r>
            <a:r>
              <a:rPr lang="en-US" baseline="0" dirty="0" smtClean="0"/>
              <a:t> </a:t>
            </a:r>
            <a:r>
              <a:rPr lang="en-US" baseline="0" dirty="0" err="1" smtClean="0"/>
              <a:t>sa</a:t>
            </a:r>
            <a:r>
              <a:rPr lang="en-US" baseline="0" dirty="0" smtClean="0"/>
              <a:t> </a:t>
            </a:r>
            <a:r>
              <a:rPr lang="en-US" baseline="0" dirty="0" err="1" smtClean="0"/>
              <a:t>pakikilahok</a:t>
            </a:r>
            <a:r>
              <a:rPr lang="en-US" baseline="0" dirty="0" smtClean="0"/>
              <a:t>?</a:t>
            </a:r>
            <a:endParaRPr lang="en-US" dirty="0"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ADB902-C86B-4064-AA1C-15DA8545E88F}"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aseline="0" dirty="0" smtClean="0"/>
              <a:t>This is the vision we worked on in the just past </a:t>
            </a:r>
            <a:r>
              <a:rPr lang="en-PH" baseline="0" dirty="0" err="1" smtClean="0"/>
              <a:t>eFDS</a:t>
            </a:r>
            <a:r>
              <a:rPr lang="en-PH" baseline="0" dirty="0" smtClean="0"/>
              <a:t>.  All PL groups in [this LGU] selected the desirable attributes of a community.  We consolidated all your selections and this is the vision for our whole LGU.</a:t>
            </a:r>
          </a:p>
          <a:p>
            <a:pPr defTabSz="937904">
              <a:defRPr/>
            </a:pPr>
            <a:r>
              <a:rPr lang="en-PH" dirty="0" smtClean="0"/>
              <a:t>[Reinforce</a:t>
            </a:r>
            <a:r>
              <a:rPr lang="en-PH" baseline="0" dirty="0" smtClean="0"/>
              <a:t> the vision and the attributes they selected for their community.]</a:t>
            </a:r>
          </a:p>
          <a:p>
            <a:pPr defTabSz="937904">
              <a:defRPr/>
            </a:pPr>
            <a:r>
              <a:rPr lang="en-PH" baseline="0" dirty="0" smtClean="0"/>
              <a:t>You have said that these are the priority areas for development of our community.</a:t>
            </a:r>
          </a:p>
        </p:txBody>
      </p:sp>
      <p:sp>
        <p:nvSpPr>
          <p:cNvPr id="4" name="Slide Number Placeholder 3"/>
          <p:cNvSpPr>
            <a:spLocks noGrp="1"/>
          </p:cNvSpPr>
          <p:nvPr>
            <p:ph type="sldNum" sz="quarter" idx="10"/>
          </p:nvPr>
        </p:nvSpPr>
        <p:spPr/>
        <p:txBody>
          <a:bodyPr/>
          <a:lstStyle/>
          <a:p>
            <a:fld id="{2AAE0CA6-E491-42B9-906C-720580368355}" type="slidenum">
              <a:rPr lang="en-US" smtClean="0"/>
              <a:t>5</a:t>
            </a:fld>
            <a:endParaRPr lang="en-US"/>
          </a:p>
        </p:txBody>
      </p:sp>
    </p:spTree>
    <p:extLst>
      <p:ext uri="{BB962C8B-B14F-4D97-AF65-F5344CB8AC3E}">
        <p14:creationId xmlns:p14="http://schemas.microsoft.com/office/powerpoint/2010/main" val="4263129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We have defined our community vision.  According to Vance </a:t>
            </a:r>
            <a:r>
              <a:rPr lang="en-PH" dirty="0" err="1" smtClean="0"/>
              <a:t>Havner</a:t>
            </a:r>
            <a:r>
              <a:rPr lang="en-PH" dirty="0" smtClean="0"/>
              <a:t>, a Baptist Preacher and author of many books on faith,</a:t>
            </a:r>
            <a:r>
              <a:rPr lang="en-PH" baseline="0" dirty="0" smtClean="0"/>
              <a:t> [READ]</a:t>
            </a:r>
          </a:p>
          <a:p>
            <a:r>
              <a:rPr lang="en-PH" baseline="0" dirty="0" smtClean="0"/>
              <a:t>Are we just going to stare up the steps, or are we going to step up the stairs?  This is all up to us.  If we step up the stairs, we are on our way to becoming Facilitators of Change or </a:t>
            </a:r>
            <a:r>
              <a:rPr lang="en-PH" i="1" baseline="0" dirty="0" err="1" smtClean="0"/>
              <a:t>Tagapagpadaloy</a:t>
            </a:r>
            <a:r>
              <a:rPr lang="en-PH" i="1" baseline="0" dirty="0" smtClean="0"/>
              <a:t> </a:t>
            </a:r>
            <a:r>
              <a:rPr lang="en-PH" i="1" baseline="0" dirty="0" err="1" smtClean="0"/>
              <a:t>ng</a:t>
            </a:r>
            <a:r>
              <a:rPr lang="en-PH" i="1" baseline="0" dirty="0" smtClean="0"/>
              <a:t> </a:t>
            </a:r>
            <a:r>
              <a:rPr lang="en-PH" i="1" baseline="0" dirty="0" err="1" smtClean="0"/>
              <a:t>Pagbabago</a:t>
            </a:r>
            <a:r>
              <a:rPr lang="en-PH" baseline="0" dirty="0" smtClean="0"/>
              <a:t>.</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6</a:t>
            </a:fld>
            <a:endParaRPr lang="en-US"/>
          </a:p>
        </p:txBody>
      </p:sp>
    </p:spTree>
    <p:extLst>
      <p:ext uri="{BB962C8B-B14F-4D97-AF65-F5344CB8AC3E}">
        <p14:creationId xmlns:p14="http://schemas.microsoft.com/office/powerpoint/2010/main" val="361847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3CFD081-BB5B-4238-8055-14B7045B46F6}" type="slidenum">
              <a:rPr lang="en-US"/>
              <a:pPr/>
              <a:t>7</a:t>
            </a:fld>
            <a:endParaRPr lang="en-US"/>
          </a:p>
        </p:txBody>
      </p:sp>
      <p:sp>
        <p:nvSpPr>
          <p:cNvPr id="27650" name="Slide Image Placeholder 1"/>
          <p:cNvSpPr>
            <a:spLocks noGrp="1" noRot="1" noChangeAspect="1" noTextEdit="1"/>
          </p:cNvSpPr>
          <p:nvPr>
            <p:ph type="sldImg"/>
          </p:nvPr>
        </p:nvSpPr>
        <p:spPr>
          <a:xfrm>
            <a:off x="2974975" y="549275"/>
            <a:ext cx="3657600" cy="2743200"/>
          </a:xfrm>
          <a:ln/>
          <a:extLst>
            <a:ext uri="{909E8E84-426E-40DD-AFC4-6F175D3DCCD1}">
              <a14:hiddenFill xmlns:a14="http://schemas.microsoft.com/office/drawing/2010/main">
                <a:noFill/>
              </a14:hiddenFill>
            </a:ext>
          </a:extLst>
        </p:spPr>
      </p:sp>
      <p:sp>
        <p:nvSpPr>
          <p:cNvPr id="27651" name="Notes Placeholder 2"/>
          <p:cNvSpPr>
            <a:spLocks noGrp="1"/>
          </p:cNvSpPr>
          <p:nvPr>
            <p:ph type="body" idx="1"/>
          </p:nvPr>
        </p:nvSpPr>
        <p:spPr/>
        <p:txBody>
          <a:bodyPr/>
          <a:lstStyle/>
          <a:p>
            <a:pPr>
              <a:spcBef>
                <a:spcPct val="0"/>
              </a:spcBef>
            </a:pPr>
            <a:r>
              <a:rPr lang="en-GB" baseline="0" dirty="0" smtClean="0"/>
              <a:t>There are 2 key players that have to work together (</a:t>
            </a:r>
            <a:r>
              <a:rPr lang="en-GB" i="1" baseline="0" dirty="0" err="1" smtClean="0"/>
              <a:t>pagtutulungan</a:t>
            </a:r>
            <a:r>
              <a:rPr lang="en-GB" baseline="0" dirty="0" smtClean="0"/>
              <a:t>) towards good governance – citizens and government working hand-in-hand.  This working together is called constructive engagement (</a:t>
            </a:r>
            <a:r>
              <a:rPr lang="en-GB" i="1" baseline="0" dirty="0" err="1" smtClean="0"/>
              <a:t>makabulunhang</a:t>
            </a:r>
            <a:r>
              <a:rPr lang="en-GB" i="1" baseline="0" dirty="0" smtClean="0"/>
              <a:t> </a:t>
            </a:r>
            <a:r>
              <a:rPr lang="en-GB" i="1" baseline="0" dirty="0" err="1" smtClean="0"/>
              <a:t>pakikilahok</a:t>
            </a:r>
            <a:r>
              <a:rPr lang="en-GB" baseline="0" dirty="0" smtClean="0"/>
              <a:t>).</a:t>
            </a:r>
          </a:p>
          <a:p>
            <a:pPr>
              <a:spcBef>
                <a:spcPct val="0"/>
              </a:spcBef>
            </a:pPr>
            <a:r>
              <a:rPr lang="en-GB" baseline="0" dirty="0" smtClean="0"/>
              <a:t>The goal of constructive engagement is better delivery of public service, improvement of people’s welfare and protection of people’s rights.</a:t>
            </a:r>
          </a:p>
          <a:p>
            <a:pPr>
              <a:spcBef>
                <a:spcPct val="0"/>
              </a:spcBef>
            </a:pPr>
            <a:r>
              <a:rPr lang="en-GB" baseline="0" dirty="0" smtClean="0"/>
              <a:t>When citizens and government are truly working together, with real citizen participation, they are practising social accountability (</a:t>
            </a:r>
            <a:r>
              <a:rPr lang="en-GB" i="1" baseline="0" dirty="0" err="1" smtClean="0"/>
              <a:t>pananagutang</a:t>
            </a:r>
            <a:r>
              <a:rPr lang="en-GB" i="1" baseline="0" dirty="0" smtClean="0"/>
              <a:t> </a:t>
            </a:r>
            <a:r>
              <a:rPr lang="en-GB" i="1" baseline="0" dirty="0" err="1" smtClean="0"/>
              <a:t>panlipunan</a:t>
            </a:r>
            <a:r>
              <a:rPr lang="en-GB" baseline="0" dirty="0" smtClean="0"/>
              <a:t>).</a:t>
            </a:r>
            <a:endParaRPr lang="en-GB" dirty="0"/>
          </a:p>
        </p:txBody>
      </p:sp>
      <p:sp>
        <p:nvSpPr>
          <p:cNvPr id="20484" name="Slide Number Placeholder 3"/>
          <p:cNvSpPr txBox="1">
            <a:spLocks noGrp="1"/>
          </p:cNvSpPr>
          <p:nvPr/>
        </p:nvSpPr>
        <p:spPr bwMode="auto">
          <a:xfrm>
            <a:off x="5438458" y="6948360"/>
            <a:ext cx="4160520" cy="365858"/>
          </a:xfrm>
          <a:prstGeom prst="rect">
            <a:avLst/>
          </a:prstGeom>
          <a:noFill/>
          <a:ln>
            <a:miter lim="800000"/>
            <a:headEnd/>
            <a:tailEnd/>
          </a:ln>
        </p:spPr>
        <p:txBody>
          <a:bodyPr lIns="96661" tIns="48331" rIns="96661" bIns="48331" anchor="b"/>
          <a:lstStyle/>
          <a:p>
            <a:pPr algn="r">
              <a:defRPr/>
            </a:pPr>
            <a:fld id="{F31934C4-F037-4B71-BB66-61ECCE19172C}" type="slidenum">
              <a:rPr lang="en-US" sz="1300"/>
              <a:pPr algn="r">
                <a:defRPr/>
              </a:pPr>
              <a:t>7</a:t>
            </a:fld>
            <a:endParaRPr 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Our Social Accountability can be exercised throughout the Public Financial Management or PFM</a:t>
            </a:r>
            <a:r>
              <a:rPr lang="en-PH" baseline="0" dirty="0" smtClean="0"/>
              <a:t> </a:t>
            </a:r>
            <a:r>
              <a:rPr lang="en-PH" dirty="0" smtClean="0"/>
              <a:t>Cycle. </a:t>
            </a:r>
          </a:p>
          <a:p>
            <a:r>
              <a:rPr lang="en-PH" dirty="0" smtClean="0"/>
              <a:t>Public</a:t>
            </a:r>
            <a:r>
              <a:rPr lang="en-PH" baseline="0" dirty="0" smtClean="0"/>
              <a:t> financial management begins with planning on what projects will be most helpful to the community.  Citizens can participate in PFM planning through participation in the Barangay Assembly, other consultations, and through membership in the Barangay Development Council.</a:t>
            </a:r>
          </a:p>
          <a:p>
            <a:r>
              <a:rPr lang="en-PH" dirty="0" smtClean="0"/>
              <a:t>The next step in the PFM is budgeting.</a:t>
            </a:r>
            <a:r>
              <a:rPr lang="en-PH" baseline="0" dirty="0" smtClean="0"/>
              <a:t>  Citizens can participate through reviewing the project allocations, attending the budget hearings, reviewing where the IRA went.</a:t>
            </a:r>
          </a:p>
          <a:p>
            <a:r>
              <a:rPr lang="en-PH" baseline="0" dirty="0" smtClean="0"/>
              <a:t>After budgeting is expenditure, when funds are spent.  Citizens can review the financial reporting, check on the cost of projects.</a:t>
            </a:r>
          </a:p>
          <a:p>
            <a:r>
              <a:rPr lang="en-PH" baseline="0" dirty="0" smtClean="0"/>
              <a:t>After expenditure is monitoring.  Citizens can participate in project monitoring and review of financial reporting.  After monitoring, we go back to planning.  This is a yearly cycle.</a:t>
            </a:r>
          </a:p>
          <a:p>
            <a:r>
              <a:rPr lang="en-PH" baseline="0" dirty="0" smtClean="0"/>
              <a:t>Would you like to help government with their public financial management?  Would you like to learn more about this?  We will be teaching you how to budget and how to read financial reports.  Would you like that?</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8</a:t>
            </a:fld>
            <a:endParaRPr lang="en-US"/>
          </a:p>
        </p:txBody>
      </p:sp>
    </p:spTree>
    <p:extLst>
      <p:ext uri="{BB962C8B-B14F-4D97-AF65-F5344CB8AC3E}">
        <p14:creationId xmlns:p14="http://schemas.microsoft.com/office/powerpoint/2010/main" val="2437500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public financial management in the barangay</a:t>
            </a:r>
            <a:r>
              <a:rPr lang="en-PH" baseline="0" dirty="0" smtClean="0"/>
              <a:t> and this happens yearly, beginning in July/August for the next year.  For example, in July/August of 2015, the </a:t>
            </a:r>
            <a:r>
              <a:rPr lang="en-PH" baseline="0" dirty="0" err="1" smtClean="0"/>
              <a:t>Punong</a:t>
            </a:r>
            <a:r>
              <a:rPr lang="en-PH" baseline="0" dirty="0" smtClean="0"/>
              <a:t> Barangay should convene the </a:t>
            </a:r>
            <a:r>
              <a:rPr lang="en-PH" baseline="0" dirty="0" err="1" smtClean="0"/>
              <a:t>Brgy</a:t>
            </a:r>
            <a:r>
              <a:rPr lang="en-PH" baseline="0" dirty="0" smtClean="0"/>
              <a:t> Development Council (BDC) to prepare the </a:t>
            </a:r>
            <a:r>
              <a:rPr lang="en-PH" baseline="0" dirty="0" err="1" smtClean="0"/>
              <a:t>Brgy</a:t>
            </a:r>
            <a:r>
              <a:rPr lang="en-PH" baseline="0" dirty="0" smtClean="0"/>
              <a:t> Development Plan (BDP) for 2016.  The BDC should include 2 – 3 members of the community.</a:t>
            </a:r>
          </a:p>
          <a:p>
            <a:r>
              <a:rPr lang="en-PH" baseline="0" dirty="0" smtClean="0"/>
              <a:t>In September, the </a:t>
            </a:r>
            <a:r>
              <a:rPr lang="en-PH" baseline="0" dirty="0" err="1" smtClean="0"/>
              <a:t>Brgy</a:t>
            </a:r>
            <a:r>
              <a:rPr lang="en-PH" baseline="0" dirty="0" smtClean="0"/>
              <a:t> Treasurer submits to the </a:t>
            </a:r>
            <a:r>
              <a:rPr lang="en-PH" baseline="0" dirty="0" err="1" smtClean="0"/>
              <a:t>Punong</a:t>
            </a:r>
            <a:r>
              <a:rPr lang="en-PH" baseline="0" dirty="0" smtClean="0"/>
              <a:t> Barangay the estimate of income and expenditure for the next year and the </a:t>
            </a:r>
            <a:r>
              <a:rPr lang="en-PH" baseline="0" dirty="0" err="1" smtClean="0"/>
              <a:t>Punong</a:t>
            </a:r>
            <a:r>
              <a:rPr lang="en-PH" baseline="0" dirty="0" smtClean="0"/>
              <a:t> Barangay allocates the income based on the BDP.  By Oct. 16, the budget is presented to the </a:t>
            </a:r>
            <a:r>
              <a:rPr lang="en-PH" baseline="0" dirty="0" err="1" smtClean="0"/>
              <a:t>Sangguniang</a:t>
            </a:r>
            <a:r>
              <a:rPr lang="en-PH" baseline="0" dirty="0" smtClean="0"/>
              <a:t> Barangay for review and agreement.  The </a:t>
            </a:r>
            <a:r>
              <a:rPr lang="en-PH" baseline="0" dirty="0" err="1" smtClean="0"/>
              <a:t>Sangguniang</a:t>
            </a:r>
            <a:r>
              <a:rPr lang="en-PH" baseline="0" dirty="0" smtClean="0"/>
              <a:t> Barangay then passes an Appropriation Ordinance.</a:t>
            </a:r>
          </a:p>
          <a:p>
            <a:r>
              <a:rPr lang="en-PH" baseline="0" dirty="0" smtClean="0"/>
              <a:t>By Nov. 16, the Appropriation Ordinance is submitted to the Municipal Budget Officer who reviews the allocations for compliance to laws and presents this to the </a:t>
            </a:r>
            <a:r>
              <a:rPr lang="en-PH" baseline="0" dirty="0" err="1" smtClean="0"/>
              <a:t>Sangguniang</a:t>
            </a:r>
            <a:r>
              <a:rPr lang="en-PH" baseline="0" dirty="0" smtClean="0"/>
              <a:t> Bayan for ratification.</a:t>
            </a:r>
          </a:p>
          <a:p>
            <a:r>
              <a:rPr lang="en-PH" baseline="0" dirty="0" smtClean="0"/>
              <a:t>The budget goes into effect on Jan 1 of the following year.  The Barangay Treasurer can now spend funds based on the approved Appropriation Ordinance and submits a monthly financial report.  By Jan. 30 of the next year, an annual financial report is prepared covering the entire year.  The </a:t>
            </a:r>
            <a:r>
              <a:rPr lang="en-PH" baseline="0" dirty="0" err="1" smtClean="0"/>
              <a:t>Punong</a:t>
            </a:r>
            <a:r>
              <a:rPr lang="en-PH" baseline="0" dirty="0" smtClean="0"/>
              <a:t> Barangay reviews and signs the financial report which should now be posted in 3 conspicuous, public places.</a:t>
            </a:r>
          </a:p>
          <a:p>
            <a:r>
              <a:rPr lang="en-PH" baseline="0" dirty="0" smtClean="0"/>
              <a:t>Citizens can review the financial reports also, monitor projects and the performance of </a:t>
            </a:r>
            <a:r>
              <a:rPr lang="en-PH" baseline="0" dirty="0" err="1" smtClean="0"/>
              <a:t>offficials</a:t>
            </a:r>
            <a:r>
              <a:rPr lang="en-PH" baseline="0" dirty="0" smtClean="0"/>
              <a:t>.  Let’s help our barangay officials make our barangay a good place to live and raise our families.</a:t>
            </a:r>
            <a:endParaRPr lang="en-PH" dirty="0" smtClean="0"/>
          </a:p>
        </p:txBody>
      </p:sp>
      <p:sp>
        <p:nvSpPr>
          <p:cNvPr id="4" name="Slide Number Placeholder 3"/>
          <p:cNvSpPr>
            <a:spLocks noGrp="1"/>
          </p:cNvSpPr>
          <p:nvPr>
            <p:ph type="sldNum" sz="quarter" idx="10"/>
          </p:nvPr>
        </p:nvSpPr>
        <p:spPr/>
        <p:txBody>
          <a:bodyPr/>
          <a:lstStyle/>
          <a:p>
            <a:fld id="{78912BBD-BF52-4094-B50E-EC31C0E5DA47}" type="slidenum">
              <a:rPr lang="en-US" smtClean="0"/>
              <a:t>9</a:t>
            </a:fld>
            <a:endParaRPr lang="en-US"/>
          </a:p>
        </p:txBody>
      </p:sp>
    </p:spTree>
    <p:extLst>
      <p:ext uri="{BB962C8B-B14F-4D97-AF65-F5344CB8AC3E}">
        <p14:creationId xmlns:p14="http://schemas.microsoft.com/office/powerpoint/2010/main" val="2982683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eFDS 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1854047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19362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9722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414508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eFDS 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09698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eFDS 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25674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eFDS 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369155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eFDS 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23384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eFDS 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sz="1600"/>
            </a:lvl1pPr>
          </a:lstStyle>
          <a:p>
            <a:fld id="{FD1F5157-FDDE-4CDF-8D20-C3A8F46CEA9B}" type="slidenum">
              <a:rPr lang="en-US" smtClean="0"/>
              <a:pPr/>
              <a:t>‹#›</a:t>
            </a:fld>
            <a:endParaRPr lang="en-US" dirty="0"/>
          </a:p>
        </p:txBody>
      </p:sp>
    </p:spTree>
    <p:extLst>
      <p:ext uri="{BB962C8B-B14F-4D97-AF65-F5344CB8AC3E}">
        <p14:creationId xmlns:p14="http://schemas.microsoft.com/office/powerpoint/2010/main" val="369595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537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60757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eFDS 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5157-FDDE-4CDF-8D20-C3A8F46CEA9B}" type="slidenum">
              <a:rPr lang="en-US" smtClean="0"/>
              <a:t>‹#›</a:t>
            </a:fld>
            <a:endParaRPr lang="en-US"/>
          </a:p>
        </p:txBody>
      </p:sp>
    </p:spTree>
    <p:extLst>
      <p:ext uri="{BB962C8B-B14F-4D97-AF65-F5344CB8AC3E}">
        <p14:creationId xmlns:p14="http://schemas.microsoft.com/office/powerpoint/2010/main" val="3131814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rot="-1641787">
            <a:off x="-88306" y="833147"/>
            <a:ext cx="4119282" cy="14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lnSpc>
                <a:spcPct val="65000"/>
              </a:lnSpc>
            </a:pPr>
            <a:r>
              <a:rPr lang="en-US" sz="14200" dirty="0">
                <a:solidFill>
                  <a:srgbClr val="CC0000"/>
                </a:solidFill>
                <a:latin typeface="Freestyle Script" pitchFamily="66" charset="0"/>
              </a:rPr>
              <a:t>Welcome</a:t>
            </a:r>
          </a:p>
        </p:txBody>
      </p:sp>
      <p:sp>
        <p:nvSpPr>
          <p:cNvPr id="34819" name="Text Box 3"/>
          <p:cNvSpPr txBox="1">
            <a:spLocks noChangeArrowheads="1"/>
          </p:cNvSpPr>
          <p:nvPr/>
        </p:nvSpPr>
        <p:spPr bwMode="auto">
          <a:xfrm>
            <a:off x="100914" y="4115867"/>
            <a:ext cx="8944305" cy="253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r>
              <a:rPr lang="en-US" sz="8000" dirty="0" err="1" smtClean="0">
                <a:solidFill>
                  <a:srgbClr val="CC0000"/>
                </a:solidFill>
                <a:latin typeface="Freestyle Script" pitchFamily="66" charset="0"/>
              </a:rPr>
              <a:t>Pamayanang</a:t>
            </a:r>
            <a:r>
              <a:rPr lang="en-US" sz="8000" dirty="0" smtClean="0">
                <a:solidFill>
                  <a:srgbClr val="CC0000"/>
                </a:solidFill>
                <a:latin typeface="Freestyle Script" pitchFamily="66" charset="0"/>
              </a:rPr>
              <a:t> </a:t>
            </a:r>
            <a:r>
              <a:rPr lang="en-US" sz="8000" dirty="0" err="1" smtClean="0">
                <a:solidFill>
                  <a:srgbClr val="CC0000"/>
                </a:solidFill>
                <a:latin typeface="Freestyle Script" pitchFamily="66" charset="0"/>
              </a:rPr>
              <a:t>Pakikilahok</a:t>
            </a:r>
            <a:endParaRPr lang="en-US" sz="8000" dirty="0">
              <a:solidFill>
                <a:srgbClr val="CC0000"/>
              </a:solidFill>
              <a:latin typeface="Freestyle Script" pitchFamily="66" charset="0"/>
            </a:endParaRPr>
          </a:p>
          <a:p>
            <a:pPr algn="ctr"/>
            <a:r>
              <a:rPr lang="en-US" sz="8000" dirty="0" err="1" smtClean="0">
                <a:solidFill>
                  <a:srgbClr val="CC0000"/>
                </a:solidFill>
                <a:latin typeface="Freestyle Script" pitchFamily="66" charset="0"/>
              </a:rPr>
              <a:t>sa</a:t>
            </a:r>
            <a:r>
              <a:rPr lang="en-US" sz="8000" dirty="0" smtClean="0">
                <a:solidFill>
                  <a:srgbClr val="CC0000"/>
                </a:solidFill>
                <a:latin typeface="Freestyle Script" pitchFamily="66" charset="0"/>
              </a:rPr>
              <a:t> </a:t>
            </a:r>
            <a:r>
              <a:rPr lang="en-US" sz="8000" dirty="0" err="1" smtClean="0">
                <a:solidFill>
                  <a:srgbClr val="CC0000"/>
                </a:solidFill>
                <a:latin typeface="Freestyle Script" pitchFamily="66" charset="0"/>
              </a:rPr>
              <a:t>Pamamahala</a:t>
            </a:r>
            <a:endParaRPr lang="en-US" sz="8000" dirty="0">
              <a:solidFill>
                <a:srgbClr val="CC0000"/>
              </a:solidFill>
              <a:latin typeface="Freestyle Script" pitchFamily="66" charset="0"/>
            </a:endParaRPr>
          </a:p>
        </p:txBody>
      </p:sp>
      <p:sp>
        <p:nvSpPr>
          <p:cNvPr id="34820" name="Arc 4"/>
          <p:cNvSpPr>
            <a:spLocks/>
          </p:cNvSpPr>
          <p:nvPr/>
        </p:nvSpPr>
        <p:spPr bwMode="auto">
          <a:xfrm rot="9880003" flipV="1">
            <a:off x="1599974" y="1599744"/>
            <a:ext cx="2288268" cy="80729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1" name="Text Box 5"/>
          <p:cNvSpPr txBox="1">
            <a:spLocks noChangeArrowheads="1"/>
          </p:cNvSpPr>
          <p:nvPr/>
        </p:nvSpPr>
        <p:spPr bwMode="auto">
          <a:xfrm>
            <a:off x="1546477" y="2488110"/>
            <a:ext cx="6005687"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4400" b="1" dirty="0">
                <a:solidFill>
                  <a:srgbClr val="000099"/>
                </a:solidFill>
              </a:rPr>
              <a:t>TUNGO SA</a:t>
            </a:r>
          </a:p>
          <a:p>
            <a:pPr algn="ctr"/>
            <a:r>
              <a:rPr lang="en-US" sz="4400" b="1" dirty="0">
                <a:solidFill>
                  <a:srgbClr val="000099"/>
                </a:solidFill>
              </a:rPr>
              <a:t>BAYANG </a:t>
            </a:r>
            <a:r>
              <a:rPr lang="en-US" sz="4400" b="1" dirty="0" smtClean="0">
                <a:solidFill>
                  <a:srgbClr val="000099"/>
                </a:solidFill>
              </a:rPr>
              <a:t>MAGILIW - 4</a:t>
            </a:r>
            <a:endParaRPr lang="en-US" sz="4400" b="1" dirty="0">
              <a:solidFill>
                <a:srgbClr val="000099"/>
              </a:solidFill>
            </a:endParaRPr>
          </a:p>
        </p:txBody>
      </p:sp>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l="3000" t="28000" r="74001" b="28000"/>
          <a:stretch>
            <a:fillRect/>
          </a:stretch>
        </p:blipFill>
        <p:spPr bwMode="auto">
          <a:xfrm>
            <a:off x="5332867" y="761620"/>
            <a:ext cx="1754187" cy="167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3" name="Rectangle 7"/>
          <p:cNvSpPr>
            <a:spLocks noChangeArrowheads="1"/>
          </p:cNvSpPr>
          <p:nvPr/>
        </p:nvSpPr>
        <p:spPr bwMode="auto">
          <a:xfrm>
            <a:off x="6859134" y="2286001"/>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4" name="Rectangle 8"/>
          <p:cNvSpPr>
            <a:spLocks noChangeArrowheads="1"/>
          </p:cNvSpPr>
          <p:nvPr/>
        </p:nvSpPr>
        <p:spPr bwMode="auto">
          <a:xfrm>
            <a:off x="6859134" y="609753"/>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 name="Date Placeholder 1"/>
          <p:cNvSpPr>
            <a:spLocks noGrp="1"/>
          </p:cNvSpPr>
          <p:nvPr>
            <p:ph type="dt" sz="half" idx="10"/>
          </p:nvPr>
        </p:nvSpPr>
        <p:spPr/>
        <p:txBody>
          <a:bodyPr/>
          <a:lstStyle/>
          <a:p>
            <a:r>
              <a:rPr lang="en-US" smtClean="0"/>
              <a:t>i-Pantawid eFDS 4</a:t>
            </a:r>
            <a:endParaRPr lang="en-US"/>
          </a:p>
        </p:txBody>
      </p:sp>
      <p:sp>
        <p:nvSpPr>
          <p:cNvPr id="3" name="Slide Number Placeholder 2"/>
          <p:cNvSpPr>
            <a:spLocks noGrp="1"/>
          </p:cNvSpPr>
          <p:nvPr>
            <p:ph type="sldNum" sz="quarter" idx="12"/>
          </p:nvPr>
        </p:nvSpPr>
        <p:spPr/>
        <p:txBody>
          <a:bodyPr/>
          <a:lstStyle/>
          <a:p>
            <a:fld id="{FD1F5157-FDDE-4CDF-8D20-C3A8F46CEA9B}" type="slidenum">
              <a:rPr lang="en-US" smtClean="0"/>
              <a:t>1</a:t>
            </a:fld>
            <a:endParaRPr lang="en-US"/>
          </a:p>
        </p:txBody>
      </p:sp>
    </p:spTree>
    <p:extLst>
      <p:ext uri="{BB962C8B-B14F-4D97-AF65-F5344CB8AC3E}">
        <p14:creationId xmlns:p14="http://schemas.microsoft.com/office/powerpoint/2010/main" val="3308840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701" y="76200"/>
            <a:ext cx="8382000" cy="2246769"/>
          </a:xfrm>
          <a:prstGeom prst="rect">
            <a:avLst/>
          </a:prstGeom>
          <a:noFill/>
        </p:spPr>
        <p:txBody>
          <a:bodyPr wrap="square" rtlCol="0">
            <a:spAutoFit/>
          </a:bodyPr>
          <a:lstStyle/>
          <a:p>
            <a:pPr algn="ctr"/>
            <a:r>
              <a:rPr lang="en-US" sz="3200" i="1" dirty="0" err="1" smtClean="0"/>
              <a:t>Ang</a:t>
            </a:r>
            <a:r>
              <a:rPr lang="en-US" sz="3200" i="1" dirty="0" smtClean="0"/>
              <a:t> </a:t>
            </a:r>
            <a:r>
              <a:rPr lang="en-US" sz="4400" i="1" dirty="0" err="1" smtClean="0">
                <a:solidFill>
                  <a:srgbClr val="007A37"/>
                </a:solidFill>
                <a:latin typeface="Arial Rounded MT Bold" pitchFamily="34" charset="0"/>
              </a:rPr>
              <a:t>pagpaplano</a:t>
            </a:r>
            <a:r>
              <a:rPr lang="en-US" sz="3200" i="1" dirty="0" smtClean="0"/>
              <a:t> ay </a:t>
            </a:r>
            <a:r>
              <a:rPr lang="en-US" sz="3200" i="1" dirty="0" err="1" smtClean="0"/>
              <a:t>paraan</a:t>
            </a:r>
            <a:endParaRPr lang="en-US" sz="3200" i="1" dirty="0"/>
          </a:p>
          <a:p>
            <a:pPr algn="ctr"/>
            <a:r>
              <a:rPr lang="en-US" sz="3200" i="1" dirty="0" err="1" smtClean="0"/>
              <a:t>ng</a:t>
            </a:r>
            <a:r>
              <a:rPr lang="en-US" sz="3200" i="1" dirty="0" smtClean="0"/>
              <a:t> </a:t>
            </a:r>
            <a:r>
              <a:rPr lang="en-US" sz="3200" i="1" dirty="0" err="1" smtClean="0"/>
              <a:t>pag-iisip</a:t>
            </a:r>
            <a:r>
              <a:rPr lang="en-US" sz="3200" i="1" dirty="0" smtClean="0"/>
              <a:t> at </a:t>
            </a:r>
            <a:r>
              <a:rPr lang="en-US" sz="3200" i="1" dirty="0" err="1" smtClean="0"/>
              <a:t>pag-aayos</a:t>
            </a:r>
            <a:r>
              <a:rPr lang="en-US" sz="3200" i="1" dirty="0" smtClean="0"/>
              <a:t> </a:t>
            </a:r>
          </a:p>
          <a:p>
            <a:pPr algn="ctr"/>
            <a:r>
              <a:rPr lang="en-US" sz="3200" i="1" dirty="0" err="1" smtClean="0"/>
              <a:t>ng</a:t>
            </a:r>
            <a:r>
              <a:rPr lang="en-US" sz="3200" i="1" dirty="0" smtClean="0"/>
              <a:t> </a:t>
            </a:r>
            <a:r>
              <a:rPr lang="en-US" sz="3200" i="1" dirty="0" err="1" smtClean="0"/>
              <a:t>mga</a:t>
            </a:r>
            <a:r>
              <a:rPr lang="en-US" sz="3200" i="1" dirty="0" smtClean="0"/>
              <a:t> </a:t>
            </a:r>
            <a:r>
              <a:rPr lang="en-US" sz="3200" i="1" dirty="0" err="1" smtClean="0"/>
              <a:t>gawain</a:t>
            </a:r>
            <a:r>
              <a:rPr lang="en-US" sz="3200" i="1" dirty="0" smtClean="0"/>
              <a:t> </a:t>
            </a:r>
          </a:p>
          <a:p>
            <a:pPr algn="ctr"/>
            <a:r>
              <a:rPr lang="en-US" sz="3200" i="1" dirty="0" err="1" smtClean="0"/>
              <a:t>para</a:t>
            </a:r>
            <a:r>
              <a:rPr lang="en-US" sz="3200" i="1" dirty="0" smtClean="0"/>
              <a:t> </a:t>
            </a:r>
            <a:r>
              <a:rPr lang="en-US" sz="3200" i="1" dirty="0" err="1" smtClean="0"/>
              <a:t>makamtan</a:t>
            </a:r>
            <a:r>
              <a:rPr lang="en-US" sz="3200" i="1" dirty="0" smtClean="0"/>
              <a:t> </a:t>
            </a:r>
            <a:r>
              <a:rPr lang="en-US" sz="3200" i="1" dirty="0" err="1" smtClean="0"/>
              <a:t>ang</a:t>
            </a:r>
            <a:r>
              <a:rPr lang="en-US" sz="3200" i="1" dirty="0" smtClean="0"/>
              <a:t> </a:t>
            </a:r>
            <a:r>
              <a:rPr lang="en-US" sz="3200" i="1" dirty="0" err="1" smtClean="0"/>
              <a:t>ninanais</a:t>
            </a:r>
            <a:r>
              <a:rPr lang="en-US" sz="3200" i="1" dirty="0" smtClean="0"/>
              <a:t> </a:t>
            </a:r>
            <a:r>
              <a:rPr lang="en-US" sz="3200" i="1" dirty="0" err="1" smtClean="0"/>
              <a:t>na</a:t>
            </a:r>
            <a:r>
              <a:rPr lang="en-US" sz="3200" i="1" dirty="0" smtClean="0"/>
              <a:t> </a:t>
            </a:r>
            <a:r>
              <a:rPr lang="en-US" sz="3200" i="1" dirty="0" err="1" smtClean="0"/>
              <a:t>layunin</a:t>
            </a:r>
            <a:r>
              <a:rPr lang="en-US" sz="3200" i="1" dirty="0" smtClean="0"/>
              <a:t>.</a:t>
            </a:r>
          </a:p>
        </p:txBody>
      </p:sp>
      <p:graphicFrame>
        <p:nvGraphicFramePr>
          <p:cNvPr id="3" name="Table 2"/>
          <p:cNvGraphicFramePr>
            <a:graphicFrameLocks noGrp="1"/>
          </p:cNvGraphicFramePr>
          <p:nvPr>
            <p:extLst>
              <p:ext uri="{D42A27DB-BD31-4B8C-83A1-F6EECF244321}">
                <p14:modId xmlns:p14="http://schemas.microsoft.com/office/powerpoint/2010/main" val="498830826"/>
              </p:ext>
            </p:extLst>
          </p:nvPr>
        </p:nvGraphicFramePr>
        <p:xfrm>
          <a:off x="187036" y="2794686"/>
          <a:ext cx="8762999" cy="3505200"/>
        </p:xfrm>
        <a:graphic>
          <a:graphicData uri="http://schemas.openxmlformats.org/drawingml/2006/table">
            <a:tbl>
              <a:tblPr firstRow="1" bandRow="1">
                <a:tableStyleId>{5C22544A-7EE6-4342-B048-85BDC9FD1C3A}</a:tableStyleId>
              </a:tblPr>
              <a:tblGrid>
                <a:gridCol w="1688210"/>
                <a:gridCol w="1688210"/>
                <a:gridCol w="1922237"/>
                <a:gridCol w="1889641"/>
                <a:gridCol w="1574701"/>
              </a:tblGrid>
              <a:tr h="370840">
                <a:tc>
                  <a:txBody>
                    <a:bodyPr/>
                    <a:lstStyle/>
                    <a:p>
                      <a:pPr algn="ctr"/>
                      <a:r>
                        <a:rPr lang="en-US" dirty="0" smtClean="0">
                          <a:solidFill>
                            <a:schemeClr val="tx1"/>
                          </a:solidFill>
                        </a:rPr>
                        <a:t>PANGARAP</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LAYUNIN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SUKAT NG TAGUMPAY</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GAWAIN NG MAMAMAYAN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TUGON NG  PAMAHALAAN</a:t>
                      </a:r>
                      <a:endParaRPr lang="en-US" dirty="0">
                        <a:solidFill>
                          <a:schemeClr val="tx1"/>
                        </a:solidFill>
                      </a:endParaRPr>
                    </a:p>
                  </a:txBody>
                  <a:tcPr anchor="b">
                    <a:solidFill>
                      <a:schemeClr val="accent6">
                        <a:lumMod val="40000"/>
                        <a:lumOff val="60000"/>
                      </a:schemeClr>
                    </a:solidFill>
                  </a:tcPr>
                </a:tc>
              </a:tr>
              <a:tr h="370840">
                <a:tc>
                  <a:txBody>
                    <a:bodyPr/>
                    <a:lstStyle/>
                    <a:p>
                      <a:r>
                        <a:rPr lang="en-US" sz="1600" dirty="0" err="1" smtClean="0"/>
                        <a:t>Nakikilahok</a:t>
                      </a:r>
                      <a:r>
                        <a:rPr lang="en-US" sz="1600" baseline="0" dirty="0" smtClean="0"/>
                        <a:t> at </a:t>
                      </a:r>
                      <a:r>
                        <a:rPr lang="en-US" sz="1600" baseline="0" dirty="0" err="1" smtClean="0"/>
                        <a:t>nagkakaisang</a:t>
                      </a:r>
                      <a:r>
                        <a:rPr lang="en-US" sz="1600" baseline="0" dirty="0" smtClean="0"/>
                        <a:t> </a:t>
                      </a:r>
                      <a:r>
                        <a:rPr lang="en-US" sz="1600" baseline="0" dirty="0" err="1" smtClean="0"/>
                        <a:t>mamamayan</a:t>
                      </a:r>
                      <a:endParaRPr lang="en-US" sz="1600" dirty="0"/>
                    </a:p>
                  </a:txBody>
                  <a:tcPr/>
                </a:tc>
                <a:tc>
                  <a:txBody>
                    <a:bodyPr/>
                    <a:lstStyle/>
                    <a:p>
                      <a:r>
                        <a:rPr lang="en-US" sz="1600" dirty="0" err="1" smtClean="0"/>
                        <a:t>Magkaroon</a:t>
                      </a:r>
                      <a:r>
                        <a:rPr lang="en-US" sz="1600" dirty="0" smtClean="0"/>
                        <a:t> </a:t>
                      </a:r>
                      <a:r>
                        <a:rPr lang="en-US" sz="1600" dirty="0" err="1" smtClean="0"/>
                        <a:t>ng</a:t>
                      </a:r>
                      <a:r>
                        <a:rPr lang="en-US" sz="1600" dirty="0" smtClean="0"/>
                        <a:t> </a:t>
                      </a:r>
                      <a:r>
                        <a:rPr lang="en-US" sz="1600" dirty="0" err="1" smtClean="0"/>
                        <a:t>magaling</a:t>
                      </a:r>
                      <a:r>
                        <a:rPr lang="en-US" sz="1600" dirty="0" smtClean="0"/>
                        <a:t> at </a:t>
                      </a:r>
                      <a:r>
                        <a:rPr lang="en-US" sz="1600" dirty="0" err="1" smtClean="0"/>
                        <a:t>masipag</a:t>
                      </a:r>
                      <a:r>
                        <a:rPr lang="en-US" sz="1600" dirty="0" smtClean="0"/>
                        <a:t> </a:t>
                      </a:r>
                      <a:r>
                        <a:rPr lang="en-US" sz="1600" dirty="0" err="1" smtClean="0"/>
                        <a:t>na</a:t>
                      </a:r>
                      <a:r>
                        <a:rPr lang="en-US" sz="1600" dirty="0" smtClean="0"/>
                        <a:t> </a:t>
                      </a:r>
                      <a:r>
                        <a:rPr lang="en-US" sz="1600" dirty="0" err="1" smtClean="0"/>
                        <a:t>pamahalaan</a:t>
                      </a:r>
                      <a:endParaRPr lang="en-US" sz="1600" dirty="0"/>
                    </a:p>
                  </a:txBody>
                  <a:tcPr/>
                </a:tc>
                <a:tc>
                  <a:txBody>
                    <a:bodyPr/>
                    <a:lstStyle/>
                    <a:p>
                      <a:r>
                        <a:rPr lang="en-US" sz="1600" dirty="0" err="1" smtClean="0"/>
                        <a:t>Manalo</a:t>
                      </a:r>
                      <a:r>
                        <a:rPr lang="en-US" sz="1600" baseline="0" dirty="0" smtClean="0"/>
                        <a:t> </a:t>
                      </a:r>
                      <a:r>
                        <a:rPr lang="en-US" sz="1600" baseline="0" dirty="0" err="1" smtClean="0"/>
                        <a:t>ang</a:t>
                      </a:r>
                      <a:r>
                        <a:rPr lang="en-US" sz="1600" baseline="0" dirty="0" smtClean="0"/>
                        <a:t> </a:t>
                      </a:r>
                      <a:r>
                        <a:rPr lang="en-US" sz="1600" baseline="0" dirty="0" err="1" smtClean="0"/>
                        <a:t>magaling</a:t>
                      </a:r>
                      <a:r>
                        <a:rPr lang="en-US" sz="1600" baseline="0" dirty="0" smtClean="0"/>
                        <a:t> at </a:t>
                      </a:r>
                      <a:r>
                        <a:rPr lang="en-US" sz="1600" baseline="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candidato</a:t>
                      </a:r>
                      <a:endParaRPr lang="en-US" sz="1600" dirty="0"/>
                    </a:p>
                  </a:txBody>
                  <a:tcPr/>
                </a:tc>
                <a:tc>
                  <a:txBody>
                    <a:bodyPr/>
                    <a:lstStyle/>
                    <a:p>
                      <a:r>
                        <a:rPr lang="en-US" sz="1600" dirty="0" err="1" smtClean="0"/>
                        <a:t>Mamili</a:t>
                      </a:r>
                      <a:r>
                        <a:rPr lang="en-US" sz="1600" dirty="0" smtClean="0"/>
                        <a:t> </a:t>
                      </a:r>
                      <a:r>
                        <a:rPr lang="en-US" sz="1600" dirty="0" err="1" smtClean="0"/>
                        <a:t>ng</a:t>
                      </a:r>
                      <a:r>
                        <a:rPr lang="en-US" sz="1600" dirty="0" smtClean="0"/>
                        <a:t> </a:t>
                      </a:r>
                      <a:r>
                        <a:rPr lang="en-US" sz="1600" dirty="0" err="1" smtClean="0"/>
                        <a:t>magaling</a:t>
                      </a:r>
                      <a:r>
                        <a:rPr lang="en-US" sz="1600" baseline="0" dirty="0" smtClean="0"/>
                        <a:t> at </a:t>
                      </a:r>
                      <a:r>
                        <a:rPr lang="en-US" sz="1600" baseline="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punong</a:t>
                      </a:r>
                      <a:r>
                        <a:rPr lang="en-US" sz="1600" baseline="0" dirty="0" smtClean="0"/>
                        <a:t> barangay </a:t>
                      </a:r>
                      <a:r>
                        <a:rPr lang="en-US" sz="1600" baseline="0" dirty="0" err="1" smtClean="0"/>
                        <a:t>sa</a:t>
                      </a:r>
                      <a:r>
                        <a:rPr lang="en-US" sz="1600" baseline="0" dirty="0" smtClean="0"/>
                        <a:t> </a:t>
                      </a:r>
                      <a:r>
                        <a:rPr lang="en-US" sz="1600" baseline="0" dirty="0" err="1" smtClean="0"/>
                        <a:t>darating</a:t>
                      </a:r>
                      <a:r>
                        <a:rPr lang="en-US" sz="1600" baseline="0" dirty="0" smtClean="0"/>
                        <a:t> </a:t>
                      </a:r>
                      <a:r>
                        <a:rPr lang="en-US" sz="1600" baseline="0" dirty="0" err="1" smtClean="0"/>
                        <a:t>na</a:t>
                      </a:r>
                      <a:r>
                        <a:rPr lang="en-US" sz="1600" baseline="0" dirty="0" smtClean="0"/>
                        <a:t> </a:t>
                      </a:r>
                      <a:r>
                        <a:rPr lang="en-US" sz="1600" baseline="0" dirty="0" err="1" smtClean="0"/>
                        <a:t>halalan</a:t>
                      </a:r>
                      <a:endParaRPr lang="en-US" sz="1600" dirty="0"/>
                    </a:p>
                  </a:txBody>
                  <a:tcPr/>
                </a:tc>
                <a:tc>
                  <a:txBody>
                    <a:bodyPr/>
                    <a:lstStyle/>
                    <a:p>
                      <a:r>
                        <a:rPr lang="en-US" sz="160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pamamahala</a:t>
                      </a:r>
                      <a:endParaRPr lang="en-US" sz="1600" dirty="0"/>
                    </a:p>
                  </a:txBody>
                  <a:tcPr/>
                </a:tc>
              </a:tr>
              <a:tr h="370840">
                <a:tc>
                  <a:txBody>
                    <a:bodyPr/>
                    <a:lstStyle/>
                    <a:p>
                      <a:endParaRPr lang="en-US" sz="1600"/>
                    </a:p>
                  </a:txBody>
                  <a:tcPr/>
                </a:tc>
                <a:tc>
                  <a:txBody>
                    <a:bodyPr/>
                    <a:lstStyle/>
                    <a:p>
                      <a:r>
                        <a:rPr lang="en-US" sz="1600" dirty="0" err="1" smtClean="0"/>
                        <a:t>Bantayan</a:t>
                      </a:r>
                      <a:r>
                        <a:rPr lang="en-US" sz="1600" baseline="0" dirty="0" smtClean="0"/>
                        <a:t> </a:t>
                      </a:r>
                      <a:r>
                        <a:rPr lang="en-US" sz="1600" baseline="0" dirty="0" err="1" smtClean="0"/>
                        <a:t>ang</a:t>
                      </a:r>
                      <a:r>
                        <a:rPr lang="en-US" sz="1600" baseline="0" dirty="0" smtClean="0"/>
                        <a:t> </a:t>
                      </a:r>
                      <a:r>
                        <a:rPr lang="en-US" sz="1600" baseline="0" dirty="0" err="1" smtClean="0"/>
                        <a:t>kaban</a:t>
                      </a:r>
                      <a:r>
                        <a:rPr lang="en-US" sz="1600" baseline="0" dirty="0" smtClean="0"/>
                        <a:t> </a:t>
                      </a:r>
                      <a:r>
                        <a:rPr lang="en-US" sz="1600" baseline="0" dirty="0" err="1" smtClean="0"/>
                        <a:t>ng</a:t>
                      </a:r>
                      <a:r>
                        <a:rPr lang="en-US" sz="1600" baseline="0" dirty="0" smtClean="0"/>
                        <a:t> </a:t>
                      </a:r>
                      <a:r>
                        <a:rPr lang="en-US" sz="1600" baseline="0" dirty="0" err="1" smtClean="0"/>
                        <a:t>bayan</a:t>
                      </a:r>
                      <a:endParaRPr lang="en-US" sz="1600" dirty="0"/>
                    </a:p>
                  </a:txBody>
                  <a:tcPr/>
                </a:tc>
                <a:tc>
                  <a:txBody>
                    <a:bodyPr/>
                    <a:lstStyle/>
                    <a:p>
                      <a:r>
                        <a:rPr lang="en-US" sz="1600" dirty="0" err="1" smtClean="0"/>
                        <a:t>Lahat</a:t>
                      </a:r>
                      <a:r>
                        <a:rPr lang="en-US" sz="1600" dirty="0" smtClean="0"/>
                        <a:t> </a:t>
                      </a:r>
                      <a:r>
                        <a:rPr lang="en-US" sz="1600" dirty="0" err="1" smtClean="0"/>
                        <a:t>ng</a:t>
                      </a:r>
                      <a:r>
                        <a:rPr lang="en-US" sz="1600" dirty="0" smtClean="0"/>
                        <a:t> </a:t>
                      </a:r>
                      <a:r>
                        <a:rPr lang="en-US" sz="1600" dirty="0" err="1" smtClean="0"/>
                        <a:t>kalahok</a:t>
                      </a:r>
                      <a:r>
                        <a:rPr lang="en-US" sz="1600" baseline="0" dirty="0" smtClean="0"/>
                        <a:t> </a:t>
                      </a:r>
                      <a:r>
                        <a:rPr lang="en-US" sz="1600" baseline="0" dirty="0" err="1" smtClean="0"/>
                        <a:t>sa</a:t>
                      </a:r>
                      <a:r>
                        <a:rPr lang="en-US" sz="1600" baseline="0" dirty="0" smtClean="0"/>
                        <a:t> </a:t>
                      </a:r>
                      <a:r>
                        <a:rPr lang="en-US" sz="1600" baseline="0" dirty="0" err="1" smtClean="0"/>
                        <a:t>Pantawid</a:t>
                      </a:r>
                      <a:r>
                        <a:rPr lang="en-US" sz="1600" baseline="0" dirty="0" smtClean="0"/>
                        <a:t> ay </a:t>
                      </a:r>
                      <a:r>
                        <a:rPr lang="en-US" sz="1600" baseline="0" dirty="0" err="1" smtClean="0"/>
                        <a:t>dumalo</a:t>
                      </a:r>
                      <a:r>
                        <a:rPr lang="en-US" sz="1600" baseline="0" dirty="0" smtClean="0"/>
                        <a:t> </a:t>
                      </a:r>
                      <a:r>
                        <a:rPr lang="en-US" sz="1600" baseline="0" dirty="0" err="1" smtClean="0"/>
                        <a:t>sa</a:t>
                      </a:r>
                      <a:r>
                        <a:rPr lang="en-US" sz="1600" baseline="0" dirty="0" smtClean="0"/>
                        <a:t> Barangay Assembly at </a:t>
                      </a:r>
                      <a:r>
                        <a:rPr lang="en-US" sz="1600" baseline="0" dirty="0" err="1" smtClean="0"/>
                        <a:t>nagtanong</a:t>
                      </a:r>
                      <a:r>
                        <a:rPr lang="en-US" sz="1600" baseline="0" dirty="0" smtClean="0"/>
                        <a:t> </a:t>
                      </a:r>
                      <a:r>
                        <a:rPr lang="en-US" sz="1600" baseline="0" dirty="0" err="1" smtClean="0"/>
                        <a:t>sa</a:t>
                      </a:r>
                      <a:r>
                        <a:rPr lang="en-US" sz="1600" baseline="0" dirty="0" smtClean="0"/>
                        <a:t> </a:t>
                      </a:r>
                      <a:r>
                        <a:rPr lang="en-US" sz="1600" baseline="0" dirty="0" err="1" smtClean="0"/>
                        <a:t>proyekto</a:t>
                      </a:r>
                      <a:r>
                        <a:rPr lang="en-US" sz="1600" baseline="0" dirty="0" smtClean="0"/>
                        <a:t> </a:t>
                      </a:r>
                      <a:r>
                        <a:rPr lang="en-US" sz="1600" baseline="0" dirty="0" err="1" smtClean="0"/>
                        <a:t>ng</a:t>
                      </a:r>
                      <a:r>
                        <a:rPr lang="en-US" sz="1600" baseline="0" dirty="0" smtClean="0"/>
                        <a:t> </a:t>
                      </a:r>
                      <a:r>
                        <a:rPr lang="en-US" sz="1600" baseline="0" dirty="0" err="1" smtClean="0"/>
                        <a:t>brgy</a:t>
                      </a:r>
                      <a:endParaRPr lang="en-US" sz="1600" dirty="0"/>
                    </a:p>
                  </a:txBody>
                  <a:tcPr/>
                </a:tc>
                <a:tc>
                  <a:txBody>
                    <a:bodyPr/>
                    <a:lstStyle/>
                    <a:p>
                      <a:r>
                        <a:rPr lang="en-US" sz="1600" dirty="0" err="1" smtClean="0"/>
                        <a:t>Sumali</a:t>
                      </a:r>
                      <a:r>
                        <a:rPr lang="en-US" sz="1600" dirty="0" smtClean="0"/>
                        <a:t> </a:t>
                      </a:r>
                      <a:r>
                        <a:rPr lang="en-US" sz="1600" dirty="0" err="1" smtClean="0"/>
                        <a:t>sa</a:t>
                      </a:r>
                      <a:r>
                        <a:rPr lang="en-US" sz="1600" dirty="0" smtClean="0"/>
                        <a:t> Barangay Assembly at </a:t>
                      </a:r>
                      <a:r>
                        <a:rPr lang="en-US" sz="1600" dirty="0" err="1" smtClean="0"/>
                        <a:t>alamin</a:t>
                      </a:r>
                      <a:r>
                        <a:rPr lang="en-US" sz="1600" baseline="0" dirty="0" smtClean="0"/>
                        <a:t> </a:t>
                      </a:r>
                      <a:r>
                        <a:rPr lang="en-US" sz="1600" baseline="0" dirty="0" err="1" smtClean="0"/>
                        <a:t>ang</a:t>
                      </a:r>
                      <a:r>
                        <a:rPr lang="en-US" sz="1600" baseline="0" dirty="0" smtClean="0"/>
                        <a:t> </a:t>
                      </a:r>
                      <a:r>
                        <a:rPr lang="en-US" sz="1600" baseline="0" dirty="0" err="1" smtClean="0"/>
                        <a:t>pera</a:t>
                      </a:r>
                      <a:r>
                        <a:rPr lang="en-US" sz="1600" baseline="0" dirty="0" smtClean="0"/>
                        <a:t> </a:t>
                      </a:r>
                      <a:r>
                        <a:rPr lang="en-US" sz="1600" baseline="0" dirty="0" err="1" smtClean="0"/>
                        <a:t>ng</a:t>
                      </a:r>
                      <a:r>
                        <a:rPr lang="en-US" sz="1600" baseline="0" dirty="0" smtClean="0"/>
                        <a:t> barangay at </a:t>
                      </a:r>
                      <a:r>
                        <a:rPr lang="en-US" sz="1600" baseline="0" dirty="0" err="1" smtClean="0"/>
                        <a:t>saan</a:t>
                      </a:r>
                      <a:r>
                        <a:rPr lang="en-US" sz="1600" baseline="0" dirty="0" smtClean="0"/>
                        <a:t> </a:t>
                      </a:r>
                      <a:r>
                        <a:rPr lang="en-US" sz="1600" baseline="0" dirty="0" err="1" smtClean="0"/>
                        <a:t>ito</a:t>
                      </a:r>
                      <a:r>
                        <a:rPr lang="en-US" sz="1600" baseline="0" dirty="0" smtClean="0"/>
                        <a:t> </a:t>
                      </a:r>
                      <a:r>
                        <a:rPr lang="en-US" sz="1600" baseline="0" dirty="0" err="1" smtClean="0"/>
                        <a:t>ginastos</a:t>
                      </a:r>
                      <a:endParaRPr lang="en-US" sz="1600" dirty="0"/>
                    </a:p>
                  </a:txBody>
                  <a:tcPr/>
                </a:tc>
                <a:tc>
                  <a:txBody>
                    <a:bodyPr/>
                    <a:lstStyle/>
                    <a:p>
                      <a:r>
                        <a:rPr lang="en-US" sz="1600" dirty="0" err="1" smtClean="0"/>
                        <a:t>Tumawag</a:t>
                      </a:r>
                      <a:r>
                        <a:rPr lang="en-US" sz="1600" dirty="0" smtClean="0"/>
                        <a:t> </a:t>
                      </a:r>
                      <a:r>
                        <a:rPr lang="en-US" sz="1600" dirty="0" err="1" smtClean="0"/>
                        <a:t>ng</a:t>
                      </a:r>
                      <a:r>
                        <a:rPr lang="en-US" sz="1600" baseline="0" dirty="0" smtClean="0"/>
                        <a:t> Barangay Assembly at </a:t>
                      </a:r>
                      <a:r>
                        <a:rPr lang="en-US" sz="1600" baseline="0" dirty="0" err="1" smtClean="0"/>
                        <a:t>handang</a:t>
                      </a:r>
                      <a:r>
                        <a:rPr lang="en-US" sz="1600" baseline="0" dirty="0" smtClean="0"/>
                        <a:t> </a:t>
                      </a:r>
                      <a:r>
                        <a:rPr lang="en-US" sz="1600" baseline="0" dirty="0" err="1" smtClean="0"/>
                        <a:t>ihayag</a:t>
                      </a:r>
                      <a:r>
                        <a:rPr lang="en-US" sz="1600" baseline="0" dirty="0" smtClean="0"/>
                        <a:t> </a:t>
                      </a:r>
                      <a:r>
                        <a:rPr lang="en-US" sz="1600" baseline="0" dirty="0" err="1" smtClean="0"/>
                        <a:t>ang</a:t>
                      </a:r>
                      <a:r>
                        <a:rPr lang="en-US" sz="1600" baseline="0" dirty="0" smtClean="0"/>
                        <a:t> </a:t>
                      </a:r>
                      <a:r>
                        <a:rPr lang="en-US" sz="1600" baseline="0" dirty="0" err="1" smtClean="0"/>
                        <a:t>mga</a:t>
                      </a:r>
                      <a:r>
                        <a:rPr lang="en-US" sz="1600" baseline="0" dirty="0" smtClean="0"/>
                        <a:t> </a:t>
                      </a:r>
                      <a:r>
                        <a:rPr lang="en-US" sz="1600" baseline="0" dirty="0" err="1" smtClean="0"/>
                        <a:t>proyekto</a:t>
                      </a:r>
                      <a:r>
                        <a:rPr lang="en-US" sz="1600" baseline="0" dirty="0" smtClean="0"/>
                        <a:t> at budget</a:t>
                      </a:r>
                      <a:endParaRPr lang="en-US" sz="1600" dirty="0"/>
                    </a:p>
                  </a:txBody>
                  <a:tcPr/>
                </a:tc>
              </a:tr>
            </a:tbl>
          </a:graphicData>
        </a:graphic>
      </p:graphicFrame>
      <p:sp>
        <p:nvSpPr>
          <p:cNvPr id="4" name="TextBox 3"/>
          <p:cNvSpPr txBox="1"/>
          <p:nvPr/>
        </p:nvSpPr>
        <p:spPr>
          <a:xfrm>
            <a:off x="2286000" y="2337486"/>
            <a:ext cx="4574266" cy="523220"/>
          </a:xfrm>
          <a:prstGeom prst="rect">
            <a:avLst/>
          </a:prstGeom>
          <a:noFill/>
        </p:spPr>
        <p:txBody>
          <a:bodyPr wrap="none" rtlCol="0">
            <a:spAutoFit/>
          </a:bodyPr>
          <a:lstStyle/>
          <a:p>
            <a:r>
              <a:rPr lang="en-US" sz="2800" b="1" dirty="0" smtClean="0">
                <a:solidFill>
                  <a:schemeClr val="accent6">
                    <a:lumMod val="75000"/>
                  </a:schemeClr>
                </a:solidFill>
              </a:rPr>
              <a:t>ANG PLANO NG PAMAYANAN</a:t>
            </a:r>
            <a:endParaRPr lang="en-US" sz="2800" b="1" dirty="0">
              <a:solidFill>
                <a:schemeClr val="accent6">
                  <a:lumMod val="75000"/>
                </a:schemeClr>
              </a:solidFill>
            </a:endParaRPr>
          </a:p>
        </p:txBody>
      </p:sp>
      <p:cxnSp>
        <p:nvCxnSpPr>
          <p:cNvPr id="6" name="Straight Connector 5"/>
          <p:cNvCxnSpPr/>
          <p:nvPr/>
        </p:nvCxnSpPr>
        <p:spPr>
          <a:xfrm>
            <a:off x="370701" y="2337486"/>
            <a:ext cx="838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r>
              <a:rPr lang="en-US" smtClean="0"/>
              <a:t>i-Pantawid eFDS 4</a:t>
            </a:r>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10</a:t>
            </a:fld>
            <a:endParaRPr lang="en-US"/>
          </a:p>
        </p:txBody>
      </p:sp>
    </p:spTree>
    <p:extLst>
      <p:ext uri="{BB962C8B-B14F-4D97-AF65-F5344CB8AC3E}">
        <p14:creationId xmlns:p14="http://schemas.microsoft.com/office/powerpoint/2010/main" val="3057113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4600" y="-18396"/>
            <a:ext cx="4333943" cy="400110"/>
          </a:xfrm>
          <a:prstGeom prst="rect">
            <a:avLst/>
          </a:prstGeom>
          <a:noFill/>
        </p:spPr>
        <p:txBody>
          <a:bodyPr wrap="none" rtlCol="0">
            <a:spAutoFit/>
          </a:bodyPr>
          <a:lstStyle/>
          <a:p>
            <a:r>
              <a:rPr lang="en-US" sz="2000" b="1" dirty="0" smtClean="0">
                <a:solidFill>
                  <a:schemeClr val="accent6">
                    <a:lumMod val="75000"/>
                  </a:schemeClr>
                </a:solidFill>
              </a:rPr>
              <a:t>ANG PLANO NG </a:t>
            </a:r>
            <a:r>
              <a:rPr lang="en-US" sz="2000" b="1" dirty="0" smtClean="0">
                <a:solidFill>
                  <a:schemeClr val="accent6">
                    <a:lumMod val="75000"/>
                  </a:schemeClr>
                </a:solidFill>
              </a:rPr>
              <a:t>PAMAYANAN (TPM 12)</a:t>
            </a:r>
            <a:endParaRPr lang="en-US" sz="2000" b="1" dirty="0">
              <a:solidFill>
                <a:schemeClr val="accent6">
                  <a:lumMod val="75000"/>
                </a:schemeClr>
              </a:solidFill>
            </a:endParaRPr>
          </a:p>
        </p:txBody>
      </p:sp>
      <p:sp>
        <p:nvSpPr>
          <p:cNvPr id="4" name="TextBox 3"/>
          <p:cNvSpPr txBox="1"/>
          <p:nvPr/>
        </p:nvSpPr>
        <p:spPr>
          <a:xfrm>
            <a:off x="267729" y="362604"/>
            <a:ext cx="8610600" cy="523220"/>
          </a:xfrm>
          <a:prstGeom prst="rect">
            <a:avLst/>
          </a:prstGeom>
          <a:noFill/>
          <a:ln w="9525">
            <a:solidFill>
              <a:srgbClr val="0070C0"/>
            </a:solidFill>
          </a:ln>
        </p:spPr>
        <p:txBody>
          <a:bodyPr wrap="square" rtlCol="0">
            <a:spAutoFit/>
          </a:bodyPr>
          <a:lstStyle/>
          <a:p>
            <a:r>
              <a:rPr lang="en-US" sz="1400" dirty="0" smtClean="0"/>
              <a:t>Barangay:                                               </a:t>
            </a:r>
            <a:r>
              <a:rPr lang="en-US" sz="1400" dirty="0" smtClean="0"/>
              <a:t>  </a:t>
            </a:r>
            <a:r>
              <a:rPr lang="en-US" sz="1400" dirty="0" smtClean="0"/>
              <a:t>Parent Leaders:                                                                                   Date</a:t>
            </a:r>
            <a:r>
              <a:rPr lang="en-US" sz="1400" dirty="0" smtClean="0"/>
              <a:t>:</a:t>
            </a:r>
          </a:p>
          <a:p>
            <a:r>
              <a:rPr lang="en-US" sz="1400" dirty="0" smtClean="0"/>
              <a:t>LGU:</a:t>
            </a:r>
            <a:endParaRPr lang="en-US" sz="1400" dirty="0"/>
          </a:p>
        </p:txBody>
      </p:sp>
      <p:sp>
        <p:nvSpPr>
          <p:cNvPr id="5" name="Date Placeholder 4"/>
          <p:cNvSpPr>
            <a:spLocks noGrp="1"/>
          </p:cNvSpPr>
          <p:nvPr>
            <p:ph type="dt" sz="half" idx="10"/>
          </p:nvPr>
        </p:nvSpPr>
        <p:spPr/>
        <p:txBody>
          <a:bodyPr/>
          <a:lstStyle/>
          <a:p>
            <a:r>
              <a:rPr lang="en-US" smtClean="0"/>
              <a:t>i-Pantawid eFDS 4</a:t>
            </a:r>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57189618"/>
              </p:ext>
            </p:extLst>
          </p:nvPr>
        </p:nvGraphicFramePr>
        <p:xfrm>
          <a:off x="183660" y="914400"/>
          <a:ext cx="8762999" cy="5577840"/>
        </p:xfrm>
        <a:graphic>
          <a:graphicData uri="http://schemas.openxmlformats.org/drawingml/2006/table">
            <a:tbl>
              <a:tblPr firstRow="1" bandRow="1">
                <a:tableStyleId>{5C22544A-7EE6-4342-B048-85BDC9FD1C3A}</a:tableStyleId>
              </a:tblPr>
              <a:tblGrid>
                <a:gridCol w="1688210"/>
                <a:gridCol w="1688210"/>
                <a:gridCol w="1922237"/>
                <a:gridCol w="1889641"/>
                <a:gridCol w="1574701"/>
              </a:tblGrid>
              <a:tr h="370840">
                <a:tc>
                  <a:txBody>
                    <a:bodyPr/>
                    <a:lstStyle/>
                    <a:p>
                      <a:pPr algn="ctr"/>
                      <a:r>
                        <a:rPr lang="en-US" dirty="0" smtClean="0">
                          <a:solidFill>
                            <a:schemeClr val="tx1"/>
                          </a:solidFill>
                        </a:rPr>
                        <a:t>PANGARAP</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LAYUNIN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SUKAT NG TAGUMPAY</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GAWAIN NG MAMAMAYAN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TUGON NG  PAMAHALAAN</a:t>
                      </a:r>
                      <a:endParaRPr lang="en-US" dirty="0">
                        <a:solidFill>
                          <a:schemeClr val="tx1"/>
                        </a:solidFill>
                      </a:endParaRPr>
                    </a:p>
                  </a:txBody>
                  <a:tcPr anchor="b">
                    <a:solidFill>
                      <a:schemeClr val="accent6">
                        <a:lumMod val="40000"/>
                        <a:lumOff val="60000"/>
                      </a:schemeClr>
                    </a:solidFill>
                  </a:tcPr>
                </a:tc>
              </a:tr>
              <a:tr h="8229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8229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8229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8229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8229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8229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70524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6000" dirty="0" smtClean="0">
                <a:solidFill>
                  <a:srgbClr val="CC0000"/>
                </a:solidFill>
                <a:latin typeface="Freestyle Script" pitchFamily="66" charset="0"/>
              </a:rPr>
              <a:t>eFDS4 - </a:t>
            </a:r>
            <a:r>
              <a:rPr lang="en-US" sz="6000" dirty="0" err="1">
                <a:solidFill>
                  <a:srgbClr val="CC0000"/>
                </a:solidFill>
                <a:latin typeface="Freestyle Script" pitchFamily="66" charset="0"/>
              </a:rPr>
              <a:t>Pamayanang</a:t>
            </a:r>
            <a:r>
              <a:rPr lang="en-US" sz="6000" dirty="0">
                <a:solidFill>
                  <a:srgbClr val="CC0000"/>
                </a:solidFill>
                <a:latin typeface="Freestyle Script" pitchFamily="66" charset="0"/>
              </a:rPr>
              <a:t> </a:t>
            </a:r>
            <a:r>
              <a:rPr lang="en-US" sz="6000" dirty="0" err="1">
                <a:solidFill>
                  <a:srgbClr val="CC0000"/>
                </a:solidFill>
                <a:latin typeface="Freestyle Script" pitchFamily="66" charset="0"/>
              </a:rPr>
              <a:t>Pakikilahok</a:t>
            </a:r>
            <a:r>
              <a:rPr lang="en-US" sz="6000" dirty="0">
                <a:solidFill>
                  <a:srgbClr val="CC0000"/>
                </a:solidFill>
                <a:latin typeface="Freestyle Script" pitchFamily="66" charset="0"/>
              </a:rPr>
              <a:t/>
            </a:r>
            <a:br>
              <a:rPr lang="en-US" sz="6000" dirty="0">
                <a:solidFill>
                  <a:srgbClr val="CC0000"/>
                </a:solidFill>
                <a:latin typeface="Freestyle Script" pitchFamily="66" charset="0"/>
              </a:rPr>
            </a:br>
            <a:r>
              <a:rPr lang="en-US" sz="6000" dirty="0" err="1">
                <a:solidFill>
                  <a:srgbClr val="CC0000"/>
                </a:solidFill>
                <a:latin typeface="Freestyle Script" pitchFamily="66" charset="0"/>
              </a:rPr>
              <a:t>sa</a:t>
            </a:r>
            <a:r>
              <a:rPr lang="en-US" sz="6000" dirty="0">
                <a:solidFill>
                  <a:srgbClr val="CC0000"/>
                </a:solidFill>
                <a:latin typeface="Freestyle Script" pitchFamily="66" charset="0"/>
              </a:rPr>
              <a:t> </a:t>
            </a:r>
            <a:r>
              <a:rPr lang="en-US" sz="6000" dirty="0" err="1" smtClean="0">
                <a:solidFill>
                  <a:srgbClr val="CC0000"/>
                </a:solidFill>
                <a:latin typeface="Freestyle Script" pitchFamily="66" charset="0"/>
              </a:rPr>
              <a:t>Pamamahala</a:t>
            </a:r>
            <a:endParaRPr lang="en-PH" sz="6000" dirty="0"/>
          </a:p>
        </p:txBody>
      </p:sp>
      <p:sp>
        <p:nvSpPr>
          <p:cNvPr id="3" name="Content Placeholder 2"/>
          <p:cNvSpPr>
            <a:spLocks noGrp="1"/>
          </p:cNvSpPr>
          <p:nvPr>
            <p:ph idx="1"/>
          </p:nvPr>
        </p:nvSpPr>
        <p:spPr>
          <a:xfrm>
            <a:off x="990600" y="1752600"/>
            <a:ext cx="7696200" cy="2590800"/>
          </a:xfrm>
          <a:solidFill>
            <a:srgbClr val="CCFFCC"/>
          </a:solidFill>
        </p:spPr>
        <p:txBody>
          <a:bodyPr>
            <a:normAutofit lnSpcReduction="10000"/>
          </a:bodyPr>
          <a:lstStyle/>
          <a:p>
            <a:pPr marL="514350" indent="-514350">
              <a:buFont typeface="+mj-lt"/>
              <a:buAutoNum type="arabicPeriod"/>
            </a:pPr>
            <a:r>
              <a:rPr lang="en-PH" dirty="0" smtClean="0"/>
              <a:t>Review of Social Accountability</a:t>
            </a:r>
          </a:p>
          <a:p>
            <a:pPr marL="514350" indent="-514350">
              <a:buFont typeface="+mj-lt"/>
              <a:buAutoNum type="arabicPeriod"/>
            </a:pPr>
            <a:r>
              <a:rPr lang="en-US" dirty="0" smtClean="0"/>
              <a:t>Public Financial Management (PFM) Cycle </a:t>
            </a:r>
          </a:p>
          <a:p>
            <a:pPr marL="514350" indent="-514350">
              <a:buFont typeface="+mj-lt"/>
              <a:buAutoNum type="arabicPeriod"/>
            </a:pPr>
            <a:r>
              <a:rPr lang="en-US" dirty="0" smtClean="0"/>
              <a:t>Barangay budgeting</a:t>
            </a:r>
            <a:endParaRPr lang="en-US" dirty="0" smtClean="0">
              <a:solidFill>
                <a:srgbClr val="006600"/>
              </a:solidFill>
            </a:endParaRPr>
          </a:p>
          <a:p>
            <a:pPr marL="514350" indent="-514350">
              <a:buFont typeface="+mj-lt"/>
              <a:buAutoNum type="arabicPeriod"/>
            </a:pPr>
            <a:r>
              <a:rPr lang="en-US" dirty="0" smtClean="0"/>
              <a:t>Barangay development planning – </a:t>
            </a:r>
            <a:r>
              <a:rPr lang="en-US" i="1" dirty="0" err="1" smtClean="0"/>
              <a:t>Ang</a:t>
            </a:r>
            <a:r>
              <a:rPr lang="en-US" i="1" dirty="0" smtClean="0"/>
              <a:t> Plano </a:t>
            </a:r>
            <a:r>
              <a:rPr lang="en-US" i="1" dirty="0" err="1" smtClean="0"/>
              <a:t>ng</a:t>
            </a:r>
            <a:r>
              <a:rPr lang="en-US" i="1" dirty="0" smtClean="0"/>
              <a:t> </a:t>
            </a:r>
            <a:r>
              <a:rPr lang="en-US" i="1" dirty="0" err="1" smtClean="0"/>
              <a:t>Pamayanan</a:t>
            </a:r>
            <a:endParaRPr lang="en-US" i="1" dirty="0" smtClean="0"/>
          </a:p>
        </p:txBody>
      </p:sp>
      <p:sp>
        <p:nvSpPr>
          <p:cNvPr id="4" name="Content Placeholder 2"/>
          <p:cNvSpPr txBox="1">
            <a:spLocks/>
          </p:cNvSpPr>
          <p:nvPr/>
        </p:nvSpPr>
        <p:spPr>
          <a:xfrm>
            <a:off x="609600" y="4648200"/>
            <a:ext cx="8229600" cy="1676400"/>
          </a:xfrm>
          <a:prstGeom prst="rect">
            <a:avLst/>
          </a:prstGeom>
          <a:solidFill>
            <a:schemeClr val="accent5">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Workshop Outcome</a:t>
            </a:r>
          </a:p>
          <a:p>
            <a:pPr marL="514350" indent="-514350">
              <a:buFont typeface="+mj-lt"/>
              <a:buAutoNum type="arabicPeriod"/>
            </a:pPr>
            <a:r>
              <a:rPr lang="en-US" dirty="0" err="1" smtClean="0"/>
              <a:t>Ang</a:t>
            </a:r>
            <a:r>
              <a:rPr lang="en-US" dirty="0" smtClean="0"/>
              <a:t> Plano </a:t>
            </a:r>
            <a:r>
              <a:rPr lang="en-US" dirty="0" err="1" smtClean="0"/>
              <a:t>ng</a:t>
            </a:r>
            <a:r>
              <a:rPr lang="en-US" dirty="0" smtClean="0"/>
              <a:t> </a:t>
            </a:r>
            <a:r>
              <a:rPr lang="en-US" dirty="0" err="1" smtClean="0"/>
              <a:t>Pamayanan</a:t>
            </a:r>
            <a:r>
              <a:rPr lang="en-US" dirty="0" smtClean="0"/>
              <a:t> (TPM 12)</a:t>
            </a:r>
            <a:endParaRPr lang="en-PH" dirty="0"/>
          </a:p>
        </p:txBody>
      </p:sp>
      <p:sp>
        <p:nvSpPr>
          <p:cNvPr id="5" name="Slide Number Placeholder 4"/>
          <p:cNvSpPr>
            <a:spLocks noGrp="1"/>
          </p:cNvSpPr>
          <p:nvPr>
            <p:ph type="sldNum" sz="quarter" idx="12"/>
          </p:nvPr>
        </p:nvSpPr>
        <p:spPr/>
        <p:txBody>
          <a:bodyPr/>
          <a:lstStyle/>
          <a:p>
            <a:fld id="{55F2A61E-48FD-4F96-85A2-4E092D9FE7A4}" type="slidenum">
              <a:rPr lang="en-US" smtClean="0"/>
              <a:t>2</a:t>
            </a:fld>
            <a:endParaRPr lang="en-US"/>
          </a:p>
        </p:txBody>
      </p:sp>
      <p:sp>
        <p:nvSpPr>
          <p:cNvPr id="6" name="Date Placeholder 5"/>
          <p:cNvSpPr>
            <a:spLocks noGrp="1"/>
          </p:cNvSpPr>
          <p:nvPr>
            <p:ph type="dt" sz="half" idx="10"/>
          </p:nvPr>
        </p:nvSpPr>
        <p:spPr/>
        <p:txBody>
          <a:bodyPr/>
          <a:lstStyle/>
          <a:p>
            <a:r>
              <a:rPr lang="en-US" dirty="0" smtClean="0"/>
              <a:t>i-</a:t>
            </a:r>
            <a:r>
              <a:rPr lang="en-US" dirty="0" err="1" smtClean="0"/>
              <a:t>Pantawid</a:t>
            </a:r>
            <a:r>
              <a:rPr lang="en-US" dirty="0" smtClean="0"/>
              <a:t> </a:t>
            </a:r>
            <a:r>
              <a:rPr lang="en-US" dirty="0" err="1" smtClean="0"/>
              <a:t>eFDS</a:t>
            </a:r>
            <a:r>
              <a:rPr lang="en-US" dirty="0" smtClean="0"/>
              <a:t> 4</a:t>
            </a:r>
            <a:endParaRPr lang="en-US" dirty="0"/>
          </a:p>
        </p:txBody>
      </p:sp>
    </p:spTree>
    <p:extLst>
      <p:ext uri="{BB962C8B-B14F-4D97-AF65-F5344CB8AC3E}">
        <p14:creationId xmlns:p14="http://schemas.microsoft.com/office/powerpoint/2010/main" val="47790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solidFill>
                  <a:srgbClr val="CC0000"/>
                </a:solidFill>
              </a:rPr>
              <a:t>UDHR Article 29</a:t>
            </a:r>
            <a:r>
              <a:rPr lang="en-US"/>
              <a:t> </a:t>
            </a:r>
          </a:p>
        </p:txBody>
      </p:sp>
      <p:sp>
        <p:nvSpPr>
          <p:cNvPr id="15363" name="Rectangle 3"/>
          <p:cNvSpPr>
            <a:spLocks noGrp="1" noChangeArrowheads="1"/>
          </p:cNvSpPr>
          <p:nvPr>
            <p:ph type="body" idx="1"/>
          </p:nvPr>
        </p:nvSpPr>
        <p:spPr>
          <a:xfrm>
            <a:off x="381000" y="1599744"/>
            <a:ext cx="8687028" cy="4525183"/>
          </a:xfrm>
        </p:spPr>
        <p:txBody>
          <a:bodyPr/>
          <a:lstStyle/>
          <a:p>
            <a:pPr marL="0" indent="0">
              <a:lnSpc>
                <a:spcPct val="80000"/>
              </a:lnSpc>
              <a:buNone/>
            </a:pPr>
            <a:r>
              <a:rPr lang="en-US" sz="4000"/>
              <a:t>Everyone has duties to the community in which alone the free and full development of his personality is possible. </a:t>
            </a:r>
            <a:endParaRPr lang="en-US" sz="5400"/>
          </a:p>
          <a:p>
            <a:pPr marL="0" indent="0">
              <a:lnSpc>
                <a:spcPct val="80000"/>
              </a:lnSpc>
              <a:buNone/>
            </a:pPr>
            <a:r>
              <a:rPr lang="en-US" sz="4000" i="1">
                <a:solidFill>
                  <a:srgbClr val="000099"/>
                </a:solidFill>
              </a:rPr>
              <a:t>Ang bawat tao'y may mga tungkulin sa pamayanan sa ikaaari lamang ng malaya at ganap na pagkaunlad ng kanyang pagkatao.</a:t>
            </a:r>
            <a:r>
              <a:rPr lang="en-US" sz="4000"/>
              <a:t> </a:t>
            </a:r>
            <a:endParaRPr lang="en-US" sz="6000" i="1">
              <a:solidFill>
                <a:srgbClr val="000099"/>
              </a:solidFill>
            </a:endParaRPr>
          </a:p>
          <a:p>
            <a:pPr marL="0" indent="0">
              <a:lnSpc>
                <a:spcPct val="80000"/>
              </a:lnSpc>
              <a:buNone/>
            </a:pPr>
            <a:endParaRPr lang="en-US" sz="6000" i="1">
              <a:solidFill>
                <a:srgbClr val="000099"/>
              </a:solidFill>
            </a:endParaRPr>
          </a:p>
        </p:txBody>
      </p:sp>
      <p:pic>
        <p:nvPicPr>
          <p:cNvPr id="4" name="Picture 10" descr="http://www.nepad.org/system/files/images/UN-LOGO.jpg"/>
          <p:cNvPicPr>
            <a:picLocks noChangeAspect="1" noChangeArrowheads="1"/>
          </p:cNvPicPr>
          <p:nvPr/>
        </p:nvPicPr>
        <p:blipFill>
          <a:blip r:embed="rId3" cstate="print"/>
          <a:srcRect/>
          <a:stretch>
            <a:fillRect/>
          </a:stretch>
        </p:blipFill>
        <p:spPr bwMode="auto">
          <a:xfrm>
            <a:off x="1295400" y="228600"/>
            <a:ext cx="1219200" cy="1219200"/>
          </a:xfrm>
          <a:prstGeom prst="rect">
            <a:avLst/>
          </a:prstGeom>
          <a:noFill/>
          <a:ln w="9525">
            <a:noFill/>
            <a:miter lim="800000"/>
            <a:headEnd/>
            <a:tailEnd/>
          </a:ln>
        </p:spPr>
      </p:pic>
      <p:sp>
        <p:nvSpPr>
          <p:cNvPr id="2" name="Date Placeholder 1"/>
          <p:cNvSpPr>
            <a:spLocks noGrp="1"/>
          </p:cNvSpPr>
          <p:nvPr>
            <p:ph type="dt" sz="half" idx="10"/>
          </p:nvPr>
        </p:nvSpPr>
        <p:spPr/>
        <p:txBody>
          <a:bodyPr/>
          <a:lstStyle/>
          <a:p>
            <a:r>
              <a:rPr lang="en-US" smtClean="0"/>
              <a:t>i-Pantawid eFDS 4</a:t>
            </a:r>
            <a:endParaRPr lang="en-US"/>
          </a:p>
        </p:txBody>
      </p:sp>
      <p:sp>
        <p:nvSpPr>
          <p:cNvPr id="3" name="Slide Number Placeholder 2"/>
          <p:cNvSpPr>
            <a:spLocks noGrp="1"/>
          </p:cNvSpPr>
          <p:nvPr>
            <p:ph type="sldNum" sz="quarter" idx="12"/>
          </p:nvPr>
        </p:nvSpPr>
        <p:spPr/>
        <p:txBody>
          <a:bodyPr/>
          <a:lstStyle/>
          <a:p>
            <a:fld id="{FD1F5157-FDDE-4CDF-8D20-C3A8F46CEA9B}" type="slidenum">
              <a:rPr lang="en-US" smtClean="0"/>
              <a:t>3</a:t>
            </a:fld>
            <a:endParaRPr lang="en-US"/>
          </a:p>
        </p:txBody>
      </p:sp>
    </p:spTree>
    <p:extLst>
      <p:ext uri="{BB962C8B-B14F-4D97-AF65-F5344CB8AC3E}">
        <p14:creationId xmlns:p14="http://schemas.microsoft.com/office/powerpoint/2010/main" val="95321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304800" y="1752600"/>
            <a:ext cx="5638800" cy="4800600"/>
          </a:xfrm>
          <a:prstGeom prst="rect">
            <a:avLst/>
          </a:prstGeom>
          <a:noFill/>
          <a:ln w="28575">
            <a:noFill/>
            <a:miter lim="800000"/>
            <a:headEnd/>
            <a:tailEnd/>
          </a:ln>
        </p:spPr>
        <p:txBody>
          <a:bodyPr>
            <a:spAutoFit/>
          </a:bodyPr>
          <a:lstStyle/>
          <a:p>
            <a:r>
              <a:rPr lang="en-US" sz="2800" b="1" dirty="0">
                <a:latin typeface="Arial" charset="0"/>
              </a:rPr>
              <a:t>“</a:t>
            </a:r>
            <a:r>
              <a:rPr lang="en-US" sz="2800" b="1" dirty="0" err="1">
                <a:latin typeface="Arial" charset="0"/>
              </a:rPr>
              <a:t>Tungkulin</a:t>
            </a:r>
            <a:r>
              <a:rPr lang="en-US" sz="2800" b="1" dirty="0">
                <a:latin typeface="Arial" charset="0"/>
              </a:rPr>
              <a:t> </a:t>
            </a:r>
            <a:r>
              <a:rPr lang="en-US" sz="2800" b="1" dirty="0" err="1">
                <a:latin typeface="Arial" charset="0"/>
              </a:rPr>
              <a:t>po</a:t>
            </a:r>
            <a:r>
              <a:rPr lang="en-US" sz="2800" b="1" dirty="0">
                <a:latin typeface="Arial" charset="0"/>
              </a:rPr>
              <a:t> </a:t>
            </a:r>
            <a:r>
              <a:rPr lang="en-US" sz="2800" b="1" dirty="0" err="1">
                <a:latin typeface="Arial" charset="0"/>
              </a:rPr>
              <a:t>ng</a:t>
            </a:r>
            <a:r>
              <a:rPr lang="en-US" sz="2800" b="1" dirty="0">
                <a:latin typeface="Arial" charset="0"/>
              </a:rPr>
              <a:t> </a:t>
            </a:r>
            <a:r>
              <a:rPr lang="en-US" sz="2800" b="1" dirty="0" err="1">
                <a:latin typeface="Arial" charset="0"/>
              </a:rPr>
              <a:t>bawat</a:t>
            </a:r>
            <a:r>
              <a:rPr lang="en-US" sz="2800" b="1" dirty="0">
                <a:latin typeface="Arial" charset="0"/>
              </a:rPr>
              <a:t> Pilipino </a:t>
            </a:r>
            <a:r>
              <a:rPr lang="en-US" sz="2800" b="1" dirty="0" err="1">
                <a:latin typeface="Arial" charset="0"/>
              </a:rPr>
              <a:t>na</a:t>
            </a:r>
            <a:r>
              <a:rPr lang="en-US" sz="2800" b="1" dirty="0">
                <a:latin typeface="Arial" charset="0"/>
              </a:rPr>
              <a:t> </a:t>
            </a:r>
            <a:r>
              <a:rPr lang="en-US" sz="2800" b="1" dirty="0" err="1">
                <a:latin typeface="Arial" charset="0"/>
              </a:rPr>
              <a:t>tutukan</a:t>
            </a:r>
            <a:r>
              <a:rPr lang="en-US" sz="2800" b="1" dirty="0">
                <a:latin typeface="Arial" charset="0"/>
              </a:rPr>
              <a:t> </a:t>
            </a:r>
            <a:r>
              <a:rPr lang="en-US" sz="2800" b="1" dirty="0" err="1">
                <a:latin typeface="Arial" charset="0"/>
              </a:rPr>
              <a:t>ang</a:t>
            </a:r>
            <a:r>
              <a:rPr lang="en-US" sz="2800" b="1" dirty="0">
                <a:latin typeface="Arial" charset="0"/>
              </a:rPr>
              <a:t> </a:t>
            </a:r>
            <a:r>
              <a:rPr lang="en-US" sz="2800" b="1" dirty="0" err="1">
                <a:latin typeface="Arial" charset="0"/>
              </a:rPr>
              <a:t>mga</a:t>
            </a:r>
            <a:r>
              <a:rPr lang="en-US" sz="2800" b="1" dirty="0">
                <a:latin typeface="Arial" charset="0"/>
              </a:rPr>
              <a:t> </a:t>
            </a:r>
            <a:r>
              <a:rPr lang="en-US" sz="2800" b="1" dirty="0" err="1">
                <a:latin typeface="Arial" charset="0"/>
              </a:rPr>
              <a:t>pinunong</a:t>
            </a:r>
            <a:r>
              <a:rPr lang="en-US" sz="2800" b="1" dirty="0">
                <a:latin typeface="Arial" charset="0"/>
              </a:rPr>
              <a:t> </a:t>
            </a:r>
            <a:r>
              <a:rPr lang="en-US" sz="2800" b="1" dirty="0" err="1">
                <a:latin typeface="Arial" charset="0"/>
              </a:rPr>
              <a:t>tayo</a:t>
            </a:r>
            <a:r>
              <a:rPr lang="en-US" sz="2800" b="1" dirty="0">
                <a:latin typeface="Arial" charset="0"/>
              </a:rPr>
              <a:t> </a:t>
            </a:r>
            <a:r>
              <a:rPr lang="en-US" sz="2800" b="1" dirty="0" err="1">
                <a:latin typeface="Arial" charset="0"/>
              </a:rPr>
              <a:t>rin</a:t>
            </a:r>
            <a:r>
              <a:rPr lang="en-US" sz="2800" b="1" dirty="0">
                <a:latin typeface="Arial" charset="0"/>
              </a:rPr>
              <a:t> </a:t>
            </a:r>
            <a:r>
              <a:rPr lang="en-US" sz="2800" b="1" dirty="0" err="1">
                <a:latin typeface="Arial" charset="0"/>
              </a:rPr>
              <a:t>naman</a:t>
            </a:r>
            <a:r>
              <a:rPr lang="en-US" sz="2800" b="1" dirty="0">
                <a:latin typeface="Arial" charset="0"/>
              </a:rPr>
              <a:t> </a:t>
            </a:r>
            <a:r>
              <a:rPr lang="en-US" sz="2800" b="1" dirty="0" err="1">
                <a:latin typeface="Arial" charset="0"/>
              </a:rPr>
              <a:t>ang</a:t>
            </a:r>
            <a:r>
              <a:rPr lang="en-US" sz="2800" b="1" dirty="0">
                <a:latin typeface="Arial" charset="0"/>
              </a:rPr>
              <a:t> </a:t>
            </a:r>
            <a:r>
              <a:rPr lang="en-US" sz="2800" b="1" dirty="0" err="1">
                <a:latin typeface="Arial" charset="0"/>
              </a:rPr>
              <a:t>nagluklok</a:t>
            </a:r>
            <a:r>
              <a:rPr lang="en-US" sz="2800" b="1" dirty="0">
                <a:latin typeface="Arial" charset="0"/>
              </a:rPr>
              <a:t> </a:t>
            </a:r>
            <a:r>
              <a:rPr lang="en-US" sz="2800" b="1" dirty="0" err="1">
                <a:latin typeface="Arial" charset="0"/>
              </a:rPr>
              <a:t>sa</a:t>
            </a:r>
            <a:r>
              <a:rPr lang="en-US" sz="2800" b="1" dirty="0">
                <a:latin typeface="Arial" charset="0"/>
              </a:rPr>
              <a:t> </a:t>
            </a:r>
            <a:r>
              <a:rPr lang="en-US" sz="2800" b="1" dirty="0" err="1">
                <a:latin typeface="Arial" charset="0"/>
              </a:rPr>
              <a:t>puwesto</a:t>
            </a:r>
            <a:r>
              <a:rPr lang="en-US" sz="2800" b="1" dirty="0">
                <a:latin typeface="Arial" charset="0"/>
              </a:rPr>
              <a:t>. </a:t>
            </a:r>
            <a:r>
              <a:rPr lang="en-US" sz="2800" b="1" i="1" dirty="0" err="1">
                <a:solidFill>
                  <a:srgbClr val="FF0000"/>
                </a:solidFill>
                <a:latin typeface="Arial" charset="0"/>
              </a:rPr>
              <a:t>Humakbang</a:t>
            </a:r>
            <a:r>
              <a:rPr lang="en-US" sz="2800" b="1" i="1" dirty="0">
                <a:solidFill>
                  <a:srgbClr val="FF0000"/>
                </a:solidFill>
                <a:latin typeface="Arial" charset="0"/>
              </a:rPr>
              <a:t> </a:t>
            </a:r>
            <a:r>
              <a:rPr lang="en-US" sz="2800" b="1" i="1" dirty="0" err="1">
                <a:solidFill>
                  <a:srgbClr val="FF0000"/>
                </a:solidFill>
                <a:latin typeface="Arial" charset="0"/>
              </a:rPr>
              <a:t>mula</a:t>
            </a:r>
            <a:r>
              <a:rPr lang="en-US" sz="2800" b="1" i="1" dirty="0">
                <a:solidFill>
                  <a:srgbClr val="FF0000"/>
                </a:solidFill>
                <a:latin typeface="Arial" charset="0"/>
              </a:rPr>
              <a:t> </a:t>
            </a:r>
            <a:r>
              <a:rPr lang="en-US" sz="2800" b="1" i="1" dirty="0" err="1">
                <a:solidFill>
                  <a:srgbClr val="FF0000"/>
                </a:solidFill>
                <a:latin typeface="Arial" charset="0"/>
              </a:rPr>
              <a:t>sa</a:t>
            </a:r>
            <a:r>
              <a:rPr lang="en-US" sz="2800" b="1" i="1" dirty="0">
                <a:solidFill>
                  <a:srgbClr val="FF0000"/>
                </a:solidFill>
                <a:latin typeface="Arial" charset="0"/>
              </a:rPr>
              <a:t> </a:t>
            </a:r>
            <a:r>
              <a:rPr lang="en-US" sz="2800" b="1" i="1" dirty="0" err="1">
                <a:solidFill>
                  <a:srgbClr val="FF0000"/>
                </a:solidFill>
                <a:latin typeface="Arial" charset="0"/>
              </a:rPr>
              <a:t>pakikialam</a:t>
            </a:r>
            <a:r>
              <a:rPr lang="en-US" sz="2800" b="1" i="1" dirty="0">
                <a:solidFill>
                  <a:srgbClr val="FF0000"/>
                </a:solidFill>
                <a:latin typeface="Arial" charset="0"/>
              </a:rPr>
              <a:t> </a:t>
            </a:r>
            <a:r>
              <a:rPr lang="en-US" sz="2800" b="1" i="1" dirty="0" err="1">
                <a:solidFill>
                  <a:srgbClr val="FF0000"/>
                </a:solidFill>
                <a:latin typeface="Arial" charset="0"/>
              </a:rPr>
              <a:t>tungo</a:t>
            </a:r>
            <a:r>
              <a:rPr lang="en-US" sz="2800" b="1" i="1" dirty="0">
                <a:solidFill>
                  <a:srgbClr val="FF0000"/>
                </a:solidFill>
                <a:latin typeface="Arial" charset="0"/>
              </a:rPr>
              <a:t> </a:t>
            </a:r>
            <a:r>
              <a:rPr lang="en-US" sz="2800" b="1" i="1" dirty="0" err="1">
                <a:solidFill>
                  <a:srgbClr val="FF0000"/>
                </a:solidFill>
                <a:latin typeface="Arial" charset="0"/>
              </a:rPr>
              <a:t>sa</a:t>
            </a:r>
            <a:r>
              <a:rPr lang="en-US" sz="2800" b="1" i="1" dirty="0">
                <a:solidFill>
                  <a:srgbClr val="FF0000"/>
                </a:solidFill>
                <a:latin typeface="Arial" charset="0"/>
              </a:rPr>
              <a:t> </a:t>
            </a:r>
            <a:r>
              <a:rPr lang="en-US" sz="2800" b="1" i="1" dirty="0" err="1">
                <a:solidFill>
                  <a:srgbClr val="FF0000"/>
                </a:solidFill>
                <a:latin typeface="Arial" charset="0"/>
              </a:rPr>
              <a:t>pakikilahok</a:t>
            </a:r>
            <a:r>
              <a:rPr lang="en-US" sz="2800" b="1" i="1" dirty="0">
                <a:solidFill>
                  <a:srgbClr val="FF0000"/>
                </a:solidFill>
                <a:latin typeface="Arial" charset="0"/>
              </a:rPr>
              <a:t>.</a:t>
            </a:r>
            <a:r>
              <a:rPr lang="en-US" sz="2800" b="1" dirty="0">
                <a:latin typeface="Arial" charset="0"/>
              </a:rPr>
              <a:t> </a:t>
            </a:r>
            <a:r>
              <a:rPr lang="en-US" sz="2800" b="1" dirty="0" err="1">
                <a:latin typeface="Arial" charset="0"/>
              </a:rPr>
              <a:t>Dahil</a:t>
            </a:r>
            <a:r>
              <a:rPr lang="en-US" sz="2800" b="1" dirty="0">
                <a:latin typeface="Arial" charset="0"/>
              </a:rPr>
              <a:t> </a:t>
            </a:r>
            <a:r>
              <a:rPr lang="en-US" sz="2800" b="1" dirty="0" err="1">
                <a:latin typeface="Arial" charset="0"/>
              </a:rPr>
              <a:t>ang</a:t>
            </a:r>
            <a:r>
              <a:rPr lang="en-US" sz="2800" b="1" dirty="0">
                <a:latin typeface="Arial" charset="0"/>
              </a:rPr>
              <a:t> </a:t>
            </a:r>
            <a:r>
              <a:rPr lang="en-US" sz="2800" b="1" dirty="0" err="1">
                <a:latin typeface="Arial" charset="0"/>
              </a:rPr>
              <a:t>nakikialam</a:t>
            </a:r>
            <a:r>
              <a:rPr lang="en-US" sz="2800" b="1" dirty="0">
                <a:latin typeface="Arial" charset="0"/>
              </a:rPr>
              <a:t>, </a:t>
            </a:r>
            <a:r>
              <a:rPr lang="en-US" sz="2800" b="1" dirty="0" err="1">
                <a:latin typeface="Arial" charset="0"/>
              </a:rPr>
              <a:t>walang-hanggan</a:t>
            </a:r>
            <a:r>
              <a:rPr lang="en-US" sz="2800" b="1" dirty="0">
                <a:latin typeface="Arial" charset="0"/>
              </a:rPr>
              <a:t> </a:t>
            </a:r>
            <a:r>
              <a:rPr lang="en-US" sz="2800" b="1" dirty="0" err="1">
                <a:latin typeface="Arial" charset="0"/>
              </a:rPr>
              <a:t>ang</a:t>
            </a:r>
            <a:r>
              <a:rPr lang="en-US" sz="2800" b="1" dirty="0">
                <a:latin typeface="Arial" charset="0"/>
              </a:rPr>
              <a:t> </a:t>
            </a:r>
            <a:r>
              <a:rPr lang="en-US" sz="2800" b="1" dirty="0" err="1">
                <a:latin typeface="Arial" charset="0"/>
              </a:rPr>
              <a:t>reklamo</a:t>
            </a:r>
            <a:r>
              <a:rPr lang="en-US" sz="2800" b="1" dirty="0">
                <a:latin typeface="Arial" charset="0"/>
              </a:rPr>
              <a:t>. </a:t>
            </a:r>
            <a:r>
              <a:rPr lang="en-US" sz="2800" b="1" dirty="0" err="1">
                <a:latin typeface="Arial" charset="0"/>
              </a:rPr>
              <a:t>Ang</a:t>
            </a:r>
            <a:r>
              <a:rPr lang="en-US" sz="2800" b="1" dirty="0">
                <a:latin typeface="Arial" charset="0"/>
              </a:rPr>
              <a:t> </a:t>
            </a:r>
            <a:r>
              <a:rPr lang="en-US" sz="2800" b="1" dirty="0" err="1">
                <a:latin typeface="Arial" charset="0"/>
              </a:rPr>
              <a:t>nakikilahok</a:t>
            </a:r>
            <a:r>
              <a:rPr lang="en-US" sz="2800" b="1" dirty="0">
                <a:latin typeface="Arial" charset="0"/>
              </a:rPr>
              <a:t>, </a:t>
            </a:r>
            <a:r>
              <a:rPr lang="en-US" sz="2800" b="1" dirty="0" err="1">
                <a:latin typeface="Arial" charset="0"/>
              </a:rPr>
              <a:t>nakikibahagi</a:t>
            </a:r>
            <a:r>
              <a:rPr lang="en-US" sz="2800" b="1" dirty="0">
                <a:latin typeface="Arial" charset="0"/>
              </a:rPr>
              <a:t> </a:t>
            </a:r>
            <a:r>
              <a:rPr lang="en-US" sz="2800" b="1" dirty="0" err="1">
                <a:latin typeface="Arial" charset="0"/>
              </a:rPr>
              <a:t>sa</a:t>
            </a:r>
            <a:r>
              <a:rPr lang="en-US" sz="2800" b="1" dirty="0">
                <a:latin typeface="Arial" charset="0"/>
              </a:rPr>
              <a:t> </a:t>
            </a:r>
            <a:r>
              <a:rPr lang="en-US" sz="2800" b="1" dirty="0" err="1">
                <a:latin typeface="Arial" charset="0"/>
              </a:rPr>
              <a:t>solusyon</a:t>
            </a:r>
            <a:r>
              <a:rPr lang="en-US" sz="2800" b="1" dirty="0">
                <a:latin typeface="Arial" charset="0"/>
              </a:rPr>
              <a:t>.” </a:t>
            </a:r>
          </a:p>
          <a:p>
            <a:endParaRPr lang="en-US" sz="2800" b="1" dirty="0">
              <a:latin typeface="Arial" charset="0"/>
            </a:endParaRPr>
          </a:p>
          <a:p>
            <a:endParaRPr lang="en-US" sz="2600" b="1" dirty="0">
              <a:latin typeface="Arial" charset="0"/>
            </a:endParaRPr>
          </a:p>
        </p:txBody>
      </p:sp>
      <p:sp>
        <p:nvSpPr>
          <p:cNvPr id="13" name="Text Box 3"/>
          <p:cNvSpPr txBox="1">
            <a:spLocks noChangeArrowheads="1"/>
          </p:cNvSpPr>
          <p:nvPr/>
        </p:nvSpPr>
        <p:spPr bwMode="auto">
          <a:xfrm>
            <a:off x="304800" y="533400"/>
            <a:ext cx="4194175" cy="1016000"/>
          </a:xfrm>
          <a:prstGeom prst="rect">
            <a:avLst/>
          </a:prstGeom>
          <a:noFill/>
          <a:ln w="9525">
            <a:noFill/>
            <a:miter lim="800000"/>
            <a:headEnd/>
            <a:tailEnd/>
          </a:ln>
        </p:spPr>
        <p:txBody>
          <a:bodyPr wrap="none" lIns="91421" tIns="45710" rIns="91421" bIns="45710">
            <a:spAutoFit/>
          </a:bodyPr>
          <a:lstStyle/>
          <a:p>
            <a:pPr defTabSz="912813"/>
            <a:r>
              <a:rPr lang="en-US" sz="2000">
                <a:latin typeface="Arial Black" pitchFamily="34" charset="0"/>
              </a:rPr>
              <a:t>State of the Nation Address</a:t>
            </a:r>
          </a:p>
          <a:p>
            <a:pPr defTabSz="912813"/>
            <a:r>
              <a:rPr lang="en-US" sz="2000">
                <a:latin typeface="Arial Black" pitchFamily="34" charset="0"/>
              </a:rPr>
              <a:t>President Benigno Aquino III</a:t>
            </a:r>
          </a:p>
          <a:p>
            <a:pPr defTabSz="912813"/>
            <a:r>
              <a:rPr lang="en-US" sz="2000">
                <a:latin typeface="Arial Black" pitchFamily="34" charset="0"/>
              </a:rPr>
              <a:t>July 26, 2010</a:t>
            </a:r>
          </a:p>
        </p:txBody>
      </p:sp>
      <p:pic>
        <p:nvPicPr>
          <p:cNvPr id="7" name="Picture 6" descr="http://barriosiete.com/wp-content/uploads/2010/03/noynoy-aquino-cartoon.jpg"/>
          <p:cNvPicPr>
            <a:picLocks noChangeAspect="1" noChangeArrowheads="1"/>
          </p:cNvPicPr>
          <p:nvPr/>
        </p:nvPicPr>
        <p:blipFill>
          <a:blip r:embed="rId3" cstate="print"/>
          <a:srcRect/>
          <a:stretch>
            <a:fillRect/>
          </a:stretch>
        </p:blipFill>
        <p:spPr bwMode="auto">
          <a:xfrm>
            <a:off x="6386513" y="1828800"/>
            <a:ext cx="2514600" cy="2514600"/>
          </a:xfrm>
          <a:prstGeom prst="rect">
            <a:avLst/>
          </a:prstGeom>
          <a:noFill/>
          <a:ln w="9525">
            <a:noFill/>
            <a:miter lim="800000"/>
            <a:headEnd/>
            <a:tailEnd/>
          </a:ln>
        </p:spPr>
      </p:pic>
      <p:sp>
        <p:nvSpPr>
          <p:cNvPr id="8" name="Rectangle 7"/>
          <p:cNvSpPr>
            <a:spLocks noChangeArrowheads="1"/>
          </p:cNvSpPr>
          <p:nvPr/>
        </p:nvSpPr>
        <p:spPr bwMode="auto">
          <a:xfrm>
            <a:off x="6400800" y="4648200"/>
            <a:ext cx="2438400" cy="276225"/>
          </a:xfrm>
          <a:prstGeom prst="rect">
            <a:avLst/>
          </a:prstGeom>
          <a:noFill/>
          <a:ln w="9525">
            <a:noFill/>
            <a:miter lim="800000"/>
            <a:headEnd/>
            <a:tailEnd/>
          </a:ln>
        </p:spPr>
        <p:txBody>
          <a:bodyPr>
            <a:spAutoFit/>
          </a:bodyPr>
          <a:lstStyle/>
          <a:p>
            <a:r>
              <a:rPr lang="en-US" sz="1200"/>
              <a:t>Source: http://www.google.com.ph</a:t>
            </a:r>
          </a:p>
        </p:txBody>
      </p:sp>
      <p:sp>
        <p:nvSpPr>
          <p:cNvPr id="2" name="Rectangle 1"/>
          <p:cNvSpPr/>
          <p:nvPr/>
        </p:nvSpPr>
        <p:spPr>
          <a:xfrm>
            <a:off x="395131" y="5791200"/>
            <a:ext cx="8207696" cy="769441"/>
          </a:xfrm>
          <a:prstGeom prst="rect">
            <a:avLst/>
          </a:prstGeom>
        </p:spPr>
        <p:txBody>
          <a:bodyPr wrap="none">
            <a:spAutoFit/>
          </a:bodyPr>
          <a:lstStyle/>
          <a:p>
            <a:pPr algn="ctr">
              <a:spcBef>
                <a:spcPct val="50000"/>
              </a:spcBef>
            </a:pPr>
            <a:r>
              <a:rPr lang="en-US" sz="4400" dirty="0" err="1" smtClean="0">
                <a:solidFill>
                  <a:srgbClr val="336600"/>
                </a:solidFill>
                <a:latin typeface="Agency FB" pitchFamily="34" charset="0"/>
              </a:rPr>
              <a:t>Mga</a:t>
            </a:r>
            <a:r>
              <a:rPr lang="en-US" sz="4400" dirty="0" smtClean="0">
                <a:solidFill>
                  <a:srgbClr val="336600"/>
                </a:solidFill>
                <a:latin typeface="Agency FB" pitchFamily="34" charset="0"/>
              </a:rPr>
              <a:t> </a:t>
            </a:r>
            <a:r>
              <a:rPr lang="en-US" sz="4400" dirty="0" err="1">
                <a:solidFill>
                  <a:srgbClr val="336600"/>
                </a:solidFill>
                <a:latin typeface="Agency FB" pitchFamily="34" charset="0"/>
              </a:rPr>
              <a:t>K</a:t>
            </a:r>
            <a:r>
              <a:rPr lang="en-US" sz="4400" dirty="0" err="1" smtClean="0">
                <a:solidFill>
                  <a:srgbClr val="336600"/>
                </a:solidFill>
                <a:latin typeface="Agency FB" pitchFamily="34" charset="0"/>
              </a:rPr>
              <a:t>alahok</a:t>
            </a:r>
            <a:r>
              <a:rPr lang="en-US" sz="4400" dirty="0" smtClean="0">
                <a:solidFill>
                  <a:srgbClr val="336600"/>
                </a:solidFill>
                <a:latin typeface="Agency FB" pitchFamily="34" charset="0"/>
              </a:rPr>
              <a:t> = </a:t>
            </a:r>
            <a:r>
              <a:rPr lang="en-US" sz="4400" dirty="0" err="1" smtClean="0">
                <a:solidFill>
                  <a:srgbClr val="336600"/>
                </a:solidFill>
                <a:latin typeface="Agency FB" pitchFamily="34" charset="0"/>
              </a:rPr>
              <a:t>Tagapagpadaloy</a:t>
            </a:r>
            <a:r>
              <a:rPr lang="en-US" sz="4400" dirty="0" smtClean="0">
                <a:solidFill>
                  <a:srgbClr val="336600"/>
                </a:solidFill>
                <a:latin typeface="Agency FB" pitchFamily="34" charset="0"/>
              </a:rPr>
              <a:t> </a:t>
            </a:r>
            <a:r>
              <a:rPr lang="en-US" sz="4400" dirty="0" err="1">
                <a:solidFill>
                  <a:srgbClr val="336600"/>
                </a:solidFill>
                <a:latin typeface="Agency FB" pitchFamily="34" charset="0"/>
              </a:rPr>
              <a:t>ng</a:t>
            </a:r>
            <a:r>
              <a:rPr lang="en-US" sz="4400" dirty="0">
                <a:solidFill>
                  <a:srgbClr val="336600"/>
                </a:solidFill>
                <a:latin typeface="Agency FB" pitchFamily="34" charset="0"/>
              </a:rPr>
              <a:t> </a:t>
            </a:r>
            <a:r>
              <a:rPr lang="en-US" sz="4400" dirty="0" err="1">
                <a:solidFill>
                  <a:srgbClr val="336600"/>
                </a:solidFill>
                <a:latin typeface="Agency FB" pitchFamily="34" charset="0"/>
              </a:rPr>
              <a:t>Pagbabago</a:t>
            </a:r>
            <a:endParaRPr lang="en-US" sz="1600" b="1" dirty="0">
              <a:solidFill>
                <a:srgbClr val="336600"/>
              </a:solidFill>
              <a:latin typeface="Verdana" pitchFamily="34" charset="0"/>
              <a:cs typeface="Arial" charset="0"/>
            </a:endParaRPr>
          </a:p>
        </p:txBody>
      </p:sp>
      <p:sp>
        <p:nvSpPr>
          <p:cNvPr id="3" name="Date Placeholder 2"/>
          <p:cNvSpPr>
            <a:spLocks noGrp="1"/>
          </p:cNvSpPr>
          <p:nvPr>
            <p:ph type="dt" sz="half" idx="10"/>
          </p:nvPr>
        </p:nvSpPr>
        <p:spPr/>
        <p:txBody>
          <a:bodyPr/>
          <a:lstStyle/>
          <a:p>
            <a:r>
              <a:rPr lang="en-US" smtClean="0"/>
              <a:t>i-Pantawid eFDS 4</a:t>
            </a:r>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4</a:t>
            </a:fld>
            <a:endParaRPr lang="en-US"/>
          </a:p>
        </p:txBody>
      </p:sp>
    </p:spTree>
    <p:extLst>
      <p:ext uri="{BB962C8B-B14F-4D97-AF65-F5344CB8AC3E}">
        <p14:creationId xmlns:p14="http://schemas.microsoft.com/office/powerpoint/2010/main" val="2585071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8" name="Group 10"/>
          <p:cNvGrpSpPr>
            <a:grpSpLocks/>
          </p:cNvGrpSpPr>
          <p:nvPr/>
        </p:nvGrpSpPr>
        <p:grpSpPr bwMode="auto">
          <a:xfrm>
            <a:off x="1524343" y="1371600"/>
            <a:ext cx="6083300" cy="5410200"/>
            <a:chOff x="824" y="144"/>
            <a:chExt cx="4072" cy="3648"/>
          </a:xfrm>
        </p:grpSpPr>
        <p:sp>
          <p:nvSpPr>
            <p:cNvPr id="58372" name="Oval 4"/>
            <p:cNvSpPr>
              <a:spLocks noChangeArrowheads="1"/>
            </p:cNvSpPr>
            <p:nvPr/>
          </p:nvSpPr>
          <p:spPr bwMode="auto">
            <a:xfrm>
              <a:off x="2248" y="1512"/>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err="1"/>
                <a:t>Maka-Diyos</a:t>
              </a:r>
              <a:endParaRPr lang="en-US" sz="2400" dirty="0"/>
            </a:p>
          </p:txBody>
        </p:sp>
        <p:sp>
          <p:nvSpPr>
            <p:cNvPr id="58373" name="Oval 5"/>
            <p:cNvSpPr>
              <a:spLocks noChangeArrowheads="1"/>
            </p:cNvSpPr>
            <p:nvPr/>
          </p:nvSpPr>
          <p:spPr bwMode="auto">
            <a:xfrm>
              <a:off x="2248" y="1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Mapayapa</a:t>
              </a:r>
              <a:r>
                <a:rPr lang="en-US" sz="1600" dirty="0" smtClean="0"/>
                <a:t> at </a:t>
              </a:r>
              <a:r>
                <a:rPr lang="en-US" sz="1600" dirty="0" err="1" smtClean="0"/>
                <a:t>napapatupad</a:t>
              </a:r>
              <a:r>
                <a:rPr lang="en-US" sz="1600" dirty="0" smtClean="0"/>
                <a:t> </a:t>
              </a:r>
              <a:r>
                <a:rPr lang="en-US" sz="1600" dirty="0" err="1" smtClean="0"/>
                <a:t>ang</a:t>
              </a:r>
              <a:r>
                <a:rPr lang="en-US" sz="1600" dirty="0" smtClean="0"/>
                <a:t> </a:t>
              </a:r>
              <a:r>
                <a:rPr lang="en-US" sz="1600" dirty="0" err="1" smtClean="0"/>
                <a:t>batas</a:t>
              </a:r>
              <a:endParaRPr lang="en-US" sz="1600" dirty="0"/>
            </a:p>
          </p:txBody>
        </p:sp>
        <p:sp>
          <p:nvSpPr>
            <p:cNvPr id="58374" name="Oval 6"/>
            <p:cNvSpPr>
              <a:spLocks noChangeArrowheads="1"/>
            </p:cNvSpPr>
            <p:nvPr/>
          </p:nvSpPr>
          <p:spPr bwMode="auto">
            <a:xfrm>
              <a:off x="3648"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dirty="0" err="1" smtClean="0"/>
                <a:t>Maunlad</a:t>
              </a:r>
              <a:endParaRPr lang="en-US" dirty="0"/>
            </a:p>
          </p:txBody>
        </p:sp>
        <p:sp>
          <p:nvSpPr>
            <p:cNvPr id="58375" name="Oval 7"/>
            <p:cNvSpPr>
              <a:spLocks noChangeArrowheads="1"/>
            </p:cNvSpPr>
            <p:nvPr/>
          </p:nvSpPr>
          <p:spPr bwMode="auto">
            <a:xfrm>
              <a:off x="3264"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Nakikilahok</a:t>
              </a:r>
              <a:r>
                <a:rPr lang="en-US" sz="1600" dirty="0" smtClean="0"/>
                <a:t> at </a:t>
              </a:r>
              <a:r>
                <a:rPr lang="en-US" sz="1600" dirty="0" err="1" smtClean="0"/>
                <a:t>nagkakaisa</a:t>
              </a:r>
              <a:r>
                <a:rPr lang="en-US" sz="1600" dirty="0" smtClean="0"/>
                <a:t> </a:t>
              </a:r>
              <a:r>
                <a:rPr lang="en-US" sz="1600" dirty="0" err="1" smtClean="0"/>
                <a:t>na</a:t>
              </a:r>
              <a:r>
                <a:rPr lang="en-US" sz="1600" dirty="0" smtClean="0"/>
                <a:t> </a:t>
              </a:r>
              <a:r>
                <a:rPr lang="en-US" sz="1600" dirty="0" err="1" smtClean="0"/>
                <a:t>mamamayan</a:t>
              </a:r>
              <a:endParaRPr lang="en-US" sz="1600" dirty="0"/>
            </a:p>
          </p:txBody>
        </p:sp>
        <p:sp>
          <p:nvSpPr>
            <p:cNvPr id="58376" name="Oval 8"/>
            <p:cNvSpPr>
              <a:spLocks noChangeArrowheads="1"/>
            </p:cNvSpPr>
            <p:nvPr/>
          </p:nvSpPr>
          <p:spPr bwMode="auto">
            <a:xfrm>
              <a:off x="1248"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dirty="0" err="1" smtClean="0"/>
                <a:t>Malinis</a:t>
              </a:r>
              <a:r>
                <a:rPr lang="en-US" sz="2000" dirty="0" smtClean="0"/>
                <a:t> at </a:t>
              </a:r>
              <a:r>
                <a:rPr lang="en-US" sz="2000" dirty="0" err="1" smtClean="0"/>
                <a:t>ligtas</a:t>
              </a:r>
              <a:r>
                <a:rPr lang="en-US" sz="2000" dirty="0" smtClean="0"/>
                <a:t> </a:t>
              </a:r>
              <a:r>
                <a:rPr lang="en-US" sz="2000" dirty="0" err="1" smtClean="0"/>
                <a:t>na</a:t>
              </a:r>
              <a:r>
                <a:rPr lang="en-US" sz="2000" dirty="0" smtClean="0"/>
                <a:t> </a:t>
              </a:r>
              <a:r>
                <a:rPr lang="en-US" sz="2000" dirty="0" err="1" smtClean="0"/>
                <a:t>kapaligiran</a:t>
              </a:r>
              <a:endParaRPr lang="en-US" sz="2000" dirty="0"/>
            </a:p>
          </p:txBody>
        </p:sp>
        <p:sp>
          <p:nvSpPr>
            <p:cNvPr id="58377" name="Oval 9"/>
            <p:cNvSpPr>
              <a:spLocks noChangeArrowheads="1"/>
            </p:cNvSpPr>
            <p:nvPr/>
          </p:nvSpPr>
          <p:spPr bwMode="auto">
            <a:xfrm>
              <a:off x="824"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p>
              <a:pPr algn="ctr"/>
              <a:r>
                <a:rPr lang="en-US" sz="1400" dirty="0" err="1" smtClean="0"/>
                <a:t>Nagmamahalan</a:t>
              </a:r>
              <a:r>
                <a:rPr lang="en-US" sz="1400" dirty="0" smtClean="0"/>
                <a:t> at </a:t>
              </a:r>
              <a:r>
                <a:rPr lang="en-US" sz="1400" dirty="0" err="1" smtClean="0"/>
                <a:t>nagtutulungang</a:t>
              </a:r>
              <a:r>
                <a:rPr lang="en-US" sz="1400" dirty="0" smtClean="0"/>
                <a:t> </a:t>
              </a:r>
              <a:r>
                <a:rPr lang="en-US" sz="1400" dirty="0" err="1" smtClean="0"/>
                <a:t>mamamayan</a:t>
              </a:r>
              <a:endParaRPr lang="en-US" sz="1400" dirty="0"/>
            </a:p>
          </p:txBody>
        </p:sp>
      </p:grpSp>
      <p:sp>
        <p:nvSpPr>
          <p:cNvPr id="2" name="TextBox 1"/>
          <p:cNvSpPr txBox="1"/>
          <p:nvPr/>
        </p:nvSpPr>
        <p:spPr>
          <a:xfrm>
            <a:off x="1472514" y="0"/>
            <a:ext cx="6178294" cy="707886"/>
          </a:xfrm>
          <a:prstGeom prst="rect">
            <a:avLst/>
          </a:prstGeom>
          <a:noFill/>
        </p:spPr>
        <p:txBody>
          <a:bodyPr wrap="none" rtlCol="0">
            <a:spAutoFit/>
          </a:bodyPr>
          <a:lstStyle/>
          <a:p>
            <a:r>
              <a:rPr lang="en-US" sz="4000" dirty="0" err="1" smtClean="0"/>
              <a:t>Ang</a:t>
            </a:r>
            <a:r>
              <a:rPr lang="en-US" sz="4000" dirty="0" smtClean="0"/>
              <a:t> </a:t>
            </a:r>
            <a:r>
              <a:rPr lang="en-US" sz="4000" dirty="0" err="1" smtClean="0"/>
              <a:t>Pangarap</a:t>
            </a:r>
            <a:r>
              <a:rPr lang="en-US" sz="4000" dirty="0" smtClean="0"/>
              <a:t> </a:t>
            </a:r>
            <a:r>
              <a:rPr lang="en-US" sz="4000" dirty="0" err="1" smtClean="0"/>
              <a:t>ng</a:t>
            </a:r>
            <a:r>
              <a:rPr lang="en-US" sz="4000" dirty="0" smtClean="0"/>
              <a:t> </a:t>
            </a:r>
            <a:r>
              <a:rPr lang="en-US" sz="4000" dirty="0" err="1" smtClean="0"/>
              <a:t>Pamayanan</a:t>
            </a:r>
            <a:endParaRPr lang="en-US" sz="4000" dirty="0"/>
          </a:p>
        </p:txBody>
      </p:sp>
      <p:sp>
        <p:nvSpPr>
          <p:cNvPr id="4" name="TextBox 3"/>
          <p:cNvSpPr txBox="1"/>
          <p:nvPr/>
        </p:nvSpPr>
        <p:spPr>
          <a:xfrm>
            <a:off x="1676400" y="607413"/>
            <a:ext cx="5659883" cy="369332"/>
          </a:xfrm>
          <a:prstGeom prst="rect">
            <a:avLst/>
          </a:prstGeom>
          <a:noFill/>
        </p:spPr>
        <p:txBody>
          <a:bodyPr wrap="none" rtlCol="0">
            <a:spAutoFit/>
          </a:bodyPr>
          <a:lstStyle/>
          <a:p>
            <a:r>
              <a:rPr lang="en-PH" dirty="0" smtClean="0"/>
              <a:t>LGU  ___________________________  as of </a:t>
            </a:r>
            <a:r>
              <a:rPr lang="en-PH" dirty="0" smtClean="0">
                <a:solidFill>
                  <a:srgbClr val="FF0000"/>
                </a:solidFill>
              </a:rPr>
              <a:t>(month/year)</a:t>
            </a:r>
            <a:endParaRPr lang="en-PH" dirty="0">
              <a:solidFill>
                <a:srgbClr val="FF0000"/>
              </a:solidFill>
            </a:endParaRPr>
          </a:p>
        </p:txBody>
      </p:sp>
      <p:sp>
        <p:nvSpPr>
          <p:cNvPr id="6" name="Slide Number Placeholder 5"/>
          <p:cNvSpPr>
            <a:spLocks noGrp="1"/>
          </p:cNvSpPr>
          <p:nvPr>
            <p:ph type="sldNum" sz="quarter" idx="12"/>
          </p:nvPr>
        </p:nvSpPr>
        <p:spPr/>
        <p:txBody>
          <a:bodyPr/>
          <a:lstStyle/>
          <a:p>
            <a:fld id="{9B1323FD-ED1B-481C-BC46-19F9014BEBC8}" type="slidenum">
              <a:rPr lang="en-US" smtClean="0"/>
              <a:pPr/>
              <a:t>5</a:t>
            </a:fld>
            <a:endParaRPr lang="en-US" dirty="0"/>
          </a:p>
        </p:txBody>
      </p:sp>
      <p:sp>
        <p:nvSpPr>
          <p:cNvPr id="7" name="Date Placeholder 6"/>
          <p:cNvSpPr>
            <a:spLocks noGrp="1"/>
          </p:cNvSpPr>
          <p:nvPr>
            <p:ph type="dt" sz="half" idx="10"/>
          </p:nvPr>
        </p:nvSpPr>
        <p:spPr/>
        <p:txBody>
          <a:bodyPr/>
          <a:lstStyle/>
          <a:p>
            <a:r>
              <a:rPr lang="en-US" smtClean="0"/>
              <a:t>i-Pantawid eFDS 3</a:t>
            </a:r>
            <a:endParaRPr lang="en-US"/>
          </a:p>
        </p:txBody>
      </p:sp>
      <p:sp>
        <p:nvSpPr>
          <p:cNvPr id="14" name="TextBox 13"/>
          <p:cNvSpPr txBox="1"/>
          <p:nvPr/>
        </p:nvSpPr>
        <p:spPr>
          <a:xfrm rot="19344200">
            <a:off x="509914" y="2911125"/>
            <a:ext cx="8119325" cy="954107"/>
          </a:xfrm>
          <a:prstGeom prst="rect">
            <a:avLst/>
          </a:prstGeom>
          <a:noFill/>
        </p:spPr>
        <p:txBody>
          <a:bodyPr wrap="square" rtlCol="0">
            <a:spAutoFit/>
          </a:bodyPr>
          <a:lstStyle/>
          <a:p>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(DRAFT – REPLACE WITH OWN APPROPRIATE DATA FROM </a:t>
            </a:r>
            <a:r>
              <a:rPr lang="en-PH" sz="2800" b="1" dirty="0" err="1"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eFDS</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 2)</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5584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65172" y="3430748"/>
            <a:ext cx="5816828" cy="25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7" tIns="45693" rIns="91387" bIns="45693">
            <a:spAutoFit/>
          </a:bodyPr>
          <a:lstStyle>
            <a:lvl1pPr defTabSz="1276350">
              <a:defRPr>
                <a:solidFill>
                  <a:schemeClr val="tx1"/>
                </a:solidFill>
                <a:latin typeface="Arial" charset="0"/>
              </a:defRPr>
            </a:lvl1pPr>
            <a:lvl2pPr marL="1036638" indent="-398463" defTabSz="1276350">
              <a:defRPr>
                <a:solidFill>
                  <a:schemeClr val="tx1"/>
                </a:solidFill>
                <a:latin typeface="Arial" charset="0"/>
              </a:defRPr>
            </a:lvl2pPr>
            <a:lvl3pPr marL="1595438" indent="-319088" defTabSz="1276350">
              <a:defRPr>
                <a:solidFill>
                  <a:schemeClr val="tx1"/>
                </a:solidFill>
                <a:latin typeface="Arial" charset="0"/>
              </a:defRPr>
            </a:lvl3pPr>
            <a:lvl4pPr marL="2232025" indent="-319088" defTabSz="1276350">
              <a:defRPr>
                <a:solidFill>
                  <a:schemeClr val="tx1"/>
                </a:solidFill>
                <a:latin typeface="Arial" charset="0"/>
              </a:defRPr>
            </a:lvl4pPr>
            <a:lvl5pPr marL="2871788" indent="-319088" defTabSz="1276350">
              <a:defRPr>
                <a:solidFill>
                  <a:schemeClr val="tx1"/>
                </a:solidFill>
                <a:latin typeface="Arial" charset="0"/>
              </a:defRPr>
            </a:lvl5pPr>
            <a:lvl6pPr marL="3328988" indent="-319088" defTabSz="1276350" fontAlgn="base">
              <a:spcBef>
                <a:spcPct val="0"/>
              </a:spcBef>
              <a:spcAft>
                <a:spcPct val="0"/>
              </a:spcAft>
              <a:defRPr>
                <a:solidFill>
                  <a:schemeClr val="tx1"/>
                </a:solidFill>
                <a:latin typeface="Arial" charset="0"/>
              </a:defRPr>
            </a:lvl6pPr>
            <a:lvl7pPr marL="3786188" indent="-319088" defTabSz="1276350" fontAlgn="base">
              <a:spcBef>
                <a:spcPct val="0"/>
              </a:spcBef>
              <a:spcAft>
                <a:spcPct val="0"/>
              </a:spcAft>
              <a:defRPr>
                <a:solidFill>
                  <a:schemeClr val="tx1"/>
                </a:solidFill>
                <a:latin typeface="Arial" charset="0"/>
              </a:defRPr>
            </a:lvl7pPr>
            <a:lvl8pPr marL="4243388" indent="-319088" defTabSz="1276350" fontAlgn="base">
              <a:spcBef>
                <a:spcPct val="0"/>
              </a:spcBef>
              <a:spcAft>
                <a:spcPct val="0"/>
              </a:spcAft>
              <a:defRPr>
                <a:solidFill>
                  <a:schemeClr val="tx1"/>
                </a:solidFill>
                <a:latin typeface="Arial" charset="0"/>
              </a:defRPr>
            </a:lvl8pPr>
            <a:lvl9pPr marL="4700588" indent="-319088" defTabSz="1276350" fontAlgn="base">
              <a:spcBef>
                <a:spcPct val="0"/>
              </a:spcBef>
              <a:spcAft>
                <a:spcPct val="0"/>
              </a:spcAft>
              <a:defRPr>
                <a:solidFill>
                  <a:schemeClr val="tx1"/>
                </a:solidFill>
                <a:latin typeface="Arial" charset="0"/>
              </a:defRPr>
            </a:lvl9pPr>
          </a:lstStyle>
          <a:p>
            <a:pPr algn="ctr">
              <a:spcBef>
                <a:spcPct val="50000"/>
              </a:spcBef>
            </a:pPr>
            <a:r>
              <a:rPr lang="en-US" sz="8000" dirty="0" err="1" smtClean="0">
                <a:solidFill>
                  <a:srgbClr val="336600"/>
                </a:solidFill>
                <a:latin typeface="Agency FB" pitchFamily="34" charset="0"/>
              </a:rPr>
              <a:t>Tagapagpadaloy</a:t>
            </a:r>
            <a:r>
              <a:rPr lang="en-US" sz="8000" dirty="0" smtClean="0">
                <a:solidFill>
                  <a:srgbClr val="336600"/>
                </a:solidFill>
                <a:latin typeface="Agency FB" pitchFamily="34" charset="0"/>
              </a:rPr>
              <a:t> </a:t>
            </a:r>
            <a:r>
              <a:rPr lang="en-US" sz="8000" dirty="0" err="1" smtClean="0">
                <a:solidFill>
                  <a:srgbClr val="336600"/>
                </a:solidFill>
                <a:latin typeface="Agency FB" pitchFamily="34" charset="0"/>
              </a:rPr>
              <a:t>ng</a:t>
            </a:r>
            <a:r>
              <a:rPr lang="en-US" sz="8000" dirty="0" smtClean="0">
                <a:solidFill>
                  <a:srgbClr val="336600"/>
                </a:solidFill>
                <a:latin typeface="Agency FB" pitchFamily="34" charset="0"/>
              </a:rPr>
              <a:t> </a:t>
            </a:r>
            <a:r>
              <a:rPr lang="en-US" sz="8000" dirty="0" err="1" smtClean="0">
                <a:solidFill>
                  <a:srgbClr val="336600"/>
                </a:solidFill>
                <a:latin typeface="Agency FB" pitchFamily="34" charset="0"/>
              </a:rPr>
              <a:t>Pagbabago</a:t>
            </a:r>
            <a:endParaRPr lang="en-US" sz="1600" b="1" dirty="0">
              <a:solidFill>
                <a:srgbClr val="336600"/>
              </a:solidFill>
              <a:latin typeface="Verdana" pitchFamily="34" charset="0"/>
              <a:cs typeface="Arial" charset="0"/>
            </a:endParaRPr>
          </a:p>
        </p:txBody>
      </p:sp>
      <p:sp>
        <p:nvSpPr>
          <p:cNvPr id="6153" name="AutoShape 9"/>
          <p:cNvSpPr>
            <a:spLocks noChangeArrowheads="1"/>
          </p:cNvSpPr>
          <p:nvPr/>
        </p:nvSpPr>
        <p:spPr bwMode="auto">
          <a:xfrm>
            <a:off x="1068858" y="3249523"/>
            <a:ext cx="6933974" cy="76505"/>
          </a:xfrm>
          <a:prstGeom prst="hexagon">
            <a:avLst>
              <a:gd name="adj" fmla="val 2281706"/>
              <a:gd name="vf" fmla="val 115470"/>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387" tIns="45693" rIns="91387" bIns="45693" anchor="ctr"/>
          <a:lstStyle/>
          <a:p>
            <a:pPr algn="ctr" defTabSz="914377"/>
            <a:endParaRPr lang="en-US">
              <a:cs typeface="Arial" charset="0"/>
            </a:endParaRPr>
          </a:p>
        </p:txBody>
      </p:sp>
      <p:sp>
        <p:nvSpPr>
          <p:cNvPr id="2" name="TextBox 1"/>
          <p:cNvSpPr txBox="1"/>
          <p:nvPr/>
        </p:nvSpPr>
        <p:spPr>
          <a:xfrm>
            <a:off x="304800" y="446544"/>
            <a:ext cx="8534400" cy="2677656"/>
          </a:xfrm>
          <a:prstGeom prst="rect">
            <a:avLst/>
          </a:prstGeom>
          <a:noFill/>
        </p:spPr>
        <p:txBody>
          <a:bodyPr wrap="square" rtlCol="0">
            <a:spAutoFit/>
          </a:bodyPr>
          <a:lstStyle/>
          <a:p>
            <a:r>
              <a:rPr lang="en-US" sz="2800" dirty="0"/>
              <a:t>The vision must be followed by the venture.  It is not enough to stare up the steps - we must step up the stairs.  ~Vance </a:t>
            </a:r>
            <a:r>
              <a:rPr lang="en-US" sz="2800" dirty="0" err="1" smtClean="0"/>
              <a:t>Havner</a:t>
            </a:r>
            <a:endParaRPr lang="en-US" sz="2800" dirty="0" smtClean="0"/>
          </a:p>
          <a:p>
            <a:r>
              <a:rPr lang="en-US" sz="2800" i="1" dirty="0" err="1" smtClean="0">
                <a:solidFill>
                  <a:srgbClr val="006600"/>
                </a:solidFill>
              </a:rPr>
              <a:t>Ang</a:t>
            </a:r>
            <a:r>
              <a:rPr lang="en-US" sz="2800" i="1" dirty="0" smtClean="0">
                <a:solidFill>
                  <a:srgbClr val="006600"/>
                </a:solidFill>
              </a:rPr>
              <a:t> </a:t>
            </a:r>
            <a:r>
              <a:rPr lang="en-US" sz="2800" i="1" dirty="0" err="1" smtClean="0">
                <a:solidFill>
                  <a:srgbClr val="006600"/>
                </a:solidFill>
              </a:rPr>
              <a:t>pangarap</a:t>
            </a:r>
            <a:r>
              <a:rPr lang="en-US" sz="2800" i="1" dirty="0" smtClean="0">
                <a:solidFill>
                  <a:srgbClr val="006600"/>
                </a:solidFill>
              </a:rPr>
              <a:t> ay </a:t>
            </a:r>
            <a:r>
              <a:rPr lang="en-US" sz="2800" i="1" dirty="0" err="1" smtClean="0">
                <a:solidFill>
                  <a:srgbClr val="006600"/>
                </a:solidFill>
              </a:rPr>
              <a:t>dapat</a:t>
            </a:r>
            <a:r>
              <a:rPr lang="en-US" sz="2800" i="1" dirty="0" smtClean="0">
                <a:solidFill>
                  <a:srgbClr val="006600"/>
                </a:solidFill>
              </a:rPr>
              <a:t> </a:t>
            </a:r>
            <a:r>
              <a:rPr lang="en-US" sz="2800" i="1" dirty="0" err="1" smtClean="0">
                <a:solidFill>
                  <a:srgbClr val="006600"/>
                </a:solidFill>
              </a:rPr>
              <a:t>sundan</a:t>
            </a:r>
            <a:r>
              <a:rPr lang="en-US" sz="2800" i="1" dirty="0" smtClean="0">
                <a:solidFill>
                  <a:srgbClr val="006600"/>
                </a:solidFill>
              </a:rPr>
              <a:t> </a:t>
            </a:r>
            <a:r>
              <a:rPr lang="en-US" sz="2800" i="1" dirty="0" err="1" smtClean="0">
                <a:solidFill>
                  <a:srgbClr val="006600"/>
                </a:solidFill>
              </a:rPr>
              <a:t>ng</a:t>
            </a:r>
            <a:r>
              <a:rPr lang="en-US" sz="2800" i="1" dirty="0" smtClean="0">
                <a:solidFill>
                  <a:srgbClr val="006600"/>
                </a:solidFill>
              </a:rPr>
              <a:t> </a:t>
            </a:r>
            <a:r>
              <a:rPr lang="en-US" sz="2800" i="1" dirty="0" err="1" smtClean="0">
                <a:solidFill>
                  <a:srgbClr val="006600"/>
                </a:solidFill>
              </a:rPr>
              <a:t>pagkilos</a:t>
            </a:r>
            <a:r>
              <a:rPr lang="en-US" sz="2800" i="1" dirty="0" smtClean="0">
                <a:solidFill>
                  <a:srgbClr val="006600"/>
                </a:solidFill>
              </a:rPr>
              <a:t>.  Hindi </a:t>
            </a:r>
            <a:r>
              <a:rPr lang="en-US" sz="2800" i="1" dirty="0" err="1" smtClean="0">
                <a:solidFill>
                  <a:srgbClr val="006600"/>
                </a:solidFill>
              </a:rPr>
              <a:t>sapat</a:t>
            </a:r>
            <a:r>
              <a:rPr lang="en-US" sz="2800" i="1" dirty="0" smtClean="0">
                <a:solidFill>
                  <a:srgbClr val="006600"/>
                </a:solidFill>
              </a:rPr>
              <a:t> </a:t>
            </a:r>
            <a:r>
              <a:rPr lang="en-US" sz="2800" i="1" dirty="0" err="1" smtClean="0">
                <a:solidFill>
                  <a:srgbClr val="006600"/>
                </a:solidFill>
              </a:rPr>
              <a:t>na</a:t>
            </a:r>
            <a:r>
              <a:rPr lang="en-US" sz="2800" i="1" dirty="0" smtClean="0">
                <a:solidFill>
                  <a:srgbClr val="006600"/>
                </a:solidFill>
              </a:rPr>
              <a:t> </a:t>
            </a:r>
            <a:r>
              <a:rPr lang="en-US" sz="2800" i="1" dirty="0" err="1" smtClean="0">
                <a:solidFill>
                  <a:srgbClr val="006600"/>
                </a:solidFill>
              </a:rPr>
              <a:t>titigan</a:t>
            </a:r>
            <a:r>
              <a:rPr lang="en-US" sz="2800" i="1" dirty="0" smtClean="0">
                <a:solidFill>
                  <a:srgbClr val="006600"/>
                </a:solidFill>
              </a:rPr>
              <a:t> </a:t>
            </a:r>
            <a:r>
              <a:rPr lang="en-US" sz="2800" i="1" dirty="0" err="1" smtClean="0">
                <a:solidFill>
                  <a:srgbClr val="006600"/>
                </a:solidFill>
              </a:rPr>
              <a:t>lamang</a:t>
            </a:r>
            <a:r>
              <a:rPr lang="en-US" sz="2800" i="1" dirty="0" smtClean="0">
                <a:solidFill>
                  <a:srgbClr val="006600"/>
                </a:solidFill>
              </a:rPr>
              <a:t> </a:t>
            </a:r>
            <a:r>
              <a:rPr lang="en-US" sz="2800" i="1" dirty="0" err="1" smtClean="0">
                <a:solidFill>
                  <a:srgbClr val="006600"/>
                </a:solidFill>
              </a:rPr>
              <a:t>ang</a:t>
            </a:r>
            <a:r>
              <a:rPr lang="en-US" sz="2800" i="1" dirty="0" smtClean="0">
                <a:solidFill>
                  <a:srgbClr val="006600"/>
                </a:solidFill>
              </a:rPr>
              <a:t> </a:t>
            </a:r>
            <a:r>
              <a:rPr lang="en-US" sz="2800" i="1" dirty="0" err="1" smtClean="0">
                <a:solidFill>
                  <a:srgbClr val="006600"/>
                </a:solidFill>
              </a:rPr>
              <a:t>hagdanan</a:t>
            </a:r>
            <a:r>
              <a:rPr lang="en-US" sz="2800" i="1" dirty="0" smtClean="0">
                <a:solidFill>
                  <a:srgbClr val="006600"/>
                </a:solidFill>
              </a:rPr>
              <a:t>, </a:t>
            </a:r>
            <a:r>
              <a:rPr lang="en-US" sz="2800" i="1" dirty="0" err="1" smtClean="0">
                <a:solidFill>
                  <a:srgbClr val="006600"/>
                </a:solidFill>
              </a:rPr>
              <a:t>kailangan</a:t>
            </a:r>
            <a:r>
              <a:rPr lang="en-US" sz="2800" i="1" dirty="0" smtClean="0">
                <a:solidFill>
                  <a:srgbClr val="006600"/>
                </a:solidFill>
              </a:rPr>
              <a:t> </a:t>
            </a:r>
            <a:r>
              <a:rPr lang="en-US" sz="2800" i="1" dirty="0" err="1" smtClean="0">
                <a:solidFill>
                  <a:srgbClr val="006600"/>
                </a:solidFill>
              </a:rPr>
              <a:t>humakbang</a:t>
            </a:r>
            <a:r>
              <a:rPr lang="en-US" sz="2800" i="1" dirty="0" smtClean="0">
                <a:solidFill>
                  <a:srgbClr val="006600"/>
                </a:solidFill>
              </a:rPr>
              <a:t> </a:t>
            </a:r>
            <a:r>
              <a:rPr lang="en-US" sz="2800" i="1" dirty="0" err="1" smtClean="0">
                <a:solidFill>
                  <a:srgbClr val="006600"/>
                </a:solidFill>
              </a:rPr>
              <a:t>paakyat</a:t>
            </a:r>
            <a:r>
              <a:rPr lang="en-US" sz="2800" i="1" dirty="0" smtClean="0">
                <a:solidFill>
                  <a:srgbClr val="006600"/>
                </a:solidFill>
              </a:rPr>
              <a:t>.</a:t>
            </a:r>
            <a:endParaRPr lang="en-US" sz="2800" i="1" dirty="0">
              <a:solidFill>
                <a:srgbClr val="0066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47" y="3581400"/>
            <a:ext cx="2251439" cy="2251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US" smtClean="0"/>
              <a:t>i-Pantawid eFDS 4</a:t>
            </a:r>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6</a:t>
            </a:fld>
            <a:endParaRPr lang="en-US"/>
          </a:p>
        </p:txBody>
      </p:sp>
    </p:spTree>
    <p:extLst>
      <p:ext uri="{BB962C8B-B14F-4D97-AF65-F5344CB8AC3E}">
        <p14:creationId xmlns:p14="http://schemas.microsoft.com/office/powerpoint/2010/main" val="8002604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barn(outVertical)">
                                      <p:cBhvr>
                                        <p:cTn id="7" dur="500"/>
                                        <p:tgtEl>
                                          <p:spTgt spid="6153"/>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iterate type="lt">
                                    <p:tmPct val="10000"/>
                                  </p:iterate>
                                  <p:childTnLst>
                                    <p:set>
                                      <p:cBhvr>
                                        <p:cTn id="10" dur="1" fill="hold">
                                          <p:stCondLst>
                                            <p:cond delay="0"/>
                                          </p:stCondLst>
                                        </p:cTn>
                                        <p:tgtEl>
                                          <p:spTgt spid="6149"/>
                                        </p:tgtEl>
                                        <p:attrNameLst>
                                          <p:attrName>style.visibility</p:attrName>
                                        </p:attrNameLst>
                                      </p:cBhvr>
                                      <p:to>
                                        <p:strVal val="visible"/>
                                      </p:to>
                                    </p:set>
                                    <p:anim calcmode="lin" valueType="num">
                                      <p:cBhvr additive="base">
                                        <p:cTn id="11" dur="200" fill="hold"/>
                                        <p:tgtEl>
                                          <p:spTgt spid="6149"/>
                                        </p:tgtEl>
                                        <p:attrNameLst>
                                          <p:attrName>ppt_x</p:attrName>
                                        </p:attrNameLst>
                                      </p:cBhvr>
                                      <p:tavLst>
                                        <p:tav tm="0">
                                          <p:val>
                                            <p:strVal val="0-#ppt_w/2"/>
                                          </p:val>
                                        </p:tav>
                                        <p:tav tm="100000">
                                          <p:val>
                                            <p:strVal val="#ppt_x"/>
                                          </p:val>
                                        </p:tav>
                                      </p:tavLst>
                                    </p:anim>
                                    <p:anim calcmode="lin" valueType="num">
                                      <p:cBhvr additive="base">
                                        <p:cTn id="12" dur="200" fill="hold"/>
                                        <p:tgtEl>
                                          <p:spTgt spid="61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7" name="Group 7"/>
          <p:cNvGrpSpPr>
            <a:grpSpLocks/>
          </p:cNvGrpSpPr>
          <p:nvPr/>
        </p:nvGrpSpPr>
        <p:grpSpPr bwMode="auto">
          <a:xfrm>
            <a:off x="635001" y="55114"/>
            <a:ext cx="7922759" cy="4267124"/>
            <a:chOff x="560" y="315"/>
            <a:chExt cx="6987" cy="3737"/>
          </a:xfrm>
        </p:grpSpPr>
        <p:sp>
          <p:nvSpPr>
            <p:cNvPr id="7" name="Oval 6"/>
            <p:cNvSpPr>
              <a:spLocks noChangeArrowheads="1"/>
            </p:cNvSpPr>
            <p:nvPr/>
          </p:nvSpPr>
          <p:spPr bwMode="auto">
            <a:xfrm>
              <a:off x="2577" y="1083"/>
              <a:ext cx="2889" cy="2202"/>
            </a:xfrm>
            <a:prstGeom prst="ellipse">
              <a:avLst/>
            </a:prstGeom>
            <a:gradFill rotWithShape="1">
              <a:gsLst>
                <a:gs pos="0">
                  <a:srgbClr val="A3C4FF"/>
                </a:gs>
                <a:gs pos="35001">
                  <a:srgbClr val="BFD5FF"/>
                </a:gs>
                <a:gs pos="100000">
                  <a:srgbClr val="E5EEFF"/>
                </a:gs>
              </a:gsLst>
              <a:lin ang="16200000" scaled="1"/>
            </a:gradFill>
            <a:ln w="9525" algn="ctr">
              <a:solidFill>
                <a:srgbClr val="4A7EBB"/>
              </a:solidFill>
              <a:round/>
              <a:headEnd/>
              <a:tailEnd/>
            </a:ln>
            <a:effectLst>
              <a:outerShdw dist="20000" dir="5400000" rotWithShape="0">
                <a:srgbClr val="000000">
                  <a:alpha val="37999"/>
                </a:srgbClr>
              </a:outerShdw>
            </a:effectLst>
          </p:spPr>
          <p:txBody>
            <a:bodyPr lIns="127564" tIns="63782" rIns="127564" bIns="63782" anchor="ctr"/>
            <a:lstStyle/>
            <a:p>
              <a:pPr algn="ctr" defTabSz="914377"/>
              <a:endParaRPr lang="en-US">
                <a:solidFill>
                  <a:srgbClr val="000000"/>
                </a:solidFill>
                <a:latin typeface="Calibri" charset="0"/>
                <a:cs typeface="Arial" charset="0"/>
              </a:endParaRPr>
            </a:p>
          </p:txBody>
        </p:sp>
        <p:pic>
          <p:nvPicPr>
            <p:cNvPr id="25604" name="Content Placeholder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 y="315"/>
              <a:ext cx="6987" cy="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idx="4294967295"/>
          </p:nvPr>
        </p:nvSpPr>
        <p:spPr>
          <a:xfrm>
            <a:off x="444500" y="-76200"/>
            <a:ext cx="8230054" cy="1143000"/>
          </a:xfrm>
        </p:spPr>
        <p:txBody>
          <a:bodyPr/>
          <a:lstStyle/>
          <a:p>
            <a:r>
              <a:rPr lang="en-US" sz="4800" b="1">
                <a:solidFill>
                  <a:srgbClr val="4D4D4D"/>
                </a:solidFill>
                <a:effectLst>
                  <a:outerShdw blurRad="38100" dist="38100" dir="2700000" algn="tl">
                    <a:srgbClr val="C0C0C0"/>
                  </a:outerShdw>
                </a:effectLst>
              </a:rPr>
              <a:t>2 Key Players</a:t>
            </a:r>
          </a:p>
        </p:txBody>
      </p:sp>
      <p:sp>
        <p:nvSpPr>
          <p:cNvPr id="25605" name="Text Box 5"/>
          <p:cNvSpPr txBox="1">
            <a:spLocks noChangeArrowheads="1"/>
          </p:cNvSpPr>
          <p:nvPr/>
        </p:nvSpPr>
        <p:spPr bwMode="auto">
          <a:xfrm>
            <a:off x="586242" y="3494142"/>
            <a:ext cx="7938634" cy="18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7" tIns="45693" rIns="91387" bIns="4569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2000" dirty="0">
                <a:latin typeface="Impact" pitchFamily="34" charset="0"/>
              </a:rPr>
              <a:t>Constructive </a:t>
            </a:r>
            <a:r>
              <a:rPr lang="en-US" sz="2000" dirty="0" smtClean="0">
                <a:latin typeface="Impact" pitchFamily="34" charset="0"/>
              </a:rPr>
              <a:t>Engagement </a:t>
            </a:r>
            <a:r>
              <a:rPr lang="en-US" sz="3600" dirty="0">
                <a:solidFill>
                  <a:srgbClr val="CC0000"/>
                </a:solidFill>
                <a:latin typeface="Freestyle Script" pitchFamily="66" charset="0"/>
              </a:rPr>
              <a:t>(</a:t>
            </a:r>
            <a:r>
              <a:rPr lang="en-US" sz="3600" dirty="0" err="1">
                <a:solidFill>
                  <a:srgbClr val="CC0000"/>
                </a:solidFill>
                <a:latin typeface="Freestyle Script" pitchFamily="66" charset="0"/>
              </a:rPr>
              <a:t>Makabuluhang</a:t>
            </a:r>
            <a:r>
              <a:rPr lang="en-US" sz="3600" dirty="0">
                <a:solidFill>
                  <a:srgbClr val="CC0000"/>
                </a:solidFill>
                <a:latin typeface="Freestyle Script" pitchFamily="66" charset="0"/>
              </a:rPr>
              <a:t> </a:t>
            </a:r>
            <a:r>
              <a:rPr lang="en-US" sz="3600" dirty="0" err="1">
                <a:solidFill>
                  <a:srgbClr val="CC0000"/>
                </a:solidFill>
                <a:latin typeface="Freestyle Script" pitchFamily="66" charset="0"/>
              </a:rPr>
              <a:t>Pakikilahok</a:t>
            </a:r>
            <a:r>
              <a:rPr lang="en-US" sz="3600" dirty="0">
                <a:solidFill>
                  <a:srgbClr val="CC0000"/>
                </a:solidFill>
                <a:latin typeface="Freestyle Script" pitchFamily="66" charset="0"/>
              </a:rPr>
              <a:t>)</a:t>
            </a:r>
          </a:p>
          <a:p>
            <a:pPr algn="ctr"/>
            <a:r>
              <a:rPr lang="en-US" dirty="0">
                <a:latin typeface="Arial Narrow" pitchFamily="34" charset="0"/>
              </a:rPr>
              <a:t>For better delivery of</a:t>
            </a:r>
          </a:p>
          <a:p>
            <a:pPr algn="ctr">
              <a:buFontTx/>
              <a:buChar char="-"/>
            </a:pPr>
            <a:r>
              <a:rPr lang="en-US" dirty="0">
                <a:latin typeface="Arial Narrow" pitchFamily="34" charset="0"/>
              </a:rPr>
              <a:t> Public service</a:t>
            </a:r>
          </a:p>
          <a:p>
            <a:pPr algn="ctr">
              <a:buFontTx/>
              <a:buChar char="-"/>
            </a:pPr>
            <a:r>
              <a:rPr lang="en-US" dirty="0">
                <a:latin typeface="Arial Narrow" pitchFamily="34" charset="0"/>
              </a:rPr>
              <a:t> Improvement of people’s welfare</a:t>
            </a:r>
          </a:p>
          <a:p>
            <a:pPr algn="ctr">
              <a:buFontTx/>
              <a:buChar char="-"/>
            </a:pPr>
            <a:r>
              <a:rPr lang="en-US" dirty="0">
                <a:latin typeface="Arial Narrow" pitchFamily="34" charset="0"/>
              </a:rPr>
              <a:t> Protection of people’s rights</a:t>
            </a:r>
          </a:p>
        </p:txBody>
      </p:sp>
      <p:sp>
        <p:nvSpPr>
          <p:cNvPr id="25606" name="Text Box 6"/>
          <p:cNvSpPr txBox="1">
            <a:spLocks noChangeArrowheads="1"/>
          </p:cNvSpPr>
          <p:nvPr/>
        </p:nvSpPr>
        <p:spPr bwMode="auto">
          <a:xfrm>
            <a:off x="1157857" y="5181600"/>
            <a:ext cx="6852666" cy="8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87" tIns="45693" rIns="91387" bIns="4569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r>
              <a:rPr lang="en-US" sz="4800" dirty="0">
                <a:solidFill>
                  <a:srgbClr val="CC0000"/>
                </a:solidFill>
                <a:latin typeface="Monotype Corsiva" pitchFamily="66" charset="0"/>
              </a:rPr>
              <a:t>= </a:t>
            </a:r>
            <a:r>
              <a:rPr lang="en-US" sz="4800" b="1" dirty="0">
                <a:solidFill>
                  <a:schemeClr val="accent2"/>
                </a:solidFill>
              </a:rPr>
              <a:t>S</a:t>
            </a:r>
            <a:r>
              <a:rPr lang="en-US" sz="4800" b="1" dirty="0">
                <a:solidFill>
                  <a:srgbClr val="336600"/>
                </a:solidFill>
              </a:rPr>
              <a:t>o</a:t>
            </a:r>
            <a:r>
              <a:rPr lang="en-US" sz="4800" b="1" dirty="0">
                <a:solidFill>
                  <a:schemeClr val="folHlink"/>
                </a:solidFill>
              </a:rPr>
              <a:t>c</a:t>
            </a:r>
            <a:r>
              <a:rPr lang="en-US" sz="4800" b="1" dirty="0">
                <a:solidFill>
                  <a:srgbClr val="FF9900"/>
                </a:solidFill>
              </a:rPr>
              <a:t>i</a:t>
            </a:r>
            <a:r>
              <a:rPr lang="en-US" sz="4800" b="1" dirty="0">
                <a:solidFill>
                  <a:srgbClr val="33CC33"/>
                </a:solidFill>
              </a:rPr>
              <a:t>a</a:t>
            </a:r>
            <a:r>
              <a:rPr lang="en-US" sz="4800" b="1" dirty="0">
                <a:solidFill>
                  <a:schemeClr val="hlink"/>
                </a:solidFill>
              </a:rPr>
              <a:t>l </a:t>
            </a:r>
            <a:r>
              <a:rPr lang="en-US" sz="4800" b="1" dirty="0" smtClean="0">
                <a:solidFill>
                  <a:srgbClr val="990033"/>
                </a:solidFill>
              </a:rPr>
              <a:t>A</a:t>
            </a:r>
            <a:r>
              <a:rPr lang="en-US" sz="4800" b="1" dirty="0" smtClean="0">
                <a:solidFill>
                  <a:srgbClr val="663300"/>
                </a:solidFill>
              </a:rPr>
              <a:t>c</a:t>
            </a:r>
            <a:r>
              <a:rPr lang="en-US" sz="4800" b="1" dirty="0" smtClean="0">
                <a:solidFill>
                  <a:srgbClr val="008080"/>
                </a:solidFill>
              </a:rPr>
              <a:t>c</a:t>
            </a:r>
            <a:r>
              <a:rPr lang="en-US" sz="4800" b="1" dirty="0" smtClean="0">
                <a:solidFill>
                  <a:schemeClr val="hlink"/>
                </a:solidFill>
              </a:rPr>
              <a:t>o</a:t>
            </a:r>
            <a:r>
              <a:rPr lang="en-US" sz="4800" b="1" dirty="0" smtClean="0">
                <a:solidFill>
                  <a:srgbClr val="6600FF"/>
                </a:solidFill>
              </a:rPr>
              <a:t>u</a:t>
            </a:r>
            <a:r>
              <a:rPr lang="en-US" sz="4800" b="1" dirty="0" smtClean="0">
                <a:solidFill>
                  <a:srgbClr val="CC0099"/>
                </a:solidFill>
              </a:rPr>
              <a:t>n</a:t>
            </a:r>
            <a:r>
              <a:rPr lang="en-US" sz="4800" b="1" dirty="0" smtClean="0">
                <a:solidFill>
                  <a:srgbClr val="FF0000"/>
                </a:solidFill>
              </a:rPr>
              <a:t>t</a:t>
            </a:r>
            <a:r>
              <a:rPr lang="en-US" sz="4800" b="1" dirty="0" smtClean="0">
                <a:solidFill>
                  <a:srgbClr val="990000"/>
                </a:solidFill>
              </a:rPr>
              <a:t>a</a:t>
            </a:r>
            <a:r>
              <a:rPr lang="en-US" sz="4800" b="1" dirty="0" smtClean="0">
                <a:solidFill>
                  <a:srgbClr val="6600FF"/>
                </a:solidFill>
              </a:rPr>
              <a:t>b</a:t>
            </a:r>
            <a:r>
              <a:rPr lang="en-US" sz="4800" b="1" dirty="0" smtClean="0">
                <a:solidFill>
                  <a:srgbClr val="990000"/>
                </a:solidFill>
              </a:rPr>
              <a:t>i</a:t>
            </a:r>
            <a:r>
              <a:rPr lang="en-US" sz="4800" b="1" dirty="0" smtClean="0">
                <a:solidFill>
                  <a:schemeClr val="accent2"/>
                </a:solidFill>
              </a:rPr>
              <a:t>l</a:t>
            </a:r>
            <a:r>
              <a:rPr lang="en-US" sz="4800" b="1" dirty="0" smtClean="0">
                <a:solidFill>
                  <a:srgbClr val="336600"/>
                </a:solidFill>
              </a:rPr>
              <a:t>i</a:t>
            </a:r>
            <a:r>
              <a:rPr lang="en-US" sz="4800" b="1" dirty="0" smtClean="0">
                <a:solidFill>
                  <a:srgbClr val="CC3300"/>
                </a:solidFill>
              </a:rPr>
              <a:t>t</a:t>
            </a:r>
            <a:r>
              <a:rPr lang="en-US" sz="4800" b="1" dirty="0" smtClean="0">
                <a:solidFill>
                  <a:srgbClr val="006600"/>
                </a:solidFill>
              </a:rPr>
              <a:t>y</a:t>
            </a:r>
          </a:p>
        </p:txBody>
      </p:sp>
      <p:sp>
        <p:nvSpPr>
          <p:cNvPr id="3" name="TextBox 2"/>
          <p:cNvSpPr txBox="1"/>
          <p:nvPr/>
        </p:nvSpPr>
        <p:spPr>
          <a:xfrm>
            <a:off x="1752600" y="5715000"/>
            <a:ext cx="5516254" cy="1015663"/>
          </a:xfrm>
          <a:prstGeom prst="rect">
            <a:avLst/>
          </a:prstGeom>
          <a:noFill/>
        </p:spPr>
        <p:txBody>
          <a:bodyPr wrap="none" rtlCol="0">
            <a:spAutoFit/>
          </a:bodyPr>
          <a:lstStyle/>
          <a:p>
            <a:pPr lvl="0" algn="ctr"/>
            <a:r>
              <a:rPr lang="en-US" sz="6000" dirty="0">
                <a:solidFill>
                  <a:srgbClr val="CC0000"/>
                </a:solidFill>
                <a:latin typeface="Freestyle Script" pitchFamily="66" charset="0"/>
              </a:rPr>
              <a:t>(</a:t>
            </a:r>
            <a:r>
              <a:rPr lang="en-US" sz="6000" dirty="0" err="1">
                <a:solidFill>
                  <a:srgbClr val="CC0000"/>
                </a:solidFill>
                <a:latin typeface="Freestyle Script" pitchFamily="66" charset="0"/>
              </a:rPr>
              <a:t>Pananagutang</a:t>
            </a:r>
            <a:r>
              <a:rPr lang="en-US" sz="6000" dirty="0">
                <a:solidFill>
                  <a:srgbClr val="CC0000"/>
                </a:solidFill>
                <a:latin typeface="Freestyle Script" pitchFamily="66" charset="0"/>
              </a:rPr>
              <a:t> </a:t>
            </a:r>
            <a:r>
              <a:rPr lang="en-US" sz="6000" dirty="0" err="1">
                <a:solidFill>
                  <a:srgbClr val="CC0000"/>
                </a:solidFill>
                <a:latin typeface="Freestyle Script" pitchFamily="66" charset="0"/>
              </a:rPr>
              <a:t>Panlipunan</a:t>
            </a:r>
            <a:r>
              <a:rPr lang="en-US" sz="6000" dirty="0" smtClean="0">
                <a:solidFill>
                  <a:srgbClr val="CC0000"/>
                </a:solidFill>
                <a:latin typeface="Freestyle Script" pitchFamily="66" charset="0"/>
              </a:rPr>
              <a:t>)</a:t>
            </a:r>
            <a:endParaRPr lang="en-US" sz="6000" b="1" dirty="0">
              <a:solidFill>
                <a:srgbClr val="006600"/>
              </a:solidFill>
            </a:endParaRPr>
          </a:p>
        </p:txBody>
      </p:sp>
      <p:sp>
        <p:nvSpPr>
          <p:cNvPr id="4" name="Date Placeholder 3"/>
          <p:cNvSpPr>
            <a:spLocks noGrp="1"/>
          </p:cNvSpPr>
          <p:nvPr>
            <p:ph type="dt" sz="half" idx="10"/>
          </p:nvPr>
        </p:nvSpPr>
        <p:spPr/>
        <p:txBody>
          <a:bodyPr/>
          <a:lstStyle/>
          <a:p>
            <a:r>
              <a:rPr lang="en-US" smtClean="0"/>
              <a:t>i-Pantawid eFDS 4</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7</a:t>
            </a:fld>
            <a:endParaRPr lang="en-US"/>
          </a:p>
        </p:txBody>
      </p:sp>
    </p:spTree>
    <p:extLst>
      <p:ext uri="{BB962C8B-B14F-4D97-AF65-F5344CB8AC3E}">
        <p14:creationId xmlns:p14="http://schemas.microsoft.com/office/powerpoint/2010/main" val="428081933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2326275899"/>
              </p:ext>
            </p:extLst>
          </p:nvPr>
        </p:nvGraphicFramePr>
        <p:xfrm>
          <a:off x="411050" y="762000"/>
          <a:ext cx="827575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735080" y="2590800"/>
            <a:ext cx="3690434" cy="769441"/>
          </a:xfrm>
          <a:prstGeom prst="rect">
            <a:avLst/>
          </a:prstGeom>
        </p:spPr>
        <p:txBody>
          <a:bodyPr wrap="none">
            <a:spAutoFit/>
          </a:bodyPr>
          <a:lstStyle/>
          <a:p>
            <a:pPr algn="ctr"/>
            <a:r>
              <a:rPr lang="en-US" sz="4400" dirty="0" err="1" smtClean="0">
                <a:solidFill>
                  <a:srgbClr val="CC0000"/>
                </a:solidFill>
                <a:latin typeface="Freestyle Script" pitchFamily="66" charset="0"/>
              </a:rPr>
              <a:t>Pananagutang</a:t>
            </a:r>
            <a:r>
              <a:rPr lang="en-US" sz="4400" dirty="0" smtClean="0">
                <a:solidFill>
                  <a:srgbClr val="CC0000"/>
                </a:solidFill>
                <a:latin typeface="Freestyle Script" pitchFamily="66" charset="0"/>
              </a:rPr>
              <a:t> </a:t>
            </a:r>
            <a:r>
              <a:rPr lang="en-US" sz="4400" dirty="0" err="1" smtClean="0">
                <a:solidFill>
                  <a:srgbClr val="CC0000"/>
                </a:solidFill>
                <a:latin typeface="Freestyle Script" pitchFamily="66" charset="0"/>
              </a:rPr>
              <a:t>Panlipunan</a:t>
            </a:r>
            <a:endParaRPr lang="en-US" sz="4400" dirty="0"/>
          </a:p>
        </p:txBody>
      </p:sp>
      <p:sp>
        <p:nvSpPr>
          <p:cNvPr id="2" name="TextBox 1"/>
          <p:cNvSpPr txBox="1"/>
          <p:nvPr/>
        </p:nvSpPr>
        <p:spPr>
          <a:xfrm>
            <a:off x="5638800" y="1190251"/>
            <a:ext cx="1598515"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Pagplano</a:t>
            </a:r>
            <a:endParaRPr lang="en-US" sz="2800" dirty="0">
              <a:solidFill>
                <a:schemeClr val="accent6">
                  <a:lumMod val="75000"/>
                </a:schemeClr>
              </a:solidFill>
              <a:latin typeface="Comic Sans MS" pitchFamily="66" charset="0"/>
            </a:endParaRPr>
          </a:p>
        </p:txBody>
      </p:sp>
      <p:sp>
        <p:nvSpPr>
          <p:cNvPr id="10" name="TextBox 9"/>
          <p:cNvSpPr txBox="1"/>
          <p:nvPr/>
        </p:nvSpPr>
        <p:spPr>
          <a:xfrm>
            <a:off x="5867400" y="5179423"/>
            <a:ext cx="1911101"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Pagbadyet</a:t>
            </a:r>
            <a:endParaRPr lang="en-US" sz="2800" dirty="0">
              <a:solidFill>
                <a:schemeClr val="accent6">
                  <a:lumMod val="75000"/>
                </a:schemeClr>
              </a:solidFill>
              <a:latin typeface="Comic Sans MS" pitchFamily="66" charset="0"/>
            </a:endParaRPr>
          </a:p>
        </p:txBody>
      </p:sp>
      <p:sp>
        <p:nvSpPr>
          <p:cNvPr id="11" name="TextBox 10"/>
          <p:cNvSpPr txBox="1"/>
          <p:nvPr/>
        </p:nvSpPr>
        <p:spPr>
          <a:xfrm>
            <a:off x="1979679" y="5397843"/>
            <a:ext cx="1601721"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Paggugol</a:t>
            </a:r>
            <a:endParaRPr lang="en-US" sz="2800" dirty="0">
              <a:solidFill>
                <a:schemeClr val="accent6">
                  <a:lumMod val="75000"/>
                </a:schemeClr>
              </a:solidFill>
              <a:latin typeface="Comic Sans MS" pitchFamily="66" charset="0"/>
            </a:endParaRPr>
          </a:p>
        </p:txBody>
      </p:sp>
      <p:sp>
        <p:nvSpPr>
          <p:cNvPr id="12" name="TextBox 11"/>
          <p:cNvSpPr txBox="1"/>
          <p:nvPr/>
        </p:nvSpPr>
        <p:spPr>
          <a:xfrm>
            <a:off x="1221574" y="1229380"/>
            <a:ext cx="2512226"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Pagmamanman</a:t>
            </a:r>
            <a:endParaRPr lang="en-US" sz="2800" dirty="0">
              <a:solidFill>
                <a:schemeClr val="accent6">
                  <a:lumMod val="75000"/>
                </a:schemeClr>
              </a:solidFill>
              <a:latin typeface="Comic Sans MS" pitchFamily="66" charset="0"/>
            </a:endParaRPr>
          </a:p>
        </p:txBody>
      </p:sp>
      <p:sp>
        <p:nvSpPr>
          <p:cNvPr id="4" name="Rectangle 3"/>
          <p:cNvSpPr/>
          <p:nvPr/>
        </p:nvSpPr>
        <p:spPr>
          <a:xfrm>
            <a:off x="2286000" y="3230940"/>
            <a:ext cx="4572000" cy="1323439"/>
          </a:xfrm>
          <a:prstGeom prst="rect">
            <a:avLst/>
          </a:prstGeom>
        </p:spPr>
        <p:txBody>
          <a:bodyPr>
            <a:spAutoFit/>
          </a:bodyPr>
          <a:lstStyle/>
          <a:p>
            <a:pPr algn="ctr"/>
            <a:r>
              <a:rPr lang="en-US" sz="2000" b="1" dirty="0">
                <a:solidFill>
                  <a:srgbClr val="C00000"/>
                </a:solidFill>
                <a:latin typeface="Arial Narrow" pitchFamily="34" charset="0"/>
              </a:rPr>
              <a:t>Para </a:t>
            </a:r>
            <a:r>
              <a:rPr lang="en-US" sz="2000" b="1" dirty="0" err="1">
                <a:solidFill>
                  <a:srgbClr val="C00000"/>
                </a:solidFill>
                <a:latin typeface="Arial Narrow" pitchFamily="34" charset="0"/>
              </a:rPr>
              <a:t>sa</a:t>
            </a:r>
            <a:r>
              <a:rPr lang="en-US" sz="2000" b="1" dirty="0">
                <a:solidFill>
                  <a:srgbClr val="C00000"/>
                </a:solidFill>
                <a:latin typeface="Arial Narrow" pitchFamily="34" charset="0"/>
              </a:rPr>
              <a:t> mas </a:t>
            </a:r>
            <a:r>
              <a:rPr lang="en-US" sz="2000" b="1" dirty="0" err="1">
                <a:solidFill>
                  <a:srgbClr val="C00000"/>
                </a:solidFill>
                <a:latin typeface="Arial Narrow" pitchFamily="34" charset="0"/>
              </a:rPr>
              <a:t>mahusay</a:t>
            </a:r>
            <a:r>
              <a:rPr lang="en-US" sz="2000" b="1" dirty="0">
                <a:solidFill>
                  <a:srgbClr val="C00000"/>
                </a:solidFill>
                <a:latin typeface="Arial Narrow" pitchFamily="34" charset="0"/>
              </a:rPr>
              <a:t> </a:t>
            </a:r>
            <a:r>
              <a:rPr lang="en-US" sz="2000" b="1" dirty="0" err="1">
                <a:solidFill>
                  <a:srgbClr val="C00000"/>
                </a:solidFill>
                <a:latin typeface="Arial Narrow" pitchFamily="34" charset="0"/>
              </a:rPr>
              <a:t>na</a:t>
            </a:r>
            <a:r>
              <a:rPr lang="en-US" sz="2000" b="1" dirty="0">
                <a:solidFill>
                  <a:srgbClr val="C00000"/>
                </a:solidFill>
                <a:latin typeface="Arial Narrow" pitchFamily="34" charset="0"/>
              </a:rPr>
              <a:t> </a:t>
            </a:r>
            <a:r>
              <a:rPr lang="en-US" sz="2000" b="1" dirty="0" err="1">
                <a:solidFill>
                  <a:srgbClr val="C00000"/>
                </a:solidFill>
                <a:latin typeface="Arial Narrow" pitchFamily="34" charset="0"/>
              </a:rPr>
              <a:t>paghahatid</a:t>
            </a:r>
            <a:r>
              <a:rPr lang="en-US" sz="2000" b="1" dirty="0">
                <a:solidFill>
                  <a:srgbClr val="C00000"/>
                </a:solidFill>
                <a:latin typeface="Arial Narrow" pitchFamily="34" charset="0"/>
              </a:rPr>
              <a:t> </a:t>
            </a:r>
            <a:r>
              <a:rPr lang="en-US" sz="2000" b="1" dirty="0" err="1">
                <a:solidFill>
                  <a:srgbClr val="C00000"/>
                </a:solidFill>
                <a:latin typeface="Arial Narrow" pitchFamily="34" charset="0"/>
              </a:rPr>
              <a:t>ng</a:t>
            </a:r>
            <a:endParaRPr lang="en-US" sz="2000" b="1" dirty="0">
              <a:solidFill>
                <a:srgbClr val="C00000"/>
              </a:solidFill>
              <a:latin typeface="Arial Narrow" pitchFamily="34" charset="0"/>
            </a:endParaRPr>
          </a:p>
          <a:p>
            <a:pPr algn="ctr"/>
            <a:r>
              <a:rPr lang="en-US" sz="2000" b="1" dirty="0" smtClean="0">
                <a:solidFill>
                  <a:srgbClr val="C00000"/>
                </a:solidFill>
                <a:latin typeface="Arial Narrow" pitchFamily="34" charset="0"/>
              </a:rPr>
              <a:t> - </a:t>
            </a:r>
            <a:r>
              <a:rPr lang="en-US" sz="2000" b="1" dirty="0" err="1" smtClean="0">
                <a:solidFill>
                  <a:srgbClr val="C00000"/>
                </a:solidFill>
                <a:latin typeface="Arial Narrow" pitchFamily="34" charset="0"/>
              </a:rPr>
              <a:t>Palingkurang</a:t>
            </a:r>
            <a:r>
              <a:rPr lang="en-US" sz="2000" b="1" dirty="0" smtClean="0">
                <a:solidFill>
                  <a:srgbClr val="C00000"/>
                </a:solidFill>
                <a:latin typeface="Arial Narrow" pitchFamily="34" charset="0"/>
              </a:rPr>
              <a:t> </a:t>
            </a:r>
            <a:r>
              <a:rPr lang="en-US" sz="2000" b="1" dirty="0" err="1">
                <a:solidFill>
                  <a:srgbClr val="C00000"/>
                </a:solidFill>
                <a:latin typeface="Arial Narrow" pitchFamily="34" charset="0"/>
              </a:rPr>
              <a:t>pangmadla</a:t>
            </a:r>
            <a:endParaRPr lang="en-US" sz="2000" b="1" dirty="0">
              <a:solidFill>
                <a:srgbClr val="C00000"/>
              </a:solidFill>
              <a:latin typeface="Arial Narrow" pitchFamily="34" charset="0"/>
            </a:endParaRPr>
          </a:p>
          <a:p>
            <a:pPr algn="ctr">
              <a:buFontTx/>
              <a:buChar char="-"/>
            </a:pPr>
            <a:r>
              <a:rPr lang="en-US" sz="2000" b="1" dirty="0">
                <a:solidFill>
                  <a:srgbClr val="C00000"/>
                </a:solidFill>
                <a:latin typeface="Arial Narrow" pitchFamily="34" charset="0"/>
              </a:rPr>
              <a:t> </a:t>
            </a:r>
            <a:r>
              <a:rPr lang="en-US" sz="2000" b="1" dirty="0" err="1" smtClean="0">
                <a:solidFill>
                  <a:srgbClr val="C00000"/>
                </a:solidFill>
                <a:latin typeface="Arial Narrow" pitchFamily="34" charset="0"/>
              </a:rPr>
              <a:t>Pagpabuti</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ng</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kapakanang</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mamamayan</a:t>
            </a:r>
            <a:endParaRPr lang="en-US" sz="2000" b="1" dirty="0">
              <a:solidFill>
                <a:srgbClr val="C00000"/>
              </a:solidFill>
              <a:latin typeface="Arial Narrow" pitchFamily="34" charset="0"/>
            </a:endParaRPr>
          </a:p>
          <a:p>
            <a:pPr algn="ctr">
              <a:buFontTx/>
              <a:buChar char="-"/>
            </a:pPr>
            <a:r>
              <a:rPr lang="en-US" sz="2000" b="1" dirty="0">
                <a:solidFill>
                  <a:srgbClr val="C00000"/>
                </a:solidFill>
                <a:latin typeface="Arial Narrow" pitchFamily="34" charset="0"/>
              </a:rPr>
              <a:t> </a:t>
            </a:r>
            <a:r>
              <a:rPr lang="en-US" sz="2000" b="1" dirty="0" err="1" smtClean="0">
                <a:solidFill>
                  <a:srgbClr val="C00000"/>
                </a:solidFill>
                <a:latin typeface="Arial Narrow" pitchFamily="34" charset="0"/>
              </a:rPr>
              <a:t>Pangangalaga</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ng</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karapatan</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pantao</a:t>
            </a:r>
            <a:endParaRPr lang="en-US" sz="2000" b="1" dirty="0">
              <a:solidFill>
                <a:srgbClr val="C00000"/>
              </a:solidFill>
              <a:latin typeface="Arial Narrow" pitchFamily="34" charset="0"/>
            </a:endParaRPr>
          </a:p>
        </p:txBody>
      </p:sp>
      <p:sp>
        <p:nvSpPr>
          <p:cNvPr id="13" name="TextBox 12"/>
          <p:cNvSpPr txBox="1"/>
          <p:nvPr/>
        </p:nvSpPr>
        <p:spPr>
          <a:xfrm>
            <a:off x="5638800" y="152400"/>
            <a:ext cx="3428246" cy="923330"/>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Barangay Assembly</a:t>
            </a:r>
          </a:p>
          <a:p>
            <a:pPr marL="285750" indent="-285750">
              <a:buFont typeface="Wingdings" pitchFamily="2" charset="2"/>
              <a:buChar char="ü"/>
            </a:pPr>
            <a:r>
              <a:rPr lang="en-US" b="1" dirty="0" smtClean="0">
                <a:solidFill>
                  <a:srgbClr val="006600"/>
                </a:solidFill>
                <a:latin typeface="Arial Narrow" pitchFamily="34" charset="0"/>
              </a:rPr>
              <a:t>Consultations</a:t>
            </a:r>
          </a:p>
          <a:p>
            <a:pPr marL="285750" indent="-285750">
              <a:buFont typeface="Wingdings" pitchFamily="2" charset="2"/>
              <a:buChar char="ü"/>
            </a:pPr>
            <a:r>
              <a:rPr lang="en-US" b="1" dirty="0" smtClean="0">
                <a:solidFill>
                  <a:srgbClr val="006600"/>
                </a:solidFill>
                <a:latin typeface="Arial Narrow" pitchFamily="34" charset="0"/>
              </a:rPr>
              <a:t>Barangay Development Council</a:t>
            </a:r>
            <a:endParaRPr lang="en-US" b="1" dirty="0">
              <a:solidFill>
                <a:srgbClr val="006600"/>
              </a:solidFill>
              <a:latin typeface="Arial Narrow" pitchFamily="34" charset="0"/>
            </a:endParaRPr>
          </a:p>
        </p:txBody>
      </p:sp>
      <p:sp>
        <p:nvSpPr>
          <p:cNvPr id="14" name="TextBox 13"/>
          <p:cNvSpPr txBox="1"/>
          <p:nvPr/>
        </p:nvSpPr>
        <p:spPr>
          <a:xfrm>
            <a:off x="5791200" y="5867400"/>
            <a:ext cx="2077364" cy="923330"/>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Project Allocation</a:t>
            </a:r>
          </a:p>
          <a:p>
            <a:pPr marL="285750" indent="-285750">
              <a:buFont typeface="Wingdings" pitchFamily="2" charset="2"/>
              <a:buChar char="ü"/>
            </a:pPr>
            <a:r>
              <a:rPr lang="en-US" b="1" dirty="0" smtClean="0">
                <a:solidFill>
                  <a:srgbClr val="006600"/>
                </a:solidFill>
                <a:latin typeface="Arial Narrow" pitchFamily="34" charset="0"/>
              </a:rPr>
              <a:t>Budget Hearing</a:t>
            </a:r>
          </a:p>
          <a:p>
            <a:pPr marL="285750" indent="-285750">
              <a:buFont typeface="Wingdings" pitchFamily="2" charset="2"/>
              <a:buChar char="ü"/>
            </a:pPr>
            <a:r>
              <a:rPr lang="en-US" b="1" dirty="0" smtClean="0">
                <a:solidFill>
                  <a:srgbClr val="006600"/>
                </a:solidFill>
                <a:latin typeface="Arial Narrow" pitchFamily="34" charset="0"/>
              </a:rPr>
              <a:t>IRA</a:t>
            </a:r>
            <a:endParaRPr lang="en-US" b="1" dirty="0">
              <a:solidFill>
                <a:srgbClr val="006600"/>
              </a:solidFill>
              <a:latin typeface="Arial Narrow" pitchFamily="34" charset="0"/>
            </a:endParaRPr>
          </a:p>
        </p:txBody>
      </p:sp>
      <p:sp>
        <p:nvSpPr>
          <p:cNvPr id="15" name="TextBox 14"/>
          <p:cNvSpPr txBox="1"/>
          <p:nvPr/>
        </p:nvSpPr>
        <p:spPr>
          <a:xfrm>
            <a:off x="254848" y="5915292"/>
            <a:ext cx="2279342" cy="646331"/>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Financial Reporting</a:t>
            </a:r>
          </a:p>
          <a:p>
            <a:pPr marL="285750" indent="-285750">
              <a:buFont typeface="Wingdings" pitchFamily="2" charset="2"/>
              <a:buChar char="ü"/>
            </a:pPr>
            <a:r>
              <a:rPr lang="en-US" b="1" dirty="0" smtClean="0">
                <a:solidFill>
                  <a:srgbClr val="006600"/>
                </a:solidFill>
                <a:latin typeface="Arial Narrow" pitchFamily="34" charset="0"/>
              </a:rPr>
              <a:t>Cost of Project</a:t>
            </a:r>
            <a:endParaRPr lang="en-US" b="1" dirty="0">
              <a:solidFill>
                <a:srgbClr val="006600"/>
              </a:solidFill>
              <a:latin typeface="Arial Narrow" pitchFamily="34" charset="0"/>
            </a:endParaRPr>
          </a:p>
        </p:txBody>
      </p:sp>
      <p:sp>
        <p:nvSpPr>
          <p:cNvPr id="16" name="TextBox 15"/>
          <p:cNvSpPr txBox="1"/>
          <p:nvPr/>
        </p:nvSpPr>
        <p:spPr>
          <a:xfrm>
            <a:off x="609600" y="304800"/>
            <a:ext cx="2800767" cy="923330"/>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Financial Reporting</a:t>
            </a:r>
          </a:p>
          <a:p>
            <a:pPr marL="285750" indent="-285750">
              <a:buFont typeface="Wingdings" pitchFamily="2" charset="2"/>
              <a:buChar char="ü"/>
            </a:pPr>
            <a:r>
              <a:rPr lang="en-US" b="1" dirty="0" smtClean="0">
                <a:solidFill>
                  <a:srgbClr val="006600"/>
                </a:solidFill>
                <a:latin typeface="Arial Narrow" pitchFamily="34" charset="0"/>
              </a:rPr>
              <a:t>Project Monitoring</a:t>
            </a:r>
          </a:p>
          <a:p>
            <a:pPr marL="285750" indent="-285750">
              <a:buFont typeface="Wingdings" pitchFamily="2" charset="2"/>
              <a:buChar char="ü"/>
            </a:pPr>
            <a:r>
              <a:rPr lang="en-US" b="1" dirty="0" smtClean="0">
                <a:solidFill>
                  <a:srgbClr val="006600"/>
                </a:solidFill>
                <a:latin typeface="Arial Narrow" pitchFamily="34" charset="0"/>
              </a:rPr>
              <a:t>Public Service Monitoring</a:t>
            </a:r>
            <a:endParaRPr lang="en-US" b="1" dirty="0">
              <a:solidFill>
                <a:srgbClr val="006600"/>
              </a:solidFill>
              <a:latin typeface="Arial Narrow" pitchFamily="34" charset="0"/>
            </a:endParaRPr>
          </a:p>
        </p:txBody>
      </p:sp>
      <p:sp>
        <p:nvSpPr>
          <p:cNvPr id="6" name="Date Placeholder 5"/>
          <p:cNvSpPr>
            <a:spLocks noGrp="1"/>
          </p:cNvSpPr>
          <p:nvPr>
            <p:ph type="dt" sz="half" idx="10"/>
          </p:nvPr>
        </p:nvSpPr>
        <p:spPr>
          <a:xfrm>
            <a:off x="457200" y="6416675"/>
            <a:ext cx="2133600" cy="365125"/>
          </a:xfrm>
        </p:spPr>
        <p:txBody>
          <a:bodyPr/>
          <a:lstStyle/>
          <a:p>
            <a:r>
              <a:rPr lang="en-US" dirty="0" smtClean="0"/>
              <a:t>i-</a:t>
            </a:r>
            <a:r>
              <a:rPr lang="en-US" dirty="0" err="1" smtClean="0"/>
              <a:t>Pantawid</a:t>
            </a:r>
            <a:r>
              <a:rPr lang="en-US" dirty="0" smtClean="0"/>
              <a:t> </a:t>
            </a:r>
            <a:r>
              <a:rPr lang="en-US" dirty="0" err="1" smtClean="0"/>
              <a:t>eFDS</a:t>
            </a:r>
            <a:r>
              <a:rPr lang="en-US" dirty="0" smtClean="0"/>
              <a:t> 4</a:t>
            </a:r>
            <a:endParaRPr lang="en-US" dirty="0"/>
          </a:p>
        </p:txBody>
      </p:sp>
      <p:sp>
        <p:nvSpPr>
          <p:cNvPr id="7" name="Slide Number Placeholder 6"/>
          <p:cNvSpPr>
            <a:spLocks noGrp="1"/>
          </p:cNvSpPr>
          <p:nvPr>
            <p:ph type="sldNum" sz="quarter" idx="12"/>
          </p:nvPr>
        </p:nvSpPr>
        <p:spPr/>
        <p:txBody>
          <a:bodyPr/>
          <a:lstStyle/>
          <a:p>
            <a:fld id="{FD1F5157-FDDE-4CDF-8D20-C3A8F46CEA9B}" type="slidenum">
              <a:rPr lang="en-US" smtClean="0"/>
              <a:t>8</a:t>
            </a:fld>
            <a:endParaRPr lang="en-US"/>
          </a:p>
        </p:txBody>
      </p:sp>
      <p:sp>
        <p:nvSpPr>
          <p:cNvPr id="8" name="TextBox 7"/>
          <p:cNvSpPr txBox="1"/>
          <p:nvPr/>
        </p:nvSpPr>
        <p:spPr>
          <a:xfrm>
            <a:off x="152400" y="2438400"/>
            <a:ext cx="1611018" cy="1323439"/>
          </a:xfrm>
          <a:prstGeom prst="rect">
            <a:avLst/>
          </a:prstGeom>
          <a:noFill/>
        </p:spPr>
        <p:txBody>
          <a:bodyPr wrap="none" rtlCol="0">
            <a:spAutoFit/>
          </a:bodyPr>
          <a:lstStyle/>
          <a:p>
            <a:r>
              <a:rPr lang="en-PH" sz="2000" b="1" dirty="0" smtClean="0"/>
              <a:t>Public</a:t>
            </a:r>
          </a:p>
          <a:p>
            <a:r>
              <a:rPr lang="en-PH" sz="2000" b="1" dirty="0" smtClean="0"/>
              <a:t>Financial</a:t>
            </a:r>
          </a:p>
          <a:p>
            <a:r>
              <a:rPr lang="en-PH" sz="2000" b="1" dirty="0" smtClean="0"/>
              <a:t>Management</a:t>
            </a:r>
          </a:p>
          <a:p>
            <a:r>
              <a:rPr lang="en-PH" sz="2000" b="1" dirty="0" smtClean="0"/>
              <a:t>Cycle</a:t>
            </a:r>
            <a:endParaRPr lang="en-PH" sz="2000" b="1" dirty="0"/>
          </a:p>
        </p:txBody>
      </p:sp>
    </p:spTree>
    <p:extLst>
      <p:ext uri="{BB962C8B-B14F-4D97-AF65-F5344CB8AC3E}">
        <p14:creationId xmlns:p14="http://schemas.microsoft.com/office/powerpoint/2010/main" val="337682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err="1" smtClean="0"/>
              <a:t>Proceso</a:t>
            </a:r>
            <a:r>
              <a:rPr lang="en-US" sz="3600" dirty="0" smtClean="0"/>
              <a:t> </a:t>
            </a:r>
            <a:r>
              <a:rPr lang="en-US" sz="3600" dirty="0" err="1" smtClean="0"/>
              <a:t>ng</a:t>
            </a:r>
            <a:r>
              <a:rPr lang="en-US" sz="3600" dirty="0" smtClean="0"/>
              <a:t> Barangay </a:t>
            </a:r>
            <a:r>
              <a:rPr lang="en-US" sz="3600" dirty="0" err="1" smtClean="0"/>
              <a:t>Badyet</a:t>
            </a:r>
            <a:endParaRPr lang="en-US" sz="3600" dirty="0"/>
          </a:p>
        </p:txBody>
      </p:sp>
      <p:sp>
        <p:nvSpPr>
          <p:cNvPr id="4" name="Rounded Rectangle 3"/>
          <p:cNvSpPr/>
          <p:nvPr/>
        </p:nvSpPr>
        <p:spPr>
          <a:xfrm>
            <a:off x="228600" y="1997483"/>
            <a:ext cx="1481328" cy="71065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tx1"/>
                </a:solidFill>
                <a:latin typeface="Arial Narrow" pitchFamily="34" charset="0"/>
              </a:rPr>
              <a:t>Paghanda</a:t>
            </a:r>
            <a:r>
              <a:rPr lang="en-US" sz="1400" b="1" dirty="0" smtClean="0">
                <a:solidFill>
                  <a:schemeClr val="tx1"/>
                </a:solidFill>
                <a:latin typeface="Arial Narrow" pitchFamily="34" charset="0"/>
              </a:rPr>
              <a:t> </a:t>
            </a:r>
            <a:r>
              <a:rPr lang="en-US" sz="1400" b="1" dirty="0" err="1" smtClean="0">
                <a:solidFill>
                  <a:schemeClr val="tx1"/>
                </a:solidFill>
                <a:latin typeface="Arial Narrow" pitchFamily="34" charset="0"/>
              </a:rPr>
              <a:t>ng</a:t>
            </a:r>
            <a:r>
              <a:rPr lang="en-US" sz="1400" b="1" dirty="0" smtClean="0">
                <a:solidFill>
                  <a:schemeClr val="tx1"/>
                </a:solidFill>
                <a:latin typeface="Arial Narrow" pitchFamily="34" charset="0"/>
              </a:rPr>
              <a:t> </a:t>
            </a:r>
            <a:r>
              <a:rPr lang="en-US" sz="1400" b="1" dirty="0" err="1" smtClean="0">
                <a:solidFill>
                  <a:schemeClr val="tx1"/>
                </a:solidFill>
                <a:latin typeface="Arial Narrow" pitchFamily="34" charset="0"/>
              </a:rPr>
              <a:t>Badyet</a:t>
            </a:r>
            <a:r>
              <a:rPr lang="en-US" sz="1400" b="1" dirty="0" smtClean="0">
                <a:solidFill>
                  <a:schemeClr val="tx1"/>
                </a:solidFill>
                <a:latin typeface="Arial Narrow" pitchFamily="34" charset="0"/>
              </a:rPr>
              <a:t> </a:t>
            </a:r>
          </a:p>
          <a:p>
            <a:pPr algn="ctr"/>
            <a:r>
              <a:rPr lang="en-US" sz="1400" b="1" dirty="0" smtClean="0">
                <a:solidFill>
                  <a:schemeClr val="tx1"/>
                </a:solidFill>
                <a:latin typeface="Arial Narrow" pitchFamily="34" charset="0"/>
              </a:rPr>
              <a:t>Sept – Oct 15</a:t>
            </a:r>
            <a:endParaRPr lang="en-US" sz="1400" b="1" dirty="0">
              <a:solidFill>
                <a:schemeClr val="tx1"/>
              </a:solidFill>
              <a:latin typeface="Arial Narrow"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55644178"/>
              </p:ext>
            </p:extLst>
          </p:nvPr>
        </p:nvGraphicFramePr>
        <p:xfrm>
          <a:off x="251256" y="609600"/>
          <a:ext cx="8616780" cy="579120"/>
        </p:xfrm>
        <a:graphic>
          <a:graphicData uri="http://schemas.openxmlformats.org/drawingml/2006/table">
            <a:tbl>
              <a:tblPr firstRow="1" bandRow="1">
                <a:tableStyleId>{5C22544A-7EE6-4342-B048-85BDC9FD1C3A}</a:tableStyleId>
              </a:tblPr>
              <a:tblGrid>
                <a:gridCol w="1436130"/>
                <a:gridCol w="1436130"/>
                <a:gridCol w="1436130"/>
                <a:gridCol w="1436130"/>
                <a:gridCol w="1436130"/>
                <a:gridCol w="1436130"/>
              </a:tblGrid>
              <a:tr h="381000">
                <a:tc>
                  <a:txBody>
                    <a:bodyPr/>
                    <a:lstStyle/>
                    <a:p>
                      <a:pPr algn="ctr"/>
                      <a:r>
                        <a:rPr lang="en-US" sz="1600" dirty="0" smtClean="0">
                          <a:solidFill>
                            <a:schemeClr val="tx1"/>
                          </a:solidFill>
                        </a:rPr>
                        <a:t>Schedule</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smtClean="0">
                          <a:solidFill>
                            <a:schemeClr val="tx1"/>
                          </a:solidFill>
                        </a:rPr>
                        <a:t>Barangay Treasurer</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Punong</a:t>
                      </a:r>
                      <a:r>
                        <a:rPr lang="en-US" sz="1600" dirty="0" smtClean="0">
                          <a:solidFill>
                            <a:schemeClr val="tx1"/>
                          </a:solidFill>
                        </a:rPr>
                        <a:t> Barangay</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Sangguniang</a:t>
                      </a:r>
                      <a:r>
                        <a:rPr lang="en-US" sz="1600" dirty="0" smtClean="0">
                          <a:solidFill>
                            <a:schemeClr val="tx1"/>
                          </a:solidFill>
                        </a:rPr>
                        <a:t> Barangay</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Sangguniang</a:t>
                      </a:r>
                      <a:r>
                        <a:rPr lang="en-US" sz="1600" dirty="0" smtClean="0">
                          <a:solidFill>
                            <a:schemeClr val="tx1"/>
                          </a:solidFill>
                        </a:rPr>
                        <a:t> Bayan</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Mamamayan</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7" name="TextBox 6"/>
          <p:cNvSpPr txBox="1"/>
          <p:nvPr/>
        </p:nvSpPr>
        <p:spPr>
          <a:xfrm>
            <a:off x="1764957" y="1997483"/>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a:t>Estimate </a:t>
            </a:r>
            <a:r>
              <a:rPr lang="en-US" dirty="0" err="1" smtClean="0"/>
              <a:t>ng</a:t>
            </a:r>
            <a:r>
              <a:rPr lang="en-US" dirty="0" smtClean="0"/>
              <a:t>  </a:t>
            </a:r>
            <a:r>
              <a:rPr lang="en-US" dirty="0" err="1" smtClean="0"/>
              <a:t>kita</a:t>
            </a:r>
            <a:r>
              <a:rPr lang="en-US" dirty="0" smtClean="0"/>
              <a:t> at </a:t>
            </a:r>
            <a:r>
              <a:rPr lang="en-US" dirty="0" err="1" smtClean="0"/>
              <a:t>gastusin</a:t>
            </a:r>
            <a:r>
              <a:rPr lang="en-US" dirty="0" smtClean="0"/>
              <a:t> </a:t>
            </a:r>
            <a:endParaRPr lang="en-US" dirty="0"/>
          </a:p>
        </p:txBody>
      </p:sp>
      <p:sp>
        <p:nvSpPr>
          <p:cNvPr id="8" name="TextBox 7"/>
          <p:cNvSpPr txBox="1"/>
          <p:nvPr/>
        </p:nvSpPr>
        <p:spPr>
          <a:xfrm>
            <a:off x="3276600" y="1997483"/>
            <a:ext cx="1283043" cy="502702"/>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err="1" smtClean="0"/>
              <a:t>Paghanda</a:t>
            </a:r>
            <a:r>
              <a:rPr lang="en-US" dirty="0" smtClean="0"/>
              <a:t> </a:t>
            </a:r>
            <a:r>
              <a:rPr lang="en-US" dirty="0" err="1" smtClean="0"/>
              <a:t>ng</a:t>
            </a:r>
            <a:r>
              <a:rPr lang="en-US" dirty="0" smtClean="0"/>
              <a:t> </a:t>
            </a:r>
            <a:r>
              <a:rPr lang="en-US" dirty="0" err="1" smtClean="0"/>
              <a:t>Badyet</a:t>
            </a:r>
            <a:endParaRPr lang="en-US" dirty="0"/>
          </a:p>
        </p:txBody>
      </p:sp>
      <p:sp>
        <p:nvSpPr>
          <p:cNvPr id="9" name="TextBox 8"/>
          <p:cNvSpPr txBox="1"/>
          <p:nvPr/>
        </p:nvSpPr>
        <p:spPr>
          <a:xfrm>
            <a:off x="3276600" y="2708139"/>
            <a:ext cx="1283043" cy="913070"/>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err="1" smtClean="0"/>
              <a:t>Isumite</a:t>
            </a:r>
            <a:r>
              <a:rPr lang="en-US" dirty="0" smtClean="0"/>
              <a:t> </a:t>
            </a:r>
            <a:r>
              <a:rPr lang="en-US" dirty="0" err="1" smtClean="0"/>
              <a:t>ang</a:t>
            </a:r>
            <a:r>
              <a:rPr lang="en-US" dirty="0" smtClean="0"/>
              <a:t> </a:t>
            </a:r>
            <a:r>
              <a:rPr lang="en-US" dirty="0" err="1" smtClean="0"/>
              <a:t>Badyet</a:t>
            </a:r>
            <a:r>
              <a:rPr lang="en-US" dirty="0" smtClean="0"/>
              <a:t> </a:t>
            </a:r>
            <a:r>
              <a:rPr lang="en-US" dirty="0" err="1" smtClean="0"/>
              <a:t>sa</a:t>
            </a:r>
            <a:r>
              <a:rPr lang="en-US" dirty="0" smtClean="0"/>
              <a:t> </a:t>
            </a:r>
            <a:r>
              <a:rPr lang="en-US" dirty="0" err="1" smtClean="0"/>
              <a:t>Sangguniang</a:t>
            </a:r>
            <a:r>
              <a:rPr lang="en-US" dirty="0" smtClean="0"/>
              <a:t> </a:t>
            </a:r>
            <a:r>
              <a:rPr lang="en-US" dirty="0"/>
              <a:t>Barangay</a:t>
            </a:r>
          </a:p>
        </p:txBody>
      </p:sp>
      <p:sp>
        <p:nvSpPr>
          <p:cNvPr id="10" name="Rounded Rectangle 9"/>
          <p:cNvSpPr/>
          <p:nvPr/>
        </p:nvSpPr>
        <p:spPr>
          <a:xfrm>
            <a:off x="228600" y="2988082"/>
            <a:ext cx="1481328" cy="82191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latin typeface="Arial Narrow" pitchFamily="34" charset="0"/>
              </a:rPr>
              <a:t>Pagbibigay</a:t>
            </a:r>
            <a:r>
              <a:rPr lang="en-US" sz="1200" b="1" dirty="0" smtClean="0">
                <a:solidFill>
                  <a:schemeClr val="tx1"/>
                </a:solidFill>
                <a:latin typeface="Arial Narrow" pitchFamily="34" charset="0"/>
              </a:rPr>
              <a:t> </a:t>
            </a:r>
            <a:r>
              <a:rPr lang="en-US" sz="1200" b="1" dirty="0" err="1" smtClean="0">
                <a:solidFill>
                  <a:schemeClr val="tx1"/>
                </a:solidFill>
                <a:latin typeface="Arial Narrow" pitchFamily="34" charset="0"/>
              </a:rPr>
              <a:t>kapangyarihan</a:t>
            </a:r>
            <a:r>
              <a:rPr lang="en-US" sz="1200" b="1" dirty="0" smtClean="0">
                <a:solidFill>
                  <a:schemeClr val="tx1"/>
                </a:solidFill>
                <a:latin typeface="Arial Narrow" pitchFamily="34" charset="0"/>
              </a:rPr>
              <a:t> </a:t>
            </a:r>
            <a:r>
              <a:rPr lang="en-US" sz="1200" b="1" dirty="0" err="1" smtClean="0">
                <a:solidFill>
                  <a:schemeClr val="tx1"/>
                </a:solidFill>
                <a:latin typeface="Arial Narrow" pitchFamily="34" charset="0"/>
              </a:rPr>
              <a:t>sa</a:t>
            </a:r>
            <a:r>
              <a:rPr lang="en-US" sz="1200" b="1" dirty="0" smtClean="0">
                <a:solidFill>
                  <a:schemeClr val="tx1"/>
                </a:solidFill>
                <a:latin typeface="Arial Narrow" pitchFamily="34" charset="0"/>
              </a:rPr>
              <a:t> </a:t>
            </a:r>
            <a:r>
              <a:rPr lang="en-US" sz="1200" b="1" dirty="0" err="1">
                <a:solidFill>
                  <a:schemeClr val="tx1"/>
                </a:solidFill>
                <a:latin typeface="Arial Narrow" pitchFamily="34" charset="0"/>
              </a:rPr>
              <a:t>B</a:t>
            </a:r>
            <a:r>
              <a:rPr lang="en-US" sz="1200" b="1" dirty="0" err="1" smtClean="0">
                <a:solidFill>
                  <a:schemeClr val="tx1"/>
                </a:solidFill>
                <a:latin typeface="Arial Narrow" pitchFamily="34" charset="0"/>
              </a:rPr>
              <a:t>adyet</a:t>
            </a:r>
            <a:endParaRPr lang="en-US" sz="1200" b="1" dirty="0" smtClean="0">
              <a:solidFill>
                <a:schemeClr val="tx1"/>
              </a:solidFill>
              <a:latin typeface="Arial Narrow" pitchFamily="34" charset="0"/>
            </a:endParaRPr>
          </a:p>
          <a:p>
            <a:pPr algn="ctr"/>
            <a:r>
              <a:rPr lang="en-US" sz="1400" b="1" dirty="0" smtClean="0">
                <a:solidFill>
                  <a:schemeClr val="tx1"/>
                </a:solidFill>
                <a:latin typeface="Arial Narrow" pitchFamily="34" charset="0"/>
              </a:rPr>
              <a:t>Oct 16 – Nov 15</a:t>
            </a:r>
            <a:endParaRPr lang="en-US" sz="1400" b="1" dirty="0">
              <a:solidFill>
                <a:schemeClr val="tx1"/>
              </a:solidFill>
              <a:latin typeface="Arial Narrow" pitchFamily="34" charset="0"/>
            </a:endParaRPr>
          </a:p>
        </p:txBody>
      </p:sp>
      <p:sp>
        <p:nvSpPr>
          <p:cNvPr id="11" name="Rounded Rectangle 10"/>
          <p:cNvSpPr/>
          <p:nvPr/>
        </p:nvSpPr>
        <p:spPr>
          <a:xfrm>
            <a:off x="228600" y="4054882"/>
            <a:ext cx="1481328" cy="63063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latin typeface="Arial Narrow" pitchFamily="34" charset="0"/>
              </a:rPr>
              <a:t>Pagsusuri</a:t>
            </a:r>
            <a:r>
              <a:rPr lang="en-US" sz="1200" b="1" dirty="0" smtClean="0">
                <a:solidFill>
                  <a:schemeClr val="tx1"/>
                </a:solidFill>
                <a:latin typeface="Arial Narrow" pitchFamily="34" charset="0"/>
              </a:rPr>
              <a:t> </a:t>
            </a:r>
            <a:r>
              <a:rPr lang="en-US" sz="1200" b="1" dirty="0" err="1" smtClean="0">
                <a:solidFill>
                  <a:schemeClr val="tx1"/>
                </a:solidFill>
                <a:latin typeface="Arial Narrow" pitchFamily="34" charset="0"/>
              </a:rPr>
              <a:t>sa</a:t>
            </a:r>
            <a:r>
              <a:rPr lang="en-US" sz="1200" b="1" dirty="0" smtClean="0">
                <a:solidFill>
                  <a:schemeClr val="tx1"/>
                </a:solidFill>
                <a:latin typeface="Arial Narrow" pitchFamily="34" charset="0"/>
              </a:rPr>
              <a:t>  </a:t>
            </a:r>
            <a:r>
              <a:rPr lang="en-US" sz="1200" b="1" dirty="0" err="1" smtClean="0">
                <a:solidFill>
                  <a:schemeClr val="tx1"/>
                </a:solidFill>
                <a:latin typeface="Arial Narrow" pitchFamily="34" charset="0"/>
              </a:rPr>
              <a:t>Badyet</a:t>
            </a:r>
            <a:r>
              <a:rPr lang="en-US" sz="1200" b="1" dirty="0" smtClean="0">
                <a:solidFill>
                  <a:schemeClr val="tx1"/>
                </a:solidFill>
                <a:latin typeface="Arial Narrow" pitchFamily="34" charset="0"/>
              </a:rPr>
              <a:t> </a:t>
            </a:r>
          </a:p>
          <a:p>
            <a:pPr algn="ctr"/>
            <a:r>
              <a:rPr lang="en-US" sz="1400" b="1" dirty="0" smtClean="0">
                <a:solidFill>
                  <a:schemeClr val="tx1"/>
                </a:solidFill>
                <a:latin typeface="Arial Narrow" pitchFamily="34" charset="0"/>
              </a:rPr>
              <a:t>Nov 16 – Dec 31</a:t>
            </a:r>
            <a:endParaRPr lang="en-US" sz="1400" b="1" dirty="0">
              <a:solidFill>
                <a:schemeClr val="tx1"/>
              </a:solidFill>
              <a:latin typeface="Arial Narrow" pitchFamily="34" charset="0"/>
            </a:endParaRPr>
          </a:p>
        </p:txBody>
      </p:sp>
      <p:sp>
        <p:nvSpPr>
          <p:cNvPr id="12" name="Rounded Rectangle 11"/>
          <p:cNvSpPr/>
          <p:nvPr/>
        </p:nvSpPr>
        <p:spPr>
          <a:xfrm>
            <a:off x="228600" y="4936867"/>
            <a:ext cx="1481328" cy="85357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tx1"/>
                </a:solidFill>
                <a:latin typeface="Arial Narrow" pitchFamily="34" charset="0"/>
              </a:rPr>
              <a:t>Paggastos</a:t>
            </a:r>
            <a:r>
              <a:rPr lang="en-US" sz="1400" b="1" dirty="0" smtClean="0">
                <a:solidFill>
                  <a:schemeClr val="tx1"/>
                </a:solidFill>
                <a:latin typeface="Arial Narrow" pitchFamily="34" charset="0"/>
              </a:rPr>
              <a:t> </a:t>
            </a:r>
            <a:r>
              <a:rPr lang="en-US" sz="1400" b="1" dirty="0" err="1" smtClean="0">
                <a:solidFill>
                  <a:schemeClr val="tx1"/>
                </a:solidFill>
                <a:latin typeface="Arial Narrow" pitchFamily="34" charset="0"/>
              </a:rPr>
              <a:t>sa</a:t>
            </a:r>
            <a:r>
              <a:rPr lang="en-US" sz="1400" b="1" dirty="0" smtClean="0">
                <a:solidFill>
                  <a:schemeClr val="tx1"/>
                </a:solidFill>
                <a:latin typeface="Arial Narrow" pitchFamily="34" charset="0"/>
              </a:rPr>
              <a:t> </a:t>
            </a:r>
            <a:r>
              <a:rPr lang="en-US" sz="1400" b="1" dirty="0" err="1" smtClean="0">
                <a:solidFill>
                  <a:schemeClr val="tx1"/>
                </a:solidFill>
                <a:latin typeface="Arial Narrow" pitchFamily="34" charset="0"/>
              </a:rPr>
              <a:t>Badyet</a:t>
            </a:r>
            <a:endParaRPr lang="en-US" sz="1400" b="1" dirty="0" smtClean="0">
              <a:solidFill>
                <a:schemeClr val="tx1"/>
              </a:solidFill>
              <a:latin typeface="Arial Narrow" pitchFamily="34" charset="0"/>
            </a:endParaRPr>
          </a:p>
          <a:p>
            <a:pPr algn="ctr"/>
            <a:r>
              <a:rPr lang="en-US" sz="1400" b="1" dirty="0" smtClean="0">
                <a:solidFill>
                  <a:schemeClr val="tx1"/>
                </a:solidFill>
                <a:latin typeface="Arial Narrow" pitchFamily="34" charset="0"/>
              </a:rPr>
              <a:t>Jan 1 – Dec 31</a:t>
            </a:r>
            <a:endParaRPr lang="en-US" sz="1400" b="1" dirty="0">
              <a:solidFill>
                <a:schemeClr val="tx1"/>
              </a:solidFill>
              <a:latin typeface="Arial Narrow" pitchFamily="34" charset="0"/>
            </a:endParaRPr>
          </a:p>
        </p:txBody>
      </p:sp>
      <p:sp>
        <p:nvSpPr>
          <p:cNvPr id="13" name="Rounded Rectangle 12"/>
          <p:cNvSpPr/>
          <p:nvPr/>
        </p:nvSpPr>
        <p:spPr>
          <a:xfrm>
            <a:off x="228600" y="6105760"/>
            <a:ext cx="1481328" cy="6096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latin typeface="Arial Narrow" pitchFamily="34" charset="0"/>
              </a:rPr>
              <a:t>Pananagutan</a:t>
            </a:r>
            <a:r>
              <a:rPr lang="en-US" sz="1200" b="1" dirty="0" smtClean="0">
                <a:solidFill>
                  <a:schemeClr val="tx1"/>
                </a:solidFill>
                <a:latin typeface="Arial Narrow" pitchFamily="34" charset="0"/>
              </a:rPr>
              <a:t> </a:t>
            </a:r>
            <a:r>
              <a:rPr lang="en-US" sz="1200" b="1" dirty="0" err="1" smtClean="0">
                <a:solidFill>
                  <a:schemeClr val="tx1"/>
                </a:solidFill>
                <a:latin typeface="Arial Narrow" pitchFamily="34" charset="0"/>
              </a:rPr>
              <a:t>sa</a:t>
            </a:r>
            <a:r>
              <a:rPr lang="en-US" sz="1200" b="1" dirty="0" smtClean="0">
                <a:solidFill>
                  <a:schemeClr val="tx1"/>
                </a:solidFill>
                <a:latin typeface="Arial Narrow" pitchFamily="34" charset="0"/>
              </a:rPr>
              <a:t> </a:t>
            </a:r>
            <a:r>
              <a:rPr lang="en-US" sz="1200" b="1" dirty="0" err="1" smtClean="0">
                <a:solidFill>
                  <a:schemeClr val="tx1"/>
                </a:solidFill>
                <a:latin typeface="Arial Narrow" pitchFamily="34" charset="0"/>
              </a:rPr>
              <a:t>Badyet</a:t>
            </a:r>
            <a:r>
              <a:rPr lang="en-US" sz="1200" b="1" dirty="0" smtClean="0">
                <a:solidFill>
                  <a:schemeClr val="tx1"/>
                </a:solidFill>
                <a:latin typeface="Arial Narrow" pitchFamily="34" charset="0"/>
              </a:rPr>
              <a:t> </a:t>
            </a:r>
          </a:p>
          <a:p>
            <a:pPr algn="ctr"/>
            <a:r>
              <a:rPr lang="en-US" sz="1400" b="1" dirty="0">
                <a:solidFill>
                  <a:schemeClr val="tx1"/>
                </a:solidFill>
                <a:latin typeface="Arial Narrow" pitchFamily="34" charset="0"/>
              </a:rPr>
              <a:t>Jan 1 – Dec 31</a:t>
            </a:r>
          </a:p>
        </p:txBody>
      </p:sp>
      <p:sp>
        <p:nvSpPr>
          <p:cNvPr id="14" name="TextBox 13"/>
          <p:cNvSpPr txBox="1"/>
          <p:nvPr/>
        </p:nvSpPr>
        <p:spPr>
          <a:xfrm>
            <a:off x="4800600" y="2607114"/>
            <a:ext cx="1295400" cy="1118255"/>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err="1" smtClean="0"/>
              <a:t>Pinagaralan</a:t>
            </a:r>
            <a:r>
              <a:rPr lang="en-US" dirty="0" smtClean="0"/>
              <a:t> at </a:t>
            </a:r>
            <a:r>
              <a:rPr lang="en-US" dirty="0" err="1" smtClean="0"/>
              <a:t>ipinasa</a:t>
            </a:r>
            <a:r>
              <a:rPr lang="en-US" dirty="0" smtClean="0"/>
              <a:t> </a:t>
            </a:r>
            <a:r>
              <a:rPr lang="en-US" dirty="0" err="1" smtClean="0"/>
              <a:t>ang</a:t>
            </a:r>
            <a:r>
              <a:rPr lang="en-US" dirty="0" smtClean="0"/>
              <a:t> </a:t>
            </a:r>
            <a:r>
              <a:rPr lang="en-US" dirty="0" err="1" smtClean="0"/>
              <a:t>badyet</a:t>
            </a:r>
            <a:r>
              <a:rPr lang="en-US" dirty="0" smtClean="0"/>
              <a:t> </a:t>
            </a:r>
            <a:r>
              <a:rPr lang="en-US" dirty="0" err="1" smtClean="0"/>
              <a:t>sa</a:t>
            </a:r>
            <a:r>
              <a:rPr lang="en-US" dirty="0" smtClean="0"/>
              <a:t> </a:t>
            </a:r>
            <a:r>
              <a:rPr lang="en-US" dirty="0" err="1" smtClean="0"/>
              <a:t>pamamagitan</a:t>
            </a:r>
            <a:r>
              <a:rPr lang="en-US" dirty="0" smtClean="0"/>
              <a:t> </a:t>
            </a:r>
            <a:r>
              <a:rPr lang="en-US" dirty="0" err="1" smtClean="0"/>
              <a:t>ng</a:t>
            </a:r>
            <a:r>
              <a:rPr lang="en-US" dirty="0" smtClean="0"/>
              <a:t> </a:t>
            </a:r>
            <a:r>
              <a:rPr lang="en-US" dirty="0" err="1" smtClean="0"/>
              <a:t>Ordinansa</a:t>
            </a:r>
            <a:endParaRPr lang="en-US" dirty="0"/>
          </a:p>
        </p:txBody>
      </p:sp>
      <p:sp>
        <p:nvSpPr>
          <p:cNvPr id="15" name="TextBox 14"/>
          <p:cNvSpPr txBox="1"/>
          <p:nvPr/>
        </p:nvSpPr>
        <p:spPr>
          <a:xfrm>
            <a:off x="3276600" y="4016514"/>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sz="1400" dirty="0" err="1" smtClean="0"/>
              <a:t>Isumite</a:t>
            </a:r>
            <a:r>
              <a:rPr lang="en-US" sz="1400" dirty="0" smtClean="0"/>
              <a:t>  </a:t>
            </a:r>
            <a:r>
              <a:rPr lang="en-US" sz="1400" dirty="0" err="1" smtClean="0"/>
              <a:t>sa</a:t>
            </a:r>
            <a:r>
              <a:rPr lang="en-US" sz="1400" dirty="0" smtClean="0"/>
              <a:t>  Municipal Budget Officer</a:t>
            </a:r>
            <a:endParaRPr lang="en-US" sz="1400" dirty="0"/>
          </a:p>
        </p:txBody>
      </p:sp>
      <p:sp>
        <p:nvSpPr>
          <p:cNvPr id="16" name="TextBox 15"/>
          <p:cNvSpPr txBox="1"/>
          <p:nvPr/>
        </p:nvSpPr>
        <p:spPr>
          <a:xfrm>
            <a:off x="6083643" y="4434165"/>
            <a:ext cx="1371600" cy="913070"/>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err="1" smtClean="0"/>
              <a:t>Pag-aralan</a:t>
            </a:r>
            <a:r>
              <a:rPr lang="en-US" dirty="0" smtClean="0"/>
              <a:t>  kung </a:t>
            </a:r>
            <a:r>
              <a:rPr lang="en-US" dirty="0" err="1" smtClean="0"/>
              <a:t>naayon</a:t>
            </a:r>
            <a:r>
              <a:rPr lang="en-US" dirty="0" smtClean="0"/>
              <a:t> </a:t>
            </a:r>
            <a:r>
              <a:rPr lang="en-US" dirty="0" err="1" smtClean="0"/>
              <a:t>sa</a:t>
            </a:r>
            <a:r>
              <a:rPr lang="en-US" dirty="0" smtClean="0"/>
              <a:t> </a:t>
            </a:r>
            <a:r>
              <a:rPr lang="en-US" dirty="0" err="1" smtClean="0"/>
              <a:t>batas</a:t>
            </a:r>
            <a:r>
              <a:rPr lang="en-US" dirty="0" smtClean="0"/>
              <a:t> </a:t>
            </a:r>
            <a:r>
              <a:rPr lang="en-US" dirty="0" err="1" smtClean="0"/>
              <a:t>ang</a:t>
            </a:r>
            <a:r>
              <a:rPr lang="en-US" dirty="0" smtClean="0"/>
              <a:t>  </a:t>
            </a:r>
            <a:r>
              <a:rPr lang="en-US" dirty="0" err="1" smtClean="0"/>
              <a:t>Badyet</a:t>
            </a:r>
            <a:endParaRPr lang="en-US" dirty="0"/>
          </a:p>
        </p:txBody>
      </p:sp>
      <p:sp>
        <p:nvSpPr>
          <p:cNvPr id="17" name="TextBox 16"/>
          <p:cNvSpPr txBox="1"/>
          <p:nvPr/>
        </p:nvSpPr>
        <p:spPr>
          <a:xfrm>
            <a:off x="3276600" y="5082554"/>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err="1" smtClean="0"/>
              <a:t>Pagtanggap</a:t>
            </a:r>
            <a:r>
              <a:rPr lang="en-US" dirty="0" smtClean="0"/>
              <a:t> </a:t>
            </a:r>
            <a:r>
              <a:rPr lang="en-US" dirty="0" err="1" smtClean="0"/>
              <a:t>sa</a:t>
            </a:r>
            <a:r>
              <a:rPr lang="en-US" dirty="0" smtClean="0"/>
              <a:t> </a:t>
            </a:r>
            <a:r>
              <a:rPr lang="en-US" dirty="0" err="1" smtClean="0"/>
              <a:t>Badyet</a:t>
            </a:r>
            <a:r>
              <a:rPr lang="en-US" dirty="0" smtClean="0"/>
              <a:t> </a:t>
            </a:r>
            <a:r>
              <a:rPr lang="en-US" dirty="0" err="1" smtClean="0"/>
              <a:t>na</a:t>
            </a:r>
            <a:r>
              <a:rPr lang="en-US" dirty="0" smtClean="0"/>
              <a:t> </a:t>
            </a:r>
            <a:r>
              <a:rPr lang="en-US" dirty="0" err="1" smtClean="0"/>
              <a:t>naaprobahan</a:t>
            </a:r>
            <a:r>
              <a:rPr lang="en-US" dirty="0" smtClean="0"/>
              <a:t> </a:t>
            </a:r>
            <a:endParaRPr lang="en-US" dirty="0"/>
          </a:p>
        </p:txBody>
      </p:sp>
      <p:sp>
        <p:nvSpPr>
          <p:cNvPr id="18" name="TextBox 17"/>
          <p:cNvSpPr txBox="1"/>
          <p:nvPr/>
        </p:nvSpPr>
        <p:spPr>
          <a:xfrm>
            <a:off x="1830858" y="5029200"/>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sz="1600" dirty="0" err="1" smtClean="0"/>
              <a:t>Paggastos</a:t>
            </a:r>
            <a:r>
              <a:rPr lang="en-US" sz="1600" dirty="0" smtClean="0"/>
              <a:t> </a:t>
            </a:r>
            <a:r>
              <a:rPr lang="en-US" sz="1600" dirty="0" err="1" smtClean="0"/>
              <a:t>sa</a:t>
            </a:r>
            <a:r>
              <a:rPr lang="en-US" sz="1600" dirty="0" smtClean="0"/>
              <a:t> </a:t>
            </a:r>
            <a:r>
              <a:rPr lang="en-US" sz="1600" dirty="0" err="1" smtClean="0"/>
              <a:t>pera</a:t>
            </a:r>
            <a:r>
              <a:rPr lang="en-US" sz="1600" dirty="0" smtClean="0"/>
              <a:t>  </a:t>
            </a:r>
            <a:r>
              <a:rPr lang="en-US" sz="1600" dirty="0" err="1" smtClean="0"/>
              <a:t>ayon</a:t>
            </a:r>
            <a:r>
              <a:rPr lang="en-US" sz="1600" dirty="0" smtClean="0"/>
              <a:t> </a:t>
            </a:r>
            <a:r>
              <a:rPr lang="en-US" sz="1600" dirty="0" err="1" smtClean="0"/>
              <a:t>sa</a:t>
            </a:r>
            <a:r>
              <a:rPr lang="en-US" sz="1600" dirty="0" smtClean="0"/>
              <a:t>  LGC</a:t>
            </a:r>
            <a:endParaRPr lang="en-US" sz="1600" dirty="0"/>
          </a:p>
        </p:txBody>
      </p:sp>
      <p:sp>
        <p:nvSpPr>
          <p:cNvPr id="19" name="TextBox 18"/>
          <p:cNvSpPr txBox="1"/>
          <p:nvPr/>
        </p:nvSpPr>
        <p:spPr>
          <a:xfrm>
            <a:off x="1828800" y="6007474"/>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sz="1600" dirty="0" err="1" smtClean="0"/>
              <a:t>Pagsumite</a:t>
            </a:r>
            <a:r>
              <a:rPr lang="en-US" sz="1600" dirty="0" smtClean="0"/>
              <a:t> </a:t>
            </a:r>
            <a:r>
              <a:rPr lang="en-US" sz="1600" dirty="0" err="1" smtClean="0"/>
              <a:t>ng</a:t>
            </a:r>
            <a:r>
              <a:rPr lang="en-US" sz="1600" dirty="0" smtClean="0"/>
              <a:t>  </a:t>
            </a:r>
            <a:r>
              <a:rPr lang="en-US" sz="1600" dirty="0"/>
              <a:t>financial report</a:t>
            </a:r>
          </a:p>
        </p:txBody>
      </p:sp>
      <p:sp>
        <p:nvSpPr>
          <p:cNvPr id="20" name="TextBox 19"/>
          <p:cNvSpPr txBox="1"/>
          <p:nvPr/>
        </p:nvSpPr>
        <p:spPr>
          <a:xfrm>
            <a:off x="3276600" y="5870994"/>
            <a:ext cx="1283043" cy="913070"/>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err="1" smtClean="0"/>
              <a:t>Pag-aralan</a:t>
            </a:r>
            <a:r>
              <a:rPr lang="en-US" dirty="0" smtClean="0"/>
              <a:t> at </a:t>
            </a:r>
            <a:r>
              <a:rPr lang="en-US" dirty="0" err="1" smtClean="0"/>
              <a:t>pirmahan</a:t>
            </a:r>
            <a:r>
              <a:rPr lang="en-US" dirty="0" smtClean="0"/>
              <a:t> </a:t>
            </a:r>
            <a:r>
              <a:rPr lang="en-US" dirty="0" err="1" smtClean="0"/>
              <a:t>ang</a:t>
            </a:r>
            <a:r>
              <a:rPr lang="en-US" dirty="0" smtClean="0"/>
              <a:t>  </a:t>
            </a:r>
            <a:r>
              <a:rPr lang="en-US" dirty="0"/>
              <a:t>financial report</a:t>
            </a:r>
          </a:p>
        </p:txBody>
      </p:sp>
      <p:sp>
        <p:nvSpPr>
          <p:cNvPr id="21" name="TextBox 20"/>
          <p:cNvSpPr txBox="1"/>
          <p:nvPr/>
        </p:nvSpPr>
        <p:spPr>
          <a:xfrm>
            <a:off x="7588078" y="5446715"/>
            <a:ext cx="1283043" cy="1323439"/>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err="1" smtClean="0"/>
              <a:t>Bantayan</a:t>
            </a:r>
            <a:r>
              <a:rPr lang="en-US" dirty="0" smtClean="0"/>
              <a:t> </a:t>
            </a:r>
            <a:r>
              <a:rPr lang="en-US" dirty="0" err="1" smtClean="0"/>
              <a:t>ang</a:t>
            </a:r>
            <a:r>
              <a:rPr lang="en-US" dirty="0" smtClean="0"/>
              <a:t> </a:t>
            </a:r>
            <a:r>
              <a:rPr lang="en-US" dirty="0" err="1" smtClean="0"/>
              <a:t>kaban</a:t>
            </a:r>
            <a:r>
              <a:rPr lang="en-US" dirty="0" smtClean="0"/>
              <a:t> </a:t>
            </a:r>
            <a:r>
              <a:rPr lang="en-US" dirty="0" err="1" smtClean="0"/>
              <a:t>ng</a:t>
            </a:r>
            <a:r>
              <a:rPr lang="en-US" dirty="0" smtClean="0"/>
              <a:t> </a:t>
            </a:r>
            <a:r>
              <a:rPr lang="en-US" dirty="0" err="1" smtClean="0"/>
              <a:t>bayan</a:t>
            </a:r>
            <a:r>
              <a:rPr lang="en-US" dirty="0" smtClean="0"/>
              <a:t> , </a:t>
            </a:r>
            <a:r>
              <a:rPr lang="en-US" dirty="0" err="1" smtClean="0"/>
              <a:t>ang</a:t>
            </a:r>
            <a:r>
              <a:rPr lang="en-US" dirty="0" smtClean="0"/>
              <a:t> </a:t>
            </a:r>
            <a:r>
              <a:rPr lang="en-US" dirty="0" err="1" smtClean="0"/>
              <a:t>mga</a:t>
            </a:r>
            <a:r>
              <a:rPr lang="en-US" dirty="0" smtClean="0"/>
              <a:t> </a:t>
            </a:r>
            <a:r>
              <a:rPr lang="en-US" dirty="0" err="1" smtClean="0"/>
              <a:t>proyekto</a:t>
            </a:r>
            <a:r>
              <a:rPr lang="en-US" dirty="0" smtClean="0"/>
              <a:t> at </a:t>
            </a:r>
            <a:r>
              <a:rPr lang="en-US" dirty="0" err="1" smtClean="0"/>
              <a:t>paglilingkod</a:t>
            </a:r>
            <a:r>
              <a:rPr lang="en-US" dirty="0" smtClean="0"/>
              <a:t> </a:t>
            </a:r>
            <a:r>
              <a:rPr lang="en-US" dirty="0" err="1" smtClean="0"/>
              <a:t>ng</a:t>
            </a:r>
            <a:r>
              <a:rPr lang="en-US" dirty="0" smtClean="0"/>
              <a:t> </a:t>
            </a:r>
            <a:r>
              <a:rPr lang="en-US" dirty="0" err="1" smtClean="0"/>
              <a:t>opisyales</a:t>
            </a:r>
            <a:endParaRPr lang="en-US" dirty="0"/>
          </a:p>
        </p:txBody>
      </p:sp>
      <p:cxnSp>
        <p:nvCxnSpPr>
          <p:cNvPr id="25" name="Straight Arrow Connector 24"/>
          <p:cNvCxnSpPr>
            <a:endCxn id="8" idx="1"/>
          </p:cNvCxnSpPr>
          <p:nvPr/>
        </p:nvCxnSpPr>
        <p:spPr>
          <a:xfrm flipV="1">
            <a:off x="3048000" y="2248834"/>
            <a:ext cx="228600" cy="14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2"/>
            <a:endCxn id="9" idx="0"/>
          </p:cNvCxnSpPr>
          <p:nvPr/>
        </p:nvCxnSpPr>
        <p:spPr>
          <a:xfrm>
            <a:off x="3918122" y="2500185"/>
            <a:ext cx="0" cy="2079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a:endCxn id="14" idx="1"/>
          </p:cNvCxnSpPr>
          <p:nvPr/>
        </p:nvCxnSpPr>
        <p:spPr>
          <a:xfrm>
            <a:off x="4559643" y="3164674"/>
            <a:ext cx="240957" cy="15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4" idx="2"/>
          </p:cNvCxnSpPr>
          <p:nvPr/>
        </p:nvCxnSpPr>
        <p:spPr>
          <a:xfrm rot="5400000">
            <a:off x="4728457" y="3556562"/>
            <a:ext cx="551036" cy="88865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6" idx="1"/>
          </p:cNvCxnSpPr>
          <p:nvPr/>
        </p:nvCxnSpPr>
        <p:spPr>
          <a:xfrm>
            <a:off x="4559646" y="4685516"/>
            <a:ext cx="1523997" cy="2051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6" idx="2"/>
            <a:endCxn id="17" idx="3"/>
          </p:cNvCxnSpPr>
          <p:nvPr/>
        </p:nvCxnSpPr>
        <p:spPr>
          <a:xfrm rot="5400000">
            <a:off x="5619912" y="4286966"/>
            <a:ext cx="89262" cy="220980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8" idx="2"/>
            <a:endCxn id="19" idx="0"/>
          </p:cNvCxnSpPr>
          <p:nvPr/>
        </p:nvCxnSpPr>
        <p:spPr>
          <a:xfrm flipH="1">
            <a:off x="2470322" y="5737086"/>
            <a:ext cx="2058" cy="2703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9" idx="3"/>
            <a:endCxn id="20" idx="1"/>
          </p:cNvCxnSpPr>
          <p:nvPr/>
        </p:nvCxnSpPr>
        <p:spPr>
          <a:xfrm flipV="1">
            <a:off x="3111843" y="6327529"/>
            <a:ext cx="164757" cy="338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1" idx="1"/>
          </p:cNvCxnSpPr>
          <p:nvPr/>
        </p:nvCxnSpPr>
        <p:spPr>
          <a:xfrm>
            <a:off x="4603921" y="6005588"/>
            <a:ext cx="2984157" cy="1028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28600" y="1371600"/>
            <a:ext cx="1481328"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tx1"/>
                </a:solidFill>
                <a:latin typeface="Arial Narrow" pitchFamily="34" charset="0"/>
              </a:rPr>
              <a:t>Pagpaplano</a:t>
            </a:r>
            <a:endParaRPr lang="en-US" sz="1400" b="1" dirty="0" smtClean="0">
              <a:solidFill>
                <a:schemeClr val="tx1"/>
              </a:solidFill>
              <a:latin typeface="Arial Narrow" pitchFamily="34" charset="0"/>
            </a:endParaRPr>
          </a:p>
          <a:p>
            <a:pPr algn="ctr"/>
            <a:r>
              <a:rPr lang="en-US" sz="1400" b="1" dirty="0" smtClean="0">
                <a:solidFill>
                  <a:schemeClr val="tx1"/>
                </a:solidFill>
                <a:latin typeface="Arial Narrow" pitchFamily="34" charset="0"/>
              </a:rPr>
              <a:t>Jul - Aug</a:t>
            </a:r>
            <a:endParaRPr lang="en-US" sz="1400" b="1" dirty="0">
              <a:solidFill>
                <a:schemeClr val="tx1"/>
              </a:solidFill>
              <a:latin typeface="Arial Narrow" pitchFamily="34" charset="0"/>
            </a:endParaRPr>
          </a:p>
        </p:txBody>
      </p:sp>
      <p:sp>
        <p:nvSpPr>
          <p:cNvPr id="32" name="TextBox 31"/>
          <p:cNvSpPr txBox="1"/>
          <p:nvPr/>
        </p:nvSpPr>
        <p:spPr>
          <a:xfrm>
            <a:off x="3276600" y="1371600"/>
            <a:ext cx="2775121" cy="502702"/>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err="1" smtClean="0"/>
              <a:t>Pagbuo</a:t>
            </a:r>
            <a:r>
              <a:rPr lang="en-US" dirty="0" smtClean="0"/>
              <a:t> </a:t>
            </a:r>
            <a:r>
              <a:rPr lang="en-US" dirty="0" err="1" smtClean="0"/>
              <a:t>ng</a:t>
            </a:r>
            <a:r>
              <a:rPr lang="en-US" dirty="0" smtClean="0"/>
              <a:t>  Barangay Development Council (BDC)</a:t>
            </a:r>
            <a:endParaRPr lang="en-US" dirty="0"/>
          </a:p>
        </p:txBody>
      </p:sp>
      <p:sp>
        <p:nvSpPr>
          <p:cNvPr id="33" name="TextBox 32"/>
          <p:cNvSpPr txBox="1"/>
          <p:nvPr/>
        </p:nvSpPr>
        <p:spPr>
          <a:xfrm>
            <a:off x="7467600" y="1371600"/>
            <a:ext cx="1283043" cy="710707"/>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smtClean="0"/>
              <a:t>2 – 3 </a:t>
            </a:r>
            <a:r>
              <a:rPr lang="en-US" dirty="0" err="1" smtClean="0"/>
              <a:t>miembro</a:t>
            </a:r>
            <a:r>
              <a:rPr lang="en-US" dirty="0" smtClean="0"/>
              <a:t> </a:t>
            </a:r>
            <a:r>
              <a:rPr lang="en-US" dirty="0" err="1" smtClean="0"/>
              <a:t>ng</a:t>
            </a:r>
            <a:r>
              <a:rPr lang="en-US" dirty="0" smtClean="0"/>
              <a:t> BDC</a:t>
            </a:r>
            <a:endParaRPr lang="en-US" dirty="0"/>
          </a:p>
        </p:txBody>
      </p:sp>
      <p:sp>
        <p:nvSpPr>
          <p:cNvPr id="6" name="Slide Number Placeholder 5"/>
          <p:cNvSpPr>
            <a:spLocks noGrp="1"/>
          </p:cNvSpPr>
          <p:nvPr>
            <p:ph type="sldNum" sz="quarter" idx="12"/>
          </p:nvPr>
        </p:nvSpPr>
        <p:spPr/>
        <p:txBody>
          <a:bodyPr/>
          <a:lstStyle/>
          <a:p>
            <a:fld id="{FD1F5157-FDDE-4CDF-8D20-C3A8F46CEA9B}" type="slidenum">
              <a:rPr lang="en-US" smtClean="0"/>
              <a:t>9</a:t>
            </a:fld>
            <a:endParaRPr lang="en-US"/>
          </a:p>
        </p:txBody>
      </p:sp>
      <p:sp>
        <p:nvSpPr>
          <p:cNvPr id="22" name="Date Placeholder 21"/>
          <p:cNvSpPr>
            <a:spLocks noGrp="1"/>
          </p:cNvSpPr>
          <p:nvPr>
            <p:ph type="dt" sz="half" idx="10"/>
          </p:nvPr>
        </p:nvSpPr>
        <p:spPr/>
        <p:txBody>
          <a:bodyPr/>
          <a:lstStyle/>
          <a:p>
            <a:r>
              <a:rPr lang="en-US" smtClean="0"/>
              <a:t>i-Pantawid eFDS 4</a:t>
            </a:r>
            <a:endParaRPr lang="en-US"/>
          </a:p>
        </p:txBody>
      </p:sp>
      <p:sp>
        <p:nvSpPr>
          <p:cNvPr id="35" name="TextBox 34"/>
          <p:cNvSpPr txBox="1"/>
          <p:nvPr/>
        </p:nvSpPr>
        <p:spPr>
          <a:xfrm>
            <a:off x="4965707" y="6248400"/>
            <a:ext cx="2273293" cy="523220"/>
          </a:xfrm>
          <a:prstGeom prst="rect">
            <a:avLst/>
          </a:prstGeom>
          <a:noFill/>
          <a:ln w="19050">
            <a:solidFill>
              <a:srgbClr val="C00000"/>
            </a:solidFill>
          </a:ln>
        </p:spPr>
        <p:txBody>
          <a:bodyPr wrap="square" rtlCol="0">
            <a:spAutoFit/>
          </a:bodyPr>
          <a:lstStyle/>
          <a:p>
            <a:r>
              <a:rPr lang="en-US" sz="1400" dirty="0" smtClean="0">
                <a:ln>
                  <a:solidFill>
                    <a:srgbClr val="FF0000"/>
                  </a:solidFill>
                </a:ln>
              </a:rPr>
              <a:t>Source: Local Government Code of 1991</a:t>
            </a:r>
            <a:endParaRPr lang="en-US" sz="1400" dirty="0">
              <a:ln>
                <a:solidFill>
                  <a:srgbClr val="FF0000"/>
                </a:solidFill>
              </a:ln>
            </a:endParaRPr>
          </a:p>
        </p:txBody>
      </p:sp>
    </p:spTree>
    <p:extLst>
      <p:ext uri="{BB962C8B-B14F-4D97-AF65-F5344CB8AC3E}">
        <p14:creationId xmlns:p14="http://schemas.microsoft.com/office/powerpoint/2010/main" val="3659984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1968</TotalTime>
  <Words>1576</Words>
  <Application>Microsoft Office PowerPoint</Application>
  <PresentationFormat>On-screen Show (4:3)</PresentationFormat>
  <Paragraphs>191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eFDS4 - Pamayanang Pakikilahok sa Pamamahala</vt:lpstr>
      <vt:lpstr>UDHR Article 29 </vt:lpstr>
      <vt:lpstr>PowerPoint Presentation</vt:lpstr>
      <vt:lpstr>PowerPoint Presentation</vt:lpstr>
      <vt:lpstr>PowerPoint Presentation</vt:lpstr>
      <vt:lpstr>2 Key Players</vt:lpstr>
      <vt:lpstr>PowerPoint Presentation</vt:lpstr>
      <vt:lpstr>Proceso ng Barangay Badyet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 van Tooren</dc:creator>
  <cp:lastModifiedBy>Bing van Tooren</cp:lastModifiedBy>
  <cp:revision>98</cp:revision>
  <cp:lastPrinted>2017-09-22T13:03:11Z</cp:lastPrinted>
  <dcterms:created xsi:type="dcterms:W3CDTF">2013-07-02T12:20:34Z</dcterms:created>
  <dcterms:modified xsi:type="dcterms:W3CDTF">2018-05-05T14:58:40Z</dcterms:modified>
</cp:coreProperties>
</file>