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7" r:id="rId2"/>
    <p:sldId id="286" r:id="rId3"/>
    <p:sldId id="287" r:id="rId4"/>
    <p:sldId id="261" r:id="rId5"/>
    <p:sldId id="263" r:id="rId6"/>
    <p:sldId id="290" r:id="rId7"/>
    <p:sldId id="292" r:id="rId8"/>
    <p:sldId id="288" r:id="rId9"/>
    <p:sldId id="293" r:id="rId10"/>
    <p:sldId id="266" r:id="rId11"/>
    <p:sldId id="260" r:id="rId12"/>
    <p:sldId id="267" r:id="rId13"/>
    <p:sldId id="268" r:id="rId14"/>
    <p:sldId id="270" r:id="rId15"/>
    <p:sldId id="272" r:id="rId16"/>
    <p:sldId id="285" r:id="rId17"/>
    <p:sldId id="274" r:id="rId18"/>
    <p:sldId id="275" r:id="rId19"/>
    <p:sldId id="276" r:id="rId20"/>
    <p:sldId id="277" r:id="rId21"/>
    <p:sldId id="281" r:id="rId22"/>
    <p:sldId id="282" r:id="rId23"/>
    <p:sldId id="283" r:id="rId24"/>
    <p:sldId id="264" r:id="rId25"/>
    <p:sldId id="284" r:id="rId26"/>
  </p:sldIdLst>
  <p:sldSz cx="9144000" cy="6858000" type="letter"/>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ECFF"/>
    <a:srgbClr val="FFFF99"/>
    <a:srgbClr val="CCFFCC"/>
    <a:srgbClr val="007434"/>
    <a:srgbClr val="99CCFF"/>
    <a:srgbClr val="99FF99"/>
    <a:srgbClr val="006600"/>
    <a:srgbClr val="003399"/>
    <a:srgbClr val="FFA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342" autoAdjust="0"/>
  </p:normalViewPr>
  <p:slideViewPr>
    <p:cSldViewPr>
      <p:cViewPr varScale="1">
        <p:scale>
          <a:sx n="58" d="100"/>
          <a:sy n="58" d="100"/>
        </p:scale>
        <p:origin x="-1620" y="-60"/>
      </p:cViewPr>
      <p:guideLst>
        <p:guide orient="horz" pos="2160"/>
        <p:guide pos="2880"/>
      </p:guideLst>
    </p:cSldViewPr>
  </p:slideViewPr>
  <p:notesTextViewPr>
    <p:cViewPr>
      <p:scale>
        <a:sx n="1" d="1"/>
        <a:sy n="1" d="1"/>
      </p:scale>
      <p:origin x="0" y="1146"/>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6007" cy="342900"/>
          </a:xfrm>
          <a:prstGeom prst="rect">
            <a:avLst/>
          </a:prstGeom>
        </p:spPr>
        <p:txBody>
          <a:bodyPr vert="horz" lIns="92389" tIns="46194" rIns="92389" bIns="46194" rtlCol="0"/>
          <a:lstStyle>
            <a:lvl1pPr algn="l">
              <a:defRPr sz="1100"/>
            </a:lvl1pPr>
          </a:lstStyle>
          <a:p>
            <a:endParaRPr lang="en-US"/>
          </a:p>
        </p:txBody>
      </p:sp>
      <p:sp>
        <p:nvSpPr>
          <p:cNvPr id="3" name="Date Placeholder 2"/>
          <p:cNvSpPr>
            <a:spLocks noGrp="1"/>
          </p:cNvSpPr>
          <p:nvPr>
            <p:ph type="dt" idx="1"/>
          </p:nvPr>
        </p:nvSpPr>
        <p:spPr>
          <a:xfrm>
            <a:off x="5275701" y="0"/>
            <a:ext cx="4036007" cy="342900"/>
          </a:xfrm>
          <a:prstGeom prst="rect">
            <a:avLst/>
          </a:prstGeom>
        </p:spPr>
        <p:txBody>
          <a:bodyPr vert="horz" lIns="92389" tIns="46194" rIns="92389" bIns="46194" rtlCol="0"/>
          <a:lstStyle>
            <a:lvl1pPr algn="r">
              <a:defRPr sz="1100"/>
            </a:lvl1pPr>
          </a:lstStyle>
          <a:p>
            <a:fld id="{001E93E3-2496-4840-923B-CA9053CE3489}" type="datetimeFigureOut">
              <a:rPr lang="en-US" smtClean="0"/>
              <a:t>10/1/2017</a:t>
            </a:fld>
            <a:endParaRPr lang="en-US"/>
          </a:p>
        </p:txBody>
      </p:sp>
      <p:sp>
        <p:nvSpPr>
          <p:cNvPr id="4" name="Slide Image Placeholder 3"/>
          <p:cNvSpPr>
            <a:spLocks noGrp="1" noRot="1" noChangeAspect="1"/>
          </p:cNvSpPr>
          <p:nvPr>
            <p:ph type="sldImg" idx="2"/>
          </p:nvPr>
        </p:nvSpPr>
        <p:spPr>
          <a:xfrm>
            <a:off x="2943225" y="514350"/>
            <a:ext cx="3427413" cy="2570163"/>
          </a:xfrm>
          <a:prstGeom prst="rect">
            <a:avLst/>
          </a:prstGeom>
          <a:noFill/>
          <a:ln w="12700">
            <a:solidFill>
              <a:prstClr val="black"/>
            </a:solidFill>
          </a:ln>
        </p:spPr>
        <p:txBody>
          <a:bodyPr vert="horz" lIns="92389" tIns="46194" rIns="92389" bIns="46194" rtlCol="0" anchor="ctr"/>
          <a:lstStyle/>
          <a:p>
            <a:endParaRPr lang="en-US"/>
          </a:p>
        </p:txBody>
      </p:sp>
      <p:sp>
        <p:nvSpPr>
          <p:cNvPr id="5" name="Notes Placeholder 4"/>
          <p:cNvSpPr>
            <a:spLocks noGrp="1"/>
          </p:cNvSpPr>
          <p:nvPr>
            <p:ph type="body" sz="quarter" idx="3"/>
          </p:nvPr>
        </p:nvSpPr>
        <p:spPr>
          <a:xfrm>
            <a:off x="931387" y="3257551"/>
            <a:ext cx="7451090" cy="3086100"/>
          </a:xfrm>
          <a:prstGeom prst="rect">
            <a:avLst/>
          </a:prstGeom>
        </p:spPr>
        <p:txBody>
          <a:bodyPr vert="horz" lIns="92389" tIns="46194" rIns="92389" bIns="461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13910"/>
            <a:ext cx="4036007" cy="342900"/>
          </a:xfrm>
          <a:prstGeom prst="rect">
            <a:avLst/>
          </a:prstGeom>
        </p:spPr>
        <p:txBody>
          <a:bodyPr vert="horz" lIns="92389" tIns="46194" rIns="92389" bIns="46194" rtlCol="0" anchor="b"/>
          <a:lstStyle>
            <a:lvl1pPr algn="l">
              <a:defRPr sz="1100"/>
            </a:lvl1pPr>
          </a:lstStyle>
          <a:p>
            <a:endParaRPr lang="en-US"/>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2389" tIns="46194" rIns="92389" bIns="46194" rtlCol="0" anchor="b"/>
          <a:lstStyle>
            <a:lvl1pPr algn="r">
              <a:defRPr sz="1100"/>
            </a:lvl1pPr>
          </a:lstStyle>
          <a:p>
            <a:fld id="{2AAE0CA6-E491-42B9-906C-720580368355}" type="slidenum">
              <a:rPr lang="en-US" smtClean="0"/>
              <a:t>‹#›</a:t>
            </a:fld>
            <a:endParaRPr lang="en-US"/>
          </a:p>
        </p:txBody>
      </p:sp>
    </p:spTree>
    <p:extLst>
      <p:ext uri="{BB962C8B-B14F-4D97-AF65-F5344CB8AC3E}">
        <p14:creationId xmlns:p14="http://schemas.microsoft.com/office/powerpoint/2010/main" val="195237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oviet_Uni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Carlos_P._Romulo#cite_note-3" TargetMode="External"/><Relationship Id="rId4" Type="http://schemas.openxmlformats.org/officeDocument/2006/relationships/hyperlink" Target="https://en.wikipedia.org/wiki/Andrei_Vishinsk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E050-E80A-4F24-A136-0B5174D667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PH" dirty="0" smtClean="0"/>
              <a:t>[GREETING, INTRODUCE SELF AS FACILITATOR]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CFD081-BB5B-4238-8055-14B7045B46F6}" type="slidenum">
              <a:rPr lang="en-US"/>
              <a:pPr/>
              <a:t>10</a:t>
            </a:fld>
            <a:endParaRPr lang="en-US"/>
          </a:p>
        </p:txBody>
      </p:sp>
      <p:sp>
        <p:nvSpPr>
          <p:cNvPr id="27650" name="Slide Image Placeholder 1"/>
          <p:cNvSpPr>
            <a:spLocks noGrp="1" noRot="1" noChangeAspect="1" noTextEdit="1"/>
          </p:cNvSpPr>
          <p:nvPr>
            <p:ph type="sldImg"/>
          </p:nvPr>
        </p:nvSpPr>
        <p:spPr>
          <a:xfrm>
            <a:off x="2946400" y="514350"/>
            <a:ext cx="3427413" cy="2570163"/>
          </a:xfrm>
          <a:ln/>
          <a:extLst>
            <a:ext uri="{909E8E84-426E-40DD-AFC4-6F175D3DCCD1}">
              <a14:hiddenFill xmlns:a14="http://schemas.microsoft.com/office/drawing/2010/main">
                <a:noFill/>
              </a14:hiddenFill>
            </a:ext>
          </a:extLst>
        </p:spPr>
      </p:sp>
      <p:sp>
        <p:nvSpPr>
          <p:cNvPr id="27651" name="Notes Placeholder 2"/>
          <p:cNvSpPr>
            <a:spLocks noGrp="1"/>
          </p:cNvSpPr>
          <p:nvPr>
            <p:ph type="body" idx="1"/>
          </p:nvPr>
        </p:nvSpPr>
        <p:spPr/>
        <p:txBody>
          <a:bodyPr/>
          <a:lstStyle/>
          <a:p>
            <a:pPr>
              <a:spcBef>
                <a:spcPct val="0"/>
              </a:spcBef>
            </a:pPr>
            <a:r>
              <a:rPr lang="en-GB" dirty="0" smtClean="0"/>
              <a:t>In the area of governance, there are 2 key players in the practice</a:t>
            </a:r>
            <a:r>
              <a:rPr lang="en-GB" baseline="0" dirty="0" smtClean="0"/>
              <a:t> of Social Accountability.  There are 2 key players that have to work together (</a:t>
            </a:r>
            <a:r>
              <a:rPr lang="en-GB" i="1" baseline="0" dirty="0" err="1" smtClean="0"/>
              <a:t>pagtutulungan</a:t>
            </a:r>
            <a:r>
              <a:rPr lang="en-GB" baseline="0" dirty="0" smtClean="0"/>
              <a:t>) towards good governance – citizens and government working hand-in-hand.  This working together is called constructive engagement (</a:t>
            </a:r>
            <a:r>
              <a:rPr lang="en-GB" i="1" baseline="0" dirty="0" err="1" smtClean="0"/>
              <a:t>makabulunhang</a:t>
            </a:r>
            <a:r>
              <a:rPr lang="en-GB" i="1" baseline="0" dirty="0" smtClean="0"/>
              <a:t> </a:t>
            </a:r>
            <a:r>
              <a:rPr lang="en-GB" i="1" baseline="0" dirty="0" err="1" smtClean="0"/>
              <a:t>pakikilahok</a:t>
            </a:r>
            <a:r>
              <a:rPr lang="en-GB" baseline="0" dirty="0" smtClean="0"/>
              <a:t>).</a:t>
            </a:r>
          </a:p>
          <a:p>
            <a:pPr>
              <a:spcBef>
                <a:spcPct val="0"/>
              </a:spcBef>
            </a:pPr>
            <a:r>
              <a:rPr lang="en-GB" baseline="0" dirty="0" smtClean="0"/>
              <a:t>The goal of constructive engagement is better delivery of public service, improvement of people’s welfare and protection of people’s rights.</a:t>
            </a:r>
          </a:p>
          <a:p>
            <a:pPr>
              <a:spcBef>
                <a:spcPct val="0"/>
              </a:spcBef>
            </a:pPr>
            <a:r>
              <a:rPr lang="en-GB" baseline="0" dirty="0" smtClean="0"/>
              <a:t>When citizens and government are truly working together, with real citizen participation, they are practising social accountability (</a:t>
            </a:r>
            <a:r>
              <a:rPr lang="en-GB" i="1" baseline="0" dirty="0" err="1" smtClean="0"/>
              <a:t>pananagutang</a:t>
            </a:r>
            <a:r>
              <a:rPr lang="en-GB" i="1" baseline="0" dirty="0" smtClean="0"/>
              <a:t> </a:t>
            </a:r>
            <a:r>
              <a:rPr lang="en-GB" i="1" baseline="0" dirty="0" err="1" smtClean="0"/>
              <a:t>panlipunan</a:t>
            </a:r>
            <a:r>
              <a:rPr lang="en-GB" baseline="0" dirty="0" smtClean="0"/>
              <a:t>).</a:t>
            </a:r>
          </a:p>
          <a:p>
            <a:pPr>
              <a:spcBef>
                <a:spcPct val="0"/>
              </a:spcBef>
            </a:pPr>
            <a:r>
              <a:rPr lang="en-GB" baseline="0" dirty="0" smtClean="0"/>
              <a:t>In governance then, when or how does Social Accountability happen? [GET ANSWERS/IDEAS FROM PARTICIPANTS]</a:t>
            </a:r>
          </a:p>
          <a:p>
            <a:pPr>
              <a:spcBef>
                <a:spcPct val="0"/>
              </a:spcBef>
            </a:pPr>
            <a:r>
              <a:rPr lang="en-GB" baseline="0" dirty="0" smtClean="0"/>
              <a:t>In summary, Social Accountability happens when citizens and government work together for good governance, resulting in improved public service and people’s welfare and protection of people’s rights.</a:t>
            </a:r>
            <a:endParaRPr lang="en-GB" dirty="0"/>
          </a:p>
        </p:txBody>
      </p:sp>
      <p:sp>
        <p:nvSpPr>
          <p:cNvPr id="20484" name="Slide Number Placeholder 3"/>
          <p:cNvSpPr txBox="1">
            <a:spLocks noGrp="1"/>
          </p:cNvSpPr>
          <p:nvPr/>
        </p:nvSpPr>
        <p:spPr bwMode="auto">
          <a:xfrm>
            <a:off x="5275701" y="6514087"/>
            <a:ext cx="4036007" cy="342992"/>
          </a:xfrm>
          <a:prstGeom prst="rect">
            <a:avLst/>
          </a:prstGeom>
          <a:noFill/>
          <a:ln>
            <a:miter lim="800000"/>
            <a:headEnd/>
            <a:tailEnd/>
          </a:ln>
        </p:spPr>
        <p:txBody>
          <a:bodyPr lIns="92389" tIns="46194" rIns="92389" bIns="46194" anchor="b"/>
          <a:lstStyle/>
          <a:p>
            <a:pPr algn="r">
              <a:defRPr/>
            </a:pPr>
            <a:fld id="{F31934C4-F037-4B71-BB66-61ECCE19172C}" type="slidenum">
              <a:rPr lang="en-US" sz="1100"/>
              <a:pPr algn="r">
                <a:defRPr/>
              </a:pPr>
              <a:t>10</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a:t>
            </a:r>
            <a:r>
              <a:rPr lang="en-PH" baseline="0" dirty="0" smtClean="0"/>
              <a:t> right to take part in government is written in UDHR Article 21. [READ &amp; DISCUSS]  Who are our freely chosen representatives?</a:t>
            </a:r>
          </a:p>
          <a:p>
            <a:endParaRPr lang="en-PH" dirty="0" smtClean="0"/>
          </a:p>
          <a:p>
            <a:r>
              <a:rPr lang="en-PH" dirty="0" smtClean="0"/>
              <a:t>Our goal is good governance or</a:t>
            </a:r>
            <a:r>
              <a:rPr lang="en-PH" baseline="0" dirty="0" smtClean="0"/>
              <a:t> </a:t>
            </a:r>
            <a:r>
              <a:rPr lang="en-PH" i="1" baseline="0" dirty="0" err="1" smtClean="0"/>
              <a:t>maayos</a:t>
            </a:r>
            <a:r>
              <a:rPr lang="en-PH" i="1" baseline="0" dirty="0" smtClean="0"/>
              <a:t> </a:t>
            </a:r>
            <a:r>
              <a:rPr lang="en-PH" i="1" baseline="0" dirty="0" err="1" smtClean="0"/>
              <a:t>na</a:t>
            </a:r>
            <a:r>
              <a:rPr lang="en-PH" i="1" baseline="0" dirty="0" smtClean="0"/>
              <a:t> </a:t>
            </a:r>
            <a:r>
              <a:rPr lang="en-PH" i="1" baseline="0" dirty="0" err="1" smtClean="0"/>
              <a:t>pamamahala</a:t>
            </a:r>
            <a:r>
              <a:rPr lang="en-PH" baseline="0" dirty="0" smtClean="0"/>
              <a:t>.  The seeds of good governance are transparency </a:t>
            </a:r>
            <a:r>
              <a:rPr lang="en-PH" i="1" baseline="0" dirty="0" smtClean="0"/>
              <a:t>(</a:t>
            </a:r>
            <a:r>
              <a:rPr lang="en-PH" i="1" baseline="0" dirty="0" err="1" smtClean="0"/>
              <a:t>malinaw</a:t>
            </a:r>
            <a:r>
              <a:rPr lang="en-PH" i="1" baseline="0" dirty="0" smtClean="0"/>
              <a:t>, </a:t>
            </a:r>
            <a:r>
              <a:rPr lang="en-PH" i="1" baseline="0" dirty="0" err="1" smtClean="0"/>
              <a:t>naaaninagan</a:t>
            </a:r>
            <a:r>
              <a:rPr lang="en-PH" i="1" baseline="0" dirty="0" smtClean="0"/>
              <a:t>)</a:t>
            </a:r>
            <a:r>
              <a:rPr lang="en-PH" baseline="0" dirty="0" smtClean="0"/>
              <a:t>, accountability </a:t>
            </a:r>
            <a:r>
              <a:rPr lang="en-PH" i="1" baseline="0" dirty="0" smtClean="0"/>
              <a:t>(may </a:t>
            </a:r>
            <a:r>
              <a:rPr lang="en-PH" i="1" baseline="0" dirty="0" err="1" smtClean="0"/>
              <a:t>pananagutan</a:t>
            </a:r>
            <a:r>
              <a:rPr lang="en-PH" i="1" baseline="0" dirty="0" smtClean="0"/>
              <a:t>)</a:t>
            </a:r>
            <a:r>
              <a:rPr lang="en-PH" baseline="0" dirty="0" smtClean="0"/>
              <a:t>, participation </a:t>
            </a:r>
            <a:r>
              <a:rPr lang="en-PH" i="1" baseline="0" dirty="0" smtClean="0"/>
              <a:t>(</a:t>
            </a:r>
            <a:r>
              <a:rPr lang="en-PH" i="1" baseline="0" dirty="0" err="1" smtClean="0"/>
              <a:t>pakikilahok</a:t>
            </a:r>
            <a:r>
              <a:rPr lang="en-PH" i="1" baseline="0" dirty="0" smtClean="0"/>
              <a:t> </a:t>
            </a:r>
            <a:r>
              <a:rPr lang="en-PH" i="1" baseline="0" dirty="0" err="1" smtClean="0"/>
              <a:t>ng</a:t>
            </a:r>
            <a:r>
              <a:rPr lang="en-PH" i="1" baseline="0" dirty="0" smtClean="0"/>
              <a:t> </a:t>
            </a:r>
            <a:r>
              <a:rPr lang="en-PH" i="1" baseline="0" dirty="0" err="1" smtClean="0"/>
              <a:t>mamamayan</a:t>
            </a:r>
            <a:r>
              <a:rPr lang="en-PH" i="1" baseline="0" dirty="0" smtClean="0"/>
              <a:t>)</a:t>
            </a:r>
            <a:r>
              <a:rPr lang="en-PH" baseline="0" dirty="0" smtClean="0"/>
              <a:t>.  [DISCUSS EACH]</a:t>
            </a:r>
          </a:p>
          <a:p>
            <a:endParaRPr lang="en-PH" baseline="0" dirty="0" smtClean="0"/>
          </a:p>
          <a:p>
            <a:r>
              <a:rPr lang="en-PH" baseline="0" dirty="0" smtClean="0"/>
              <a:t>What is this picture? [GET RESPONSES FROM PARTICIPANTS]  </a:t>
            </a:r>
          </a:p>
          <a:p>
            <a:r>
              <a:rPr lang="en-PH" baseline="0" dirty="0" smtClean="0"/>
              <a:t>It is a train.  A train runs on 2 parallel tracks.   One track represents citizens, the other track the government.  Citizens and government have to work together (</a:t>
            </a:r>
            <a:r>
              <a:rPr lang="en-PH" i="1" baseline="0" dirty="0" err="1" smtClean="0"/>
              <a:t>pagtutulungan</a:t>
            </a:r>
            <a:r>
              <a:rPr lang="en-PH" baseline="0" dirty="0" smtClean="0"/>
              <a:t>) to allow the train to reach its destination.  A train track has railroad ties that keep the 2 tracks parallel.  Our railroad ties are the 4C’s -- coordination (</a:t>
            </a:r>
            <a:r>
              <a:rPr lang="en-PH" i="1" baseline="0" dirty="0" err="1" smtClean="0"/>
              <a:t>koordinasyon</a:t>
            </a:r>
            <a:r>
              <a:rPr lang="en-PH" baseline="0" dirty="0" smtClean="0"/>
              <a:t>), collaboration (</a:t>
            </a:r>
            <a:r>
              <a:rPr lang="en-PH" i="1" baseline="0" dirty="0" err="1" smtClean="0"/>
              <a:t>pakikipagtulungan</a:t>
            </a:r>
            <a:r>
              <a:rPr lang="en-PH" baseline="0" dirty="0" smtClean="0"/>
              <a:t>), cooperation (</a:t>
            </a:r>
            <a:r>
              <a:rPr lang="en-PH" i="1" baseline="0" dirty="0" err="1" smtClean="0"/>
              <a:t>kooperasyon</a:t>
            </a:r>
            <a:r>
              <a:rPr lang="en-PH" baseline="0" dirty="0" smtClean="0"/>
              <a:t>) and communication (</a:t>
            </a:r>
            <a:r>
              <a:rPr lang="en-PH" i="1" baseline="0" dirty="0" err="1" smtClean="0"/>
              <a:t>pakikipag-usap</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11</a:t>
            </a:fld>
            <a:endParaRPr lang="en-US"/>
          </a:p>
        </p:txBody>
      </p:sp>
    </p:spTree>
    <p:extLst>
      <p:ext uri="{BB962C8B-B14F-4D97-AF65-F5344CB8AC3E}">
        <p14:creationId xmlns:p14="http://schemas.microsoft.com/office/powerpoint/2010/main" val="264085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&amp; DISCUSS]</a:t>
            </a:r>
            <a:r>
              <a:rPr lang="en-US" baseline="0" dirty="0" smtClean="0"/>
              <a:t>  </a:t>
            </a:r>
            <a:r>
              <a:rPr lang="en-US" baseline="0" dirty="0" err="1" smtClean="0"/>
              <a:t>Ano</a:t>
            </a:r>
            <a:r>
              <a:rPr lang="en-US" baseline="0" dirty="0" smtClean="0"/>
              <a:t> </a:t>
            </a:r>
            <a:r>
              <a:rPr lang="en-US" baseline="0" dirty="0" err="1" smtClean="0"/>
              <a:t>ang</a:t>
            </a:r>
            <a:r>
              <a:rPr lang="en-US" baseline="0" dirty="0" smtClean="0"/>
              <a:t> </a:t>
            </a:r>
            <a:r>
              <a:rPr lang="en-US" baseline="0" dirty="0" err="1" smtClean="0"/>
              <a:t>pagkakaiba</a:t>
            </a:r>
            <a:r>
              <a:rPr lang="en-US" baseline="0" dirty="0" smtClean="0"/>
              <a:t> </a:t>
            </a:r>
            <a:r>
              <a:rPr lang="en-US" baseline="0" dirty="0" err="1" smtClean="0"/>
              <a:t>ng</a:t>
            </a:r>
            <a:r>
              <a:rPr lang="en-US" baseline="0" dirty="0" smtClean="0"/>
              <a:t> </a:t>
            </a:r>
            <a:r>
              <a:rPr lang="en-US" baseline="0" dirty="0" err="1" smtClean="0"/>
              <a:t>pakikialam</a:t>
            </a:r>
            <a:r>
              <a:rPr lang="en-US" baseline="0" dirty="0" smtClean="0"/>
              <a:t> </a:t>
            </a:r>
            <a:r>
              <a:rPr lang="en-US" baseline="0" dirty="0" err="1" smtClean="0"/>
              <a:t>sa</a:t>
            </a:r>
            <a:r>
              <a:rPr lang="en-US" baseline="0" dirty="0" smtClean="0"/>
              <a:t> </a:t>
            </a:r>
            <a:r>
              <a:rPr lang="en-US" baseline="0" dirty="0" err="1" smtClean="0"/>
              <a:t>pakikilahok</a:t>
            </a:r>
            <a:r>
              <a:rPr lang="en-US" baseline="0" dirty="0" smtClean="0"/>
              <a:t>?</a:t>
            </a: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ADB902-C86B-4064-AA1C-15DA8545E88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Local</a:t>
            </a:r>
            <a:r>
              <a:rPr lang="en-PH" baseline="0" dirty="0" smtClean="0"/>
              <a:t> governance is regulated by the Local Government Code of 1991 or LGC, made into law as Republic Act (RA) 7160. In the LGC, the barangay is defined as follows.  [READ AND ENSURE UNDERSTANDING]</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13</a:t>
            </a:fld>
            <a:endParaRPr lang="en-US"/>
          </a:p>
        </p:txBody>
      </p:sp>
    </p:spTree>
    <p:extLst>
      <p:ext uri="{BB962C8B-B14F-4D97-AF65-F5344CB8AC3E}">
        <p14:creationId xmlns:p14="http://schemas.microsoft.com/office/powerpoint/2010/main" val="407989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Based on the LGC, these are the governmental</a:t>
            </a:r>
            <a:r>
              <a:rPr lang="en-PH" baseline="0" dirty="0" smtClean="0"/>
              <a:t> powers of the barangay.  The first is police power.  This doesn’t mean the Philippine National Police, but rather to watch and protect citizens in the given areas of health and safety, enhancing prosperity, etc.  [READ &amp; DISCUSS]</a:t>
            </a:r>
          </a:p>
          <a:p>
            <a:r>
              <a:rPr lang="en-PH" baseline="0" dirty="0" smtClean="0"/>
              <a:t>Highlight the power of taxation, sources of income to the barangay.</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14</a:t>
            </a:fld>
            <a:endParaRPr lang="en-US"/>
          </a:p>
        </p:txBody>
      </p:sp>
    </p:spTree>
    <p:extLst>
      <p:ext uri="{BB962C8B-B14F-4D97-AF65-F5344CB8AC3E}">
        <p14:creationId xmlns:p14="http://schemas.microsoft.com/office/powerpoint/2010/main" val="40959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Most</a:t>
            </a:r>
            <a:r>
              <a:rPr lang="en-PH" baseline="0" dirty="0" smtClean="0"/>
              <a:t> barangays are very dependent on the IRA for income, but there may be other sources, such as…[READ &amp; DISCUSS WHAT IS AVAILABLE IN THE VARIOUS BARANGAYS]</a:t>
            </a:r>
          </a:p>
          <a:p>
            <a:r>
              <a:rPr lang="en-PH" baseline="0" dirty="0" smtClean="0"/>
              <a:t>If the barangay has been allowed by the City/Municipal Treasurer to issue the Community Tax Certificate, 50% of the amount collected can be left in the barangay.</a:t>
            </a:r>
          </a:p>
          <a:p>
            <a:r>
              <a:rPr lang="en-PH" baseline="0" dirty="0" smtClean="0"/>
              <a:t>The LGU collects the real property tax or RPT.  25% of the amount </a:t>
            </a:r>
            <a:r>
              <a:rPr lang="en-PH" baseline="0" dirty="0" err="1" smtClean="0"/>
              <a:t>collectd</a:t>
            </a:r>
            <a:r>
              <a:rPr lang="en-PH" baseline="0" dirty="0" smtClean="0"/>
              <a:t> should go to the barangay where the property is located.</a:t>
            </a:r>
          </a:p>
          <a:p>
            <a:r>
              <a:rPr lang="en-PH" baseline="0" dirty="0" smtClean="0"/>
              <a:t>If there is a quarry in the barangay, the barangay will get 40% of any amount collected by the province.</a:t>
            </a:r>
          </a:p>
          <a:p>
            <a:r>
              <a:rPr lang="en-PH" baseline="0" dirty="0" smtClean="0"/>
              <a:t>The IRA is an allocation from the national government.  All LGUs receive an allocation based on a formula.  I will show you the IRA in the next slide.</a:t>
            </a:r>
          </a:p>
          <a:p>
            <a:r>
              <a:rPr lang="en-PH" baseline="0" dirty="0" smtClean="0"/>
              <a:t>If there is mining in the barangay, the barangay should receive 35% of the 40% gross collection by the national government.</a:t>
            </a:r>
          </a:p>
          <a:p>
            <a:r>
              <a:rPr lang="en-PH" baseline="0" dirty="0" smtClean="0"/>
              <a:t>So a barangay can have several sources of funds, most commonly from the IRA and the RPT.</a:t>
            </a:r>
          </a:p>
          <a:p>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15</a:t>
            </a:fld>
            <a:endParaRPr lang="en-US"/>
          </a:p>
        </p:txBody>
      </p:sp>
    </p:spTree>
    <p:extLst>
      <p:ext uri="{BB962C8B-B14F-4D97-AF65-F5344CB8AC3E}">
        <p14:creationId xmlns:p14="http://schemas.microsoft.com/office/powerpoint/2010/main" val="221008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Replace</a:t>
            </a:r>
            <a:r>
              <a:rPr lang="en-PH" baseline="0" dirty="0" smtClean="0"/>
              <a:t> with appropriate data for the LGU from www.dbm.gov.ph.</a:t>
            </a:r>
          </a:p>
          <a:p>
            <a:r>
              <a:rPr lang="en-PH" baseline="0" dirty="0" smtClean="0"/>
              <a:t>Each and every barangay has its own IRA.  Give examples for the barangays of those present.</a:t>
            </a:r>
          </a:p>
          <a:p>
            <a:r>
              <a:rPr lang="en-PH" baseline="0" dirty="0" smtClean="0"/>
              <a:t>The city/municipality has its own IRA, give amount.</a:t>
            </a:r>
          </a:p>
          <a:p>
            <a:r>
              <a:rPr lang="en-PH" baseline="0" dirty="0" smtClean="0"/>
              <a:t>The province has its own IRA, give amount.  Give total IRA (barangay, all LGUs, province) that went to the province (ex. </a:t>
            </a:r>
            <a:r>
              <a:rPr lang="en-PH" baseline="0" dirty="0" err="1" smtClean="0"/>
              <a:t>Pangasinan</a:t>
            </a:r>
            <a:r>
              <a:rPr lang="en-PH" baseline="0" dirty="0" smtClean="0"/>
              <a:t> = P10.6B in 2015).</a:t>
            </a:r>
          </a:p>
          <a:p>
            <a:r>
              <a:rPr lang="en-PH" baseline="0" dirty="0" smtClean="0"/>
              <a:t>Discuss barangay funds and mandatory allocations.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16</a:t>
            </a:fld>
            <a:endParaRPr lang="en-US"/>
          </a:p>
        </p:txBody>
      </p:sp>
    </p:spTree>
    <p:extLst>
      <p:ext uri="{BB962C8B-B14F-4D97-AF65-F5344CB8AC3E}">
        <p14:creationId xmlns:p14="http://schemas.microsoft.com/office/powerpoint/2010/main" val="141588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[READ &amp; DISCUSS</a:t>
            </a:r>
            <a:r>
              <a:rPr lang="en-PH" baseline="0" dirty="0" smtClean="0"/>
              <a:t> FOR UNDERSTANDING]</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17</a:t>
            </a:fld>
            <a:endParaRPr lang="en-US"/>
          </a:p>
        </p:txBody>
      </p:sp>
    </p:spTree>
    <p:extLst>
      <p:ext uri="{BB962C8B-B14F-4D97-AF65-F5344CB8AC3E}">
        <p14:creationId xmlns:p14="http://schemas.microsoft.com/office/powerpoint/2010/main" val="281185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 </a:t>
            </a:r>
            <a:r>
              <a:rPr lang="en-PH" dirty="0" err="1" smtClean="0"/>
              <a:t>Punong</a:t>
            </a:r>
            <a:r>
              <a:rPr lang="en-PH" dirty="0" smtClean="0"/>
              <a:t> Barangay has so many powers and duties [READ</a:t>
            </a:r>
            <a:r>
              <a:rPr lang="en-PH" baseline="0" dirty="0" smtClean="0"/>
              <a:t> &amp; DISCUSS]</a:t>
            </a:r>
          </a:p>
          <a:p>
            <a:r>
              <a:rPr lang="en-PH" baseline="0" dirty="0" smtClean="0"/>
              <a:t>At the national level, we have the President for executive powers, the Congress for legislative powers and the Supreme Court for judicial powers.  These different powers are divided at the national level.  At the barangay level, the </a:t>
            </a:r>
            <a:r>
              <a:rPr lang="en-PH" baseline="0" dirty="0" err="1" smtClean="0"/>
              <a:t>Punong</a:t>
            </a:r>
            <a:r>
              <a:rPr lang="en-PH" baseline="0" dirty="0" smtClean="0"/>
              <a:t> Barangay has all 3 powers.  He is the chief executive of the barangay, he leads the </a:t>
            </a:r>
            <a:r>
              <a:rPr lang="en-PH" baseline="0" dirty="0" err="1" smtClean="0"/>
              <a:t>Sangguniang</a:t>
            </a:r>
            <a:r>
              <a:rPr lang="en-PH" baseline="0" dirty="0" smtClean="0"/>
              <a:t> Barangay in the making of ordinances and resolutions, and he leads the </a:t>
            </a:r>
            <a:r>
              <a:rPr lang="en-PH" baseline="0" dirty="0" err="1" smtClean="0"/>
              <a:t>Lupong</a:t>
            </a:r>
            <a:r>
              <a:rPr lang="en-PH" baseline="0" dirty="0" smtClean="0"/>
              <a:t> </a:t>
            </a:r>
            <a:r>
              <a:rPr lang="en-PH" baseline="0" dirty="0" err="1" smtClean="0"/>
              <a:t>Tagapamayapa</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18</a:t>
            </a:fld>
            <a:endParaRPr lang="en-US"/>
          </a:p>
        </p:txBody>
      </p:sp>
    </p:spTree>
    <p:extLst>
      <p:ext uri="{BB962C8B-B14F-4D97-AF65-F5344CB8AC3E}">
        <p14:creationId xmlns:p14="http://schemas.microsoft.com/office/powerpoint/2010/main" val="296087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With</a:t>
            </a:r>
            <a:r>
              <a:rPr lang="en-PH" baseline="0" dirty="0" smtClean="0"/>
              <a:t> all his powers and duties, the </a:t>
            </a:r>
            <a:r>
              <a:rPr lang="en-PH" baseline="0" dirty="0" err="1" smtClean="0"/>
              <a:t>Punong</a:t>
            </a:r>
            <a:r>
              <a:rPr lang="en-PH" baseline="0" dirty="0" smtClean="0"/>
              <a:t> Barangay doesn’t work alone.  [READ &amp; DISCUSS]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19</a:t>
            </a:fld>
            <a:endParaRPr lang="en-US"/>
          </a:p>
        </p:txBody>
      </p:sp>
    </p:spTree>
    <p:extLst>
      <p:ext uri="{BB962C8B-B14F-4D97-AF65-F5344CB8AC3E}">
        <p14:creationId xmlns:p14="http://schemas.microsoft.com/office/powerpoint/2010/main" val="32600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 will be covering</a:t>
            </a:r>
            <a:r>
              <a:rPr lang="en-PH" baseline="0" dirty="0" smtClean="0"/>
              <a:t> these topics today.</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a:t>
            </a:fld>
            <a:endParaRPr lang="en-US"/>
          </a:p>
        </p:txBody>
      </p:sp>
    </p:spTree>
    <p:extLst>
      <p:ext uri="{BB962C8B-B14F-4D97-AF65-F5344CB8AC3E}">
        <p14:creationId xmlns:p14="http://schemas.microsoft.com/office/powerpoint/2010/main" val="20309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One of the bodies that helps the </a:t>
            </a:r>
            <a:r>
              <a:rPr lang="en-PH" dirty="0" err="1" smtClean="0"/>
              <a:t>Punong</a:t>
            </a:r>
            <a:r>
              <a:rPr lang="en-PH" dirty="0" smtClean="0"/>
              <a:t> Barangay is the Barangay Development Council.  [READ</a:t>
            </a:r>
            <a:r>
              <a:rPr lang="en-PH" baseline="0" dirty="0" smtClean="0"/>
              <a:t> &amp; DISCUSS]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20</a:t>
            </a:fld>
            <a:endParaRPr lang="en-US"/>
          </a:p>
        </p:txBody>
      </p:sp>
    </p:spTree>
    <p:extLst>
      <p:ext uri="{BB962C8B-B14F-4D97-AF65-F5344CB8AC3E}">
        <p14:creationId xmlns:p14="http://schemas.microsoft.com/office/powerpoint/2010/main" val="4224880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Another important group to provide assistance to the </a:t>
            </a:r>
            <a:r>
              <a:rPr lang="en-PH" dirty="0" err="1" smtClean="0"/>
              <a:t>Punong</a:t>
            </a:r>
            <a:r>
              <a:rPr lang="en-PH" baseline="0" dirty="0" smtClean="0"/>
              <a:t> Barangay and the </a:t>
            </a:r>
            <a:r>
              <a:rPr lang="en-PH" baseline="0" dirty="0" err="1" smtClean="0"/>
              <a:t>Sangguniang</a:t>
            </a:r>
            <a:r>
              <a:rPr lang="en-PH" baseline="0" dirty="0" smtClean="0"/>
              <a:t> Barangay is the Barangay Assembly.</a:t>
            </a:r>
          </a:p>
          <a:p>
            <a:r>
              <a:rPr lang="en-PH" baseline="0" dirty="0" smtClean="0"/>
              <a:t>[READ &amp; DISCUSS]</a:t>
            </a:r>
          </a:p>
          <a:p>
            <a:r>
              <a:rPr lang="en-PH" baseline="0" dirty="0" smtClean="0"/>
              <a:t>How to you think the Barangay Assembly is helpful?  Do you attend the Barangay Assembly?</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21</a:t>
            </a:fld>
            <a:endParaRPr lang="en-US"/>
          </a:p>
        </p:txBody>
      </p:sp>
    </p:spTree>
    <p:extLst>
      <p:ext uri="{BB962C8B-B14F-4D97-AF65-F5344CB8AC3E}">
        <p14:creationId xmlns:p14="http://schemas.microsoft.com/office/powerpoint/2010/main" val="200305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Based on the Local Government Code of 1991 or LGC, these are</a:t>
            </a:r>
            <a:r>
              <a:rPr lang="en-PH" baseline="0" dirty="0" smtClean="0"/>
              <a:t> the qualifications of barangay officials. </a:t>
            </a:r>
            <a:r>
              <a:rPr lang="en-PH" dirty="0" smtClean="0"/>
              <a:t>The</a:t>
            </a:r>
            <a:r>
              <a:rPr lang="en-PH" baseline="0" dirty="0" smtClean="0"/>
              <a:t> official qualification is very simple and short, all of us here are probably qualified to run for election as a barangay official.</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22</a:t>
            </a:fld>
            <a:endParaRPr lang="en-US"/>
          </a:p>
        </p:txBody>
      </p:sp>
    </p:spTree>
    <p:extLst>
      <p:ext uri="{BB962C8B-B14F-4D97-AF65-F5344CB8AC3E}">
        <p14:creationId xmlns:p14="http://schemas.microsoft.com/office/powerpoint/2010/main" val="2864673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[BEFORE SHOWING THE SLIDE] -- </a:t>
            </a:r>
            <a:r>
              <a:rPr lang="en-PH" baseline="0" dirty="0" smtClean="0"/>
              <a:t>There should be other qualifications that we look for when we vote for our officials.  Can you give some examples?</a:t>
            </a:r>
          </a:p>
          <a:p>
            <a:endParaRPr lang="en-PH" baseline="0" dirty="0" smtClean="0"/>
          </a:p>
          <a:p>
            <a:r>
              <a:rPr lang="en-PH" baseline="0" dirty="0" smtClean="0"/>
              <a:t>[SHOW THE SLIDE, DISCUSS]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23</a:t>
            </a:fld>
            <a:endParaRPr lang="en-US"/>
          </a:p>
        </p:txBody>
      </p:sp>
    </p:spTree>
    <p:extLst>
      <p:ext uri="{BB962C8B-B14F-4D97-AF65-F5344CB8AC3E}">
        <p14:creationId xmlns:p14="http://schemas.microsoft.com/office/powerpoint/2010/main" val="356007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 defined our community vision last month.  According to Vance </a:t>
            </a:r>
            <a:r>
              <a:rPr lang="en-PH" dirty="0" err="1" smtClean="0"/>
              <a:t>Havner</a:t>
            </a:r>
            <a:r>
              <a:rPr lang="en-PH" dirty="0" smtClean="0"/>
              <a:t>, a Baptist Preacher and author of many books on faith,</a:t>
            </a:r>
            <a:r>
              <a:rPr lang="en-PH" baseline="0" dirty="0" smtClean="0"/>
              <a:t> [READ]</a:t>
            </a:r>
          </a:p>
          <a:p>
            <a:r>
              <a:rPr lang="en-PH" baseline="0" dirty="0" smtClean="0"/>
              <a:t>Are we just going to stare up the steps, or are we going to step up the stairs?  This is all up to us.  If we step up the stairs, we are on our way to becoming Facilitators of Change or </a:t>
            </a:r>
            <a:r>
              <a:rPr lang="en-PH" i="1" baseline="0" dirty="0" err="1" smtClean="0"/>
              <a:t>Tagapagpadaloy</a:t>
            </a:r>
            <a:r>
              <a:rPr lang="en-PH" i="1" baseline="0" dirty="0" smtClean="0"/>
              <a:t> </a:t>
            </a:r>
            <a:r>
              <a:rPr lang="en-PH" i="1" baseline="0" dirty="0" err="1" smtClean="0"/>
              <a:t>ng</a:t>
            </a:r>
            <a:r>
              <a:rPr lang="en-PH" i="1" baseline="0" dirty="0" smtClean="0"/>
              <a:t> </a:t>
            </a:r>
            <a:r>
              <a:rPr lang="en-PH" i="1" baseline="0" dirty="0" err="1" smtClean="0"/>
              <a:t>Pagbabago</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24</a:t>
            </a:fld>
            <a:endParaRPr lang="en-US"/>
          </a:p>
        </p:txBody>
      </p:sp>
    </p:spTree>
    <p:extLst>
      <p:ext uri="{BB962C8B-B14F-4D97-AF65-F5344CB8AC3E}">
        <p14:creationId xmlns:p14="http://schemas.microsoft.com/office/powerpoint/2010/main" val="1095770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When</a:t>
            </a:r>
            <a:r>
              <a:rPr lang="en-PH" baseline="0" dirty="0" smtClean="0"/>
              <a:t> we first went to school, we were first taught our ABCs.  We are now in school again, the school of social accountability (</a:t>
            </a:r>
            <a:r>
              <a:rPr lang="en-PH" i="1" baseline="0" dirty="0" err="1" smtClean="0"/>
              <a:t>pananagutang</a:t>
            </a:r>
            <a:r>
              <a:rPr lang="en-PH" i="1" baseline="0" dirty="0" smtClean="0"/>
              <a:t> </a:t>
            </a:r>
            <a:r>
              <a:rPr lang="en-PH" i="1" baseline="0" dirty="0" err="1" smtClean="0"/>
              <a:t>panlipunan</a:t>
            </a:r>
            <a:r>
              <a:rPr lang="en-PH" baseline="0" dirty="0" smtClean="0"/>
              <a:t>).  Our ABCs are the following – [READ &amp; DISCUSS].  Do you think we can follow the ABCs?  Gather commitment to perform the ABCs.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25</a:t>
            </a:fld>
            <a:endParaRPr lang="en-US"/>
          </a:p>
        </p:txBody>
      </p:sp>
    </p:spTree>
    <p:extLst>
      <p:ext uri="{BB962C8B-B14F-4D97-AF65-F5344CB8AC3E}">
        <p14:creationId xmlns:p14="http://schemas.microsoft.com/office/powerpoint/2010/main" val="89853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smtClean="0"/>
              <a:t>This is the vision we worked on in the just past </a:t>
            </a:r>
            <a:r>
              <a:rPr lang="en-PH" baseline="0" dirty="0" err="1" smtClean="0"/>
              <a:t>eFDS</a:t>
            </a:r>
            <a:r>
              <a:rPr lang="en-PH" baseline="0" dirty="0" smtClean="0"/>
              <a:t>.  All PL groups in [this LGU] selected the desirable attributes of a community.  We consolidated all your selections and this is the vision for our whole LGU.</a:t>
            </a:r>
          </a:p>
          <a:p>
            <a:pPr defTabSz="896539">
              <a:defRPr/>
            </a:pPr>
            <a:r>
              <a:rPr lang="en-PH" dirty="0" smtClean="0"/>
              <a:t>[Reinforce</a:t>
            </a:r>
            <a:r>
              <a:rPr lang="en-PH" baseline="0" dirty="0" smtClean="0"/>
              <a:t> the vision and the attributes they selected for their community.]</a:t>
            </a:r>
          </a:p>
          <a:p>
            <a:pPr defTabSz="896539">
              <a:defRPr/>
            </a:pPr>
            <a:r>
              <a:rPr lang="en-PH" baseline="0" dirty="0" smtClean="0"/>
              <a:t>You have said that these are the priority areas for development of our community.</a:t>
            </a:r>
          </a:p>
        </p:txBody>
      </p:sp>
      <p:sp>
        <p:nvSpPr>
          <p:cNvPr id="4" name="Slide Number Placeholder 3"/>
          <p:cNvSpPr>
            <a:spLocks noGrp="1"/>
          </p:cNvSpPr>
          <p:nvPr>
            <p:ph type="sldNum" sz="quarter" idx="10"/>
          </p:nvPr>
        </p:nvSpPr>
        <p:spPr/>
        <p:txBody>
          <a:bodyPr/>
          <a:lstStyle/>
          <a:p>
            <a:fld id="{2AAE0CA6-E491-42B9-906C-720580368355}" type="slidenum">
              <a:rPr lang="en-US" smtClean="0"/>
              <a:t>3</a:t>
            </a:fld>
            <a:endParaRPr lang="en-US"/>
          </a:p>
        </p:txBody>
      </p:sp>
    </p:spTree>
    <p:extLst>
      <p:ext uri="{BB962C8B-B14F-4D97-AF65-F5344CB8AC3E}">
        <p14:creationId xmlns:p14="http://schemas.microsoft.com/office/powerpoint/2010/main" val="426312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 United Nations is an international organization founded in 1945 after the Second World War by 51 countries, including the Philippines, committed to maintaining international peace and security, developing friendly relations among nations and promoting social progress, better living standards and human rights.  There are</a:t>
            </a:r>
            <a:r>
              <a:rPr lang="en-PH" baseline="0" dirty="0" smtClean="0"/>
              <a:t> now 193 members of the United Nations.</a:t>
            </a:r>
          </a:p>
          <a:p>
            <a:endParaRPr lang="en-PH" baseline="0" dirty="0" smtClean="0"/>
          </a:p>
          <a:p>
            <a:r>
              <a:rPr lang="en-PH" dirty="0" smtClean="0"/>
              <a:t>The </a:t>
            </a:r>
            <a:r>
              <a:rPr lang="en-PH" b="1" dirty="0" smtClean="0"/>
              <a:t>Universal Declaration of Human Rights</a:t>
            </a:r>
            <a:r>
              <a:rPr lang="en-PH" dirty="0" smtClean="0"/>
              <a:t> (UDHR) is a </a:t>
            </a:r>
            <a:r>
              <a:rPr lang="en-PH" b="1" dirty="0" smtClean="0"/>
              <a:t>declaration</a:t>
            </a:r>
            <a:r>
              <a:rPr lang="en-PH" dirty="0" smtClean="0"/>
              <a:t> adopted by the United Nations General Assembly, including the Philippines, on 10 December 1948 in Paris.  There are a total</a:t>
            </a:r>
            <a:r>
              <a:rPr lang="en-PH" baseline="0" dirty="0" smtClean="0"/>
              <a:t> of 30 articles.</a:t>
            </a:r>
          </a:p>
          <a:p>
            <a:endParaRPr lang="en-PH" baseline="0" dirty="0" smtClean="0"/>
          </a:p>
          <a:p>
            <a:r>
              <a:rPr lang="en-PH" dirty="0" smtClean="0"/>
              <a:t>In his career in the United Nations, </a:t>
            </a:r>
            <a:r>
              <a:rPr lang="en-PH" dirty="0" err="1" smtClean="0"/>
              <a:t>Rómulo</a:t>
            </a:r>
            <a:r>
              <a:rPr lang="en-PH" dirty="0" smtClean="0"/>
              <a:t> was a strong advocate of human rights, freedom and decolonization. In 1948 in Paris, France, at the third UN General Assembly, he strongly disagreed with a proposal made by the </a:t>
            </a:r>
            <a:r>
              <a:rPr lang="en-PH" dirty="0" smtClean="0">
                <a:hlinkClick r:id="rId3" tooltip="Soviet Union"/>
              </a:rPr>
              <a:t>Soviet</a:t>
            </a:r>
            <a:r>
              <a:rPr lang="en-PH" dirty="0" smtClean="0"/>
              <a:t> delegation headed by </a:t>
            </a:r>
            <a:r>
              <a:rPr lang="en-PH" dirty="0" smtClean="0">
                <a:hlinkClick r:id="rId4" tooltip="Andrei Vishinsky"/>
              </a:rPr>
              <a:t>Andrei </a:t>
            </a:r>
            <a:r>
              <a:rPr lang="en-PH" dirty="0" err="1" smtClean="0">
                <a:hlinkClick r:id="rId4" tooltip="Andrei Vishinsky"/>
              </a:rPr>
              <a:t>Vishinsky</a:t>
            </a:r>
            <a:r>
              <a:rPr lang="en-PH" dirty="0" smtClean="0"/>
              <a:t>, who challenged his credentials by insulting him with this quote: "You are just a little man from a little country." In return, Romulo replied, "It is the duty of the little </a:t>
            </a:r>
            <a:r>
              <a:rPr lang="en-PH" dirty="0" err="1" smtClean="0"/>
              <a:t>Davids</a:t>
            </a:r>
            <a:r>
              <a:rPr lang="en-PH" dirty="0" smtClean="0"/>
              <a:t> of this world to fling the pebbles of truth in the eyes of the blustering Goliaths and force them to behave!", leaving </a:t>
            </a:r>
            <a:r>
              <a:rPr lang="en-PH" dirty="0" err="1" smtClean="0"/>
              <a:t>Vishinsky</a:t>
            </a:r>
            <a:r>
              <a:rPr lang="en-PH" dirty="0" smtClean="0"/>
              <a:t> with nothing left to do but sit down.</a:t>
            </a:r>
            <a:r>
              <a:rPr lang="en-PH" baseline="30000" dirty="0" smtClean="0">
                <a:hlinkClick r:id="rId5"/>
              </a:rPr>
              <a:t>[3]</a:t>
            </a:r>
            <a:endParaRPr lang="en-PH" baseline="30000" dirty="0" smtClean="0"/>
          </a:p>
          <a:p>
            <a:endParaRPr lang="en-PH" baseline="0" dirty="0" smtClean="0"/>
          </a:p>
          <a:p>
            <a:r>
              <a:rPr lang="en-PH" baseline="0" dirty="0" smtClean="0"/>
              <a:t>UDHR Article 25 covers our rights to a standard of living … [READ and </a:t>
            </a:r>
            <a:r>
              <a:rPr lang="en-PH" baseline="0" smtClean="0"/>
              <a:t>DISCUSS</a:t>
            </a:r>
            <a:r>
              <a:rPr lang="en-PH" baseline="0" smtClean="0"/>
              <a:t>].</a:t>
            </a:r>
            <a:endParaRPr lang="en-PH" baseline="0" dirty="0" smtClean="0"/>
          </a:p>
        </p:txBody>
      </p:sp>
      <p:sp>
        <p:nvSpPr>
          <p:cNvPr id="4" name="Slide Number Placeholder 3"/>
          <p:cNvSpPr>
            <a:spLocks noGrp="1"/>
          </p:cNvSpPr>
          <p:nvPr>
            <p:ph type="sldNum" sz="quarter" idx="10"/>
          </p:nvPr>
        </p:nvSpPr>
        <p:spPr/>
        <p:txBody>
          <a:bodyPr/>
          <a:lstStyle/>
          <a:p>
            <a:fld id="{2AAE0CA6-E491-42B9-906C-720580368355}" type="slidenum">
              <a:rPr lang="en-US" smtClean="0"/>
              <a:t>4</a:t>
            </a:fld>
            <a:endParaRPr lang="en-US"/>
          </a:p>
        </p:txBody>
      </p:sp>
    </p:spTree>
    <p:extLst>
      <p:ext uri="{BB962C8B-B14F-4D97-AF65-F5344CB8AC3E}">
        <p14:creationId xmlns:p14="http://schemas.microsoft.com/office/powerpoint/2010/main" val="5328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While we have rights, under UDHR Article 25, we also have duties</a:t>
            </a:r>
            <a:r>
              <a:rPr lang="en-PH" baseline="0" dirty="0" smtClean="0"/>
              <a:t> to the community, expressed in UDHR Article 29.  [READ &amp; DISCUSS]</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5</a:t>
            </a:fld>
            <a:endParaRPr lang="en-US"/>
          </a:p>
        </p:txBody>
      </p:sp>
    </p:spTree>
    <p:extLst>
      <p:ext uri="{BB962C8B-B14F-4D97-AF65-F5344CB8AC3E}">
        <p14:creationId xmlns:p14="http://schemas.microsoft.com/office/powerpoint/2010/main" val="218578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Lets</a:t>
            </a:r>
            <a:r>
              <a:rPr lang="en-PH" baseline="0" dirty="0" smtClean="0"/>
              <a:t> talk about social contracts.  Social = </a:t>
            </a:r>
            <a:r>
              <a:rPr lang="en-PH" baseline="0" dirty="0" err="1" smtClean="0"/>
              <a:t>lipunan</a:t>
            </a:r>
            <a:r>
              <a:rPr lang="en-PH" baseline="0" dirty="0" smtClean="0"/>
              <a:t>, contract = </a:t>
            </a:r>
            <a:r>
              <a:rPr lang="en-PH" baseline="0" dirty="0" err="1" smtClean="0"/>
              <a:t>kasunduan</a:t>
            </a:r>
            <a:r>
              <a:rPr lang="en-PH" baseline="0" dirty="0" smtClean="0"/>
              <a:t>.  In Pilipino, a social contract is a </a:t>
            </a:r>
            <a:r>
              <a:rPr lang="en-PH" baseline="0" dirty="0" err="1" smtClean="0"/>
              <a:t>kasunduang</a:t>
            </a:r>
            <a:r>
              <a:rPr lang="en-PH" baseline="0" dirty="0" smtClean="0"/>
              <a:t> </a:t>
            </a:r>
            <a:r>
              <a:rPr lang="en-PH" baseline="0" dirty="0" err="1" smtClean="0"/>
              <a:t>panlipunan</a:t>
            </a:r>
            <a:r>
              <a:rPr lang="en-PH" baseline="0" dirty="0" smtClean="0"/>
              <a:t>.</a:t>
            </a:r>
          </a:p>
          <a:p>
            <a:r>
              <a:rPr lang="en-PH" baseline="0" dirty="0" smtClean="0"/>
              <a:t>A social contract can be formal or informal.  A formal social contract is written and signed.  What are some examples of a formal social contract? [Marriage contract, Resolutions, written Agreements, etc., gather examples from participants]</a:t>
            </a:r>
          </a:p>
          <a:p>
            <a:r>
              <a:rPr lang="en-PH" baseline="0" dirty="0" smtClean="0"/>
              <a:t>Informal social contracts may come from cultural practices or those verbally agreed upon.  What are some examples of an informal social contract? [Wearing of clothes, Filipino time, showing respect (“</a:t>
            </a:r>
            <a:r>
              <a:rPr lang="en-PH" baseline="0" dirty="0" err="1" smtClean="0"/>
              <a:t>po</a:t>
            </a:r>
            <a:r>
              <a:rPr lang="en-PH" baseline="0" dirty="0" smtClean="0"/>
              <a:t>”), </a:t>
            </a:r>
            <a:r>
              <a:rPr lang="en-PH" baseline="0" dirty="0" err="1" smtClean="0"/>
              <a:t>etc</a:t>
            </a:r>
            <a:r>
              <a:rPr lang="en-PH" baseline="0" dirty="0" smtClean="0"/>
              <a:t>, gather examples from participants]</a:t>
            </a:r>
          </a:p>
          <a:p>
            <a:r>
              <a:rPr lang="en-PH" baseline="0" dirty="0" smtClean="0"/>
              <a:t>[In summary, ask the participants their understanding of social contract]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6</a:t>
            </a:fld>
            <a:endParaRPr lang="en-US"/>
          </a:p>
        </p:txBody>
      </p:sp>
    </p:spTree>
    <p:extLst>
      <p:ext uri="{BB962C8B-B14F-4D97-AF65-F5344CB8AC3E}">
        <p14:creationId xmlns:p14="http://schemas.microsoft.com/office/powerpoint/2010/main" val="46743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For</a:t>
            </a:r>
            <a:r>
              <a:rPr lang="en-PH" baseline="0" dirty="0" smtClean="0"/>
              <a:t> example, if you ask your child to buy sugar and give him P20, i</a:t>
            </a:r>
            <a:r>
              <a:rPr lang="en-PH" dirty="0" smtClean="0"/>
              <a:t>s this a social contract?</a:t>
            </a:r>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7</a:t>
            </a:fld>
            <a:endParaRPr lang="en-US"/>
          </a:p>
        </p:txBody>
      </p:sp>
    </p:spTree>
    <p:extLst>
      <p:ext uri="{BB962C8B-B14F-4D97-AF65-F5344CB8AC3E}">
        <p14:creationId xmlns:p14="http://schemas.microsoft.com/office/powerpoint/2010/main" val="40392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 have discussed the Social Contract, or </a:t>
            </a:r>
            <a:r>
              <a:rPr lang="en-PH" dirty="0" err="1" smtClean="0"/>
              <a:t>Kasunduang</a:t>
            </a:r>
            <a:r>
              <a:rPr lang="en-PH" dirty="0" smtClean="0"/>
              <a:t> </a:t>
            </a:r>
            <a:r>
              <a:rPr lang="en-PH" dirty="0" err="1" smtClean="0"/>
              <a:t>Panlipunan</a:t>
            </a:r>
            <a:r>
              <a:rPr lang="en-PH" dirty="0" smtClean="0"/>
              <a:t>.</a:t>
            </a:r>
            <a:r>
              <a:rPr lang="en-PH" baseline="0" dirty="0" smtClean="0"/>
              <a:t>  If there is a social contract or agreement, there is accountability, or social accountability or </a:t>
            </a:r>
            <a:r>
              <a:rPr lang="en-PH" baseline="0" dirty="0" err="1" smtClean="0"/>
              <a:t>Pananagutang</a:t>
            </a:r>
            <a:r>
              <a:rPr lang="en-PH" baseline="0" dirty="0" smtClean="0"/>
              <a:t> </a:t>
            </a:r>
            <a:r>
              <a:rPr lang="en-PH" baseline="0" dirty="0" err="1" smtClean="0"/>
              <a:t>Panlipunan</a:t>
            </a:r>
            <a:r>
              <a:rPr lang="en-PH" baseline="0" dirty="0" smtClean="0"/>
              <a:t>.  Do you agree?  How do we show this accountability?</a:t>
            </a:r>
          </a:p>
        </p:txBody>
      </p:sp>
      <p:sp>
        <p:nvSpPr>
          <p:cNvPr id="4" name="Slide Number Placeholder 3"/>
          <p:cNvSpPr>
            <a:spLocks noGrp="1"/>
          </p:cNvSpPr>
          <p:nvPr>
            <p:ph type="sldNum" sz="quarter" idx="10"/>
          </p:nvPr>
        </p:nvSpPr>
        <p:spPr/>
        <p:txBody>
          <a:bodyPr/>
          <a:lstStyle/>
          <a:p>
            <a:fld id="{2AAE0CA6-E491-42B9-906C-720580368355}" type="slidenum">
              <a:rPr lang="en-US" smtClean="0"/>
              <a:t>8</a:t>
            </a:fld>
            <a:endParaRPr lang="en-US"/>
          </a:p>
        </p:txBody>
      </p:sp>
    </p:spTree>
    <p:extLst>
      <p:ext uri="{BB962C8B-B14F-4D97-AF65-F5344CB8AC3E}">
        <p14:creationId xmlns:p14="http://schemas.microsoft.com/office/powerpoint/2010/main" val="414242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smtClean="0"/>
              <a:t>For example, when you ask your child to buy some sugar from the sari-sari store, when the child agrees and receives the money from you, that is a kind of social contract.  So you give your child P20 to buy sugar and tell him/her to give back the change.  Your child goes to the store, buys P15 sugar and buys chips from the change of P5.  Did the child </a:t>
            </a:r>
            <a:r>
              <a:rPr lang="en-PH" baseline="0" dirty="0" err="1" smtClean="0"/>
              <a:t>fulfill</a:t>
            </a:r>
            <a:r>
              <a:rPr lang="en-PH" baseline="0" dirty="0" smtClean="0"/>
              <a:t> the social contract?  What did you say or do to the child?</a:t>
            </a:r>
          </a:p>
          <a:p>
            <a:r>
              <a:rPr lang="en-PH" baseline="0" dirty="0" smtClean="0"/>
              <a:t>In summary, what is Social Accountability? [GET DEFINITIONS FROM PARTICIPANTS]</a:t>
            </a:r>
            <a:endParaRPr lang="en-PH" dirty="0" smtClean="0"/>
          </a:p>
          <a:p>
            <a:endParaRPr lang="en-PH" dirty="0"/>
          </a:p>
        </p:txBody>
      </p:sp>
      <p:sp>
        <p:nvSpPr>
          <p:cNvPr id="4" name="Slide Number Placeholder 3"/>
          <p:cNvSpPr>
            <a:spLocks noGrp="1"/>
          </p:cNvSpPr>
          <p:nvPr>
            <p:ph type="sldNum" sz="quarter" idx="10"/>
          </p:nvPr>
        </p:nvSpPr>
        <p:spPr/>
        <p:txBody>
          <a:bodyPr/>
          <a:lstStyle/>
          <a:p>
            <a:fld id="{2AAE0CA6-E491-42B9-906C-720580368355}" type="slidenum">
              <a:rPr lang="en-US" smtClean="0"/>
              <a:t>9</a:t>
            </a:fld>
            <a:endParaRPr lang="en-US"/>
          </a:p>
        </p:txBody>
      </p:sp>
    </p:spTree>
    <p:extLst>
      <p:ext uri="{BB962C8B-B14F-4D97-AF65-F5344CB8AC3E}">
        <p14:creationId xmlns:p14="http://schemas.microsoft.com/office/powerpoint/2010/main" val="54065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i-Pantawid eFDS 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3431623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328736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927796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6400800"/>
            <a:ext cx="2133600" cy="365125"/>
          </a:xfrm>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247486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i-Pantawid eFDS 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788073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3016866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i-Pantawid eFDS 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323FD-ED1B-481C-BC46-19F9014BEBC8}" type="slidenum">
              <a:rPr lang="en-US" smtClean="0"/>
              <a:t>‹#›</a:t>
            </a:fld>
            <a:endParaRPr lang="en-US"/>
          </a:p>
        </p:txBody>
      </p:sp>
    </p:spTree>
    <p:extLst>
      <p:ext uri="{BB962C8B-B14F-4D97-AF65-F5344CB8AC3E}">
        <p14:creationId xmlns:p14="http://schemas.microsoft.com/office/powerpoint/2010/main" val="12551046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i-Pantawid eFDS 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323FD-ED1B-481C-BC46-19F9014BEBC8}" type="slidenum">
              <a:rPr lang="en-US" smtClean="0"/>
              <a:t>‹#›</a:t>
            </a:fld>
            <a:endParaRPr lang="en-US" dirty="0"/>
          </a:p>
        </p:txBody>
      </p:sp>
    </p:spTree>
    <p:extLst>
      <p:ext uri="{BB962C8B-B14F-4D97-AF65-F5344CB8AC3E}">
        <p14:creationId xmlns:p14="http://schemas.microsoft.com/office/powerpoint/2010/main" val="1215173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836799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654270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000"/>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3681594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i-Pantawid eFDS 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19850"/>
            <a:ext cx="2133600" cy="365125"/>
          </a:xfrm>
          <a:prstGeom prst="rect">
            <a:avLst/>
          </a:prstGeom>
        </p:spPr>
        <p:txBody>
          <a:bodyPr vert="horz" lIns="91440" tIns="45720" rIns="91440" bIns="45720" rtlCol="0" anchor="ctr"/>
          <a:lstStyle>
            <a:lvl1pPr algn="r">
              <a:defRPr sz="2000">
                <a:solidFill>
                  <a:schemeClr val="tx1"/>
                </a:solidFill>
              </a:defRPr>
            </a:lvl1pPr>
          </a:lstStyle>
          <a:p>
            <a:fld id="{9B1323FD-ED1B-481C-BC46-19F9014BEBC8}" type="slidenum">
              <a:rPr lang="en-US" smtClean="0"/>
              <a:pPr/>
              <a:t>‹#›</a:t>
            </a:fld>
            <a:endParaRPr lang="en-US" dirty="0"/>
          </a:p>
        </p:txBody>
      </p:sp>
    </p:spTree>
    <p:extLst>
      <p:ext uri="{BB962C8B-B14F-4D97-AF65-F5344CB8AC3E}">
        <p14:creationId xmlns:p14="http://schemas.microsoft.com/office/powerpoint/2010/main" val="196083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1641787">
            <a:off x="-88306" y="833147"/>
            <a:ext cx="4119282" cy="14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lnSpc>
                <a:spcPct val="65000"/>
              </a:lnSpc>
            </a:pPr>
            <a:r>
              <a:rPr lang="en-US" sz="14200" dirty="0">
                <a:solidFill>
                  <a:srgbClr val="CC0000"/>
                </a:solidFill>
                <a:latin typeface="Freestyle Script" pitchFamily="66" charset="0"/>
              </a:rPr>
              <a:t>Welcome</a:t>
            </a:r>
          </a:p>
        </p:txBody>
      </p:sp>
      <p:sp>
        <p:nvSpPr>
          <p:cNvPr id="34819" name="Text Box 3"/>
          <p:cNvSpPr txBox="1">
            <a:spLocks noChangeArrowheads="1"/>
          </p:cNvSpPr>
          <p:nvPr/>
        </p:nvSpPr>
        <p:spPr bwMode="auto">
          <a:xfrm>
            <a:off x="1267323" y="3962400"/>
            <a:ext cx="6579892" cy="229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r>
              <a:rPr lang="en-US" sz="7200" dirty="0" err="1" smtClean="0">
                <a:solidFill>
                  <a:srgbClr val="CC0000"/>
                </a:solidFill>
                <a:latin typeface="Freestyle Script" pitchFamily="66" charset="0"/>
              </a:rPr>
              <a:t>Ating</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Karapatan</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sa</a:t>
            </a:r>
            <a:r>
              <a:rPr lang="en-US" sz="7200" dirty="0" smtClean="0">
                <a:solidFill>
                  <a:srgbClr val="CC0000"/>
                </a:solidFill>
                <a:latin typeface="Freestyle Script" pitchFamily="66" charset="0"/>
              </a:rPr>
              <a:t> Batas</a:t>
            </a:r>
          </a:p>
          <a:p>
            <a:pPr algn="ctr"/>
            <a:r>
              <a:rPr lang="en-US" sz="7200" dirty="0" smtClean="0">
                <a:solidFill>
                  <a:srgbClr val="CC0000"/>
                </a:solidFill>
                <a:latin typeface="Freestyle Script" pitchFamily="66" charset="0"/>
              </a:rPr>
              <a:t>at </a:t>
            </a:r>
            <a:r>
              <a:rPr lang="en-US" sz="7200" dirty="0" err="1" smtClean="0">
                <a:solidFill>
                  <a:srgbClr val="CC0000"/>
                </a:solidFill>
                <a:latin typeface="Freestyle Script" pitchFamily="66" charset="0"/>
              </a:rPr>
              <a:t>Pananagutang</a:t>
            </a:r>
            <a:r>
              <a:rPr lang="en-US" sz="7200" dirty="0" smtClean="0">
                <a:solidFill>
                  <a:srgbClr val="CC0000"/>
                </a:solidFill>
                <a:latin typeface="Freestyle Script" pitchFamily="66" charset="0"/>
              </a:rPr>
              <a:t> </a:t>
            </a:r>
            <a:r>
              <a:rPr lang="en-US" sz="7200" dirty="0" err="1" smtClean="0">
                <a:solidFill>
                  <a:srgbClr val="CC0000"/>
                </a:solidFill>
                <a:latin typeface="Freestyle Script" pitchFamily="66" charset="0"/>
              </a:rPr>
              <a:t>Panlipunan</a:t>
            </a:r>
            <a:endParaRPr lang="en-US" sz="7200" dirty="0">
              <a:solidFill>
                <a:srgbClr val="CC0000"/>
              </a:solidFill>
              <a:latin typeface="Freestyle Script" pitchFamily="66" charset="0"/>
            </a:endParaRPr>
          </a:p>
        </p:txBody>
      </p:sp>
      <p:sp>
        <p:nvSpPr>
          <p:cNvPr id="34820" name="Arc 4"/>
          <p:cNvSpPr>
            <a:spLocks/>
          </p:cNvSpPr>
          <p:nvPr/>
        </p:nvSpPr>
        <p:spPr bwMode="auto">
          <a:xfrm rot="9880003" flipV="1">
            <a:off x="1599974" y="1599744"/>
            <a:ext cx="2288268" cy="8072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1" name="Text Box 5"/>
          <p:cNvSpPr txBox="1">
            <a:spLocks noChangeArrowheads="1"/>
          </p:cNvSpPr>
          <p:nvPr/>
        </p:nvSpPr>
        <p:spPr bwMode="auto">
          <a:xfrm>
            <a:off x="1546477" y="2488110"/>
            <a:ext cx="6005687" cy="14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3" rIns="91410" bIns="4570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4400" b="1" dirty="0">
                <a:solidFill>
                  <a:srgbClr val="000099"/>
                </a:solidFill>
              </a:rPr>
              <a:t>TUNGO SA</a:t>
            </a:r>
          </a:p>
          <a:p>
            <a:pPr algn="ctr"/>
            <a:r>
              <a:rPr lang="en-US" sz="4400" b="1" dirty="0">
                <a:solidFill>
                  <a:srgbClr val="000099"/>
                </a:solidFill>
              </a:rPr>
              <a:t>BAYANG </a:t>
            </a:r>
            <a:r>
              <a:rPr lang="en-US" sz="4400" b="1" dirty="0" smtClean="0">
                <a:solidFill>
                  <a:srgbClr val="000099"/>
                </a:solidFill>
              </a:rPr>
              <a:t>MAGILIW - 3</a:t>
            </a:r>
            <a:endParaRPr lang="en-US" sz="4400" b="1" dirty="0">
              <a:solidFill>
                <a:srgbClr val="000099"/>
              </a:solidFill>
            </a:endParaRP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l="3000" t="28000" r="74001" b="28000"/>
          <a:stretch>
            <a:fillRect/>
          </a:stretch>
        </p:blipFill>
        <p:spPr bwMode="auto">
          <a:xfrm>
            <a:off x="5332867" y="761620"/>
            <a:ext cx="1754187" cy="16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6859134" y="2286001"/>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4" name="Rectangle 8"/>
          <p:cNvSpPr>
            <a:spLocks noChangeArrowheads="1"/>
          </p:cNvSpPr>
          <p:nvPr/>
        </p:nvSpPr>
        <p:spPr bwMode="auto">
          <a:xfrm>
            <a:off x="6859134" y="609753"/>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4" name="Slide Number Placeholder 3"/>
          <p:cNvSpPr>
            <a:spLocks noGrp="1"/>
          </p:cNvSpPr>
          <p:nvPr>
            <p:ph type="sldNum" sz="quarter" idx="12"/>
          </p:nvPr>
        </p:nvSpPr>
        <p:spPr/>
        <p:txBody>
          <a:bodyPr/>
          <a:lstStyle/>
          <a:p>
            <a:fld id="{9B1323FD-ED1B-481C-BC46-19F9014BEBC8}" type="slidenum">
              <a:rPr lang="en-US" smtClean="0"/>
              <a:pPr/>
              <a:t>1</a:t>
            </a:fld>
            <a:endParaRPr lang="en-US" dirty="0"/>
          </a:p>
        </p:txBody>
      </p:sp>
      <p:sp>
        <p:nvSpPr>
          <p:cNvPr id="5" name="Date Placeholder 4"/>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235813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7" name="Group 7"/>
          <p:cNvGrpSpPr>
            <a:grpSpLocks/>
          </p:cNvGrpSpPr>
          <p:nvPr/>
        </p:nvGrpSpPr>
        <p:grpSpPr bwMode="auto">
          <a:xfrm>
            <a:off x="635001" y="1603145"/>
            <a:ext cx="7922759" cy="4267124"/>
            <a:chOff x="560" y="315"/>
            <a:chExt cx="6987" cy="3737"/>
          </a:xfrm>
        </p:grpSpPr>
        <p:sp>
          <p:nvSpPr>
            <p:cNvPr id="7" name="Oval 6"/>
            <p:cNvSpPr>
              <a:spLocks noChangeArrowheads="1"/>
            </p:cNvSpPr>
            <p:nvPr/>
          </p:nvSpPr>
          <p:spPr bwMode="auto">
            <a:xfrm>
              <a:off x="2577" y="1083"/>
              <a:ext cx="2889" cy="2202"/>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lIns="127564" tIns="63782" rIns="127564" bIns="63782" anchor="ctr"/>
            <a:lstStyle/>
            <a:p>
              <a:pPr algn="ctr" defTabSz="914377"/>
              <a:endParaRPr lang="en-US">
                <a:solidFill>
                  <a:srgbClr val="000000"/>
                </a:solidFill>
                <a:latin typeface="Calibri" charset="0"/>
                <a:cs typeface="Arial" charset="0"/>
              </a:endParaRPr>
            </a:p>
          </p:txBody>
        </p:sp>
        <p:pic>
          <p:nvPicPr>
            <p:cNvPr id="25604"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 y="315"/>
              <a:ext cx="6987"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idx="4294967295"/>
          </p:nvPr>
        </p:nvSpPr>
        <p:spPr>
          <a:xfrm>
            <a:off x="444500" y="1471831"/>
            <a:ext cx="8230054" cy="1143000"/>
          </a:xfrm>
        </p:spPr>
        <p:txBody>
          <a:bodyPr/>
          <a:lstStyle/>
          <a:p>
            <a:r>
              <a:rPr lang="en-US" sz="4800" b="1">
                <a:solidFill>
                  <a:srgbClr val="4D4D4D"/>
                </a:solidFill>
                <a:effectLst>
                  <a:outerShdw blurRad="38100" dist="38100" dir="2700000" algn="tl">
                    <a:srgbClr val="C0C0C0"/>
                  </a:outerShdw>
                </a:effectLst>
              </a:rPr>
              <a:t>2 Key Players</a:t>
            </a:r>
          </a:p>
        </p:txBody>
      </p:sp>
      <p:sp>
        <p:nvSpPr>
          <p:cNvPr id="25605" name="Text Box 5"/>
          <p:cNvSpPr txBox="1">
            <a:spLocks noChangeArrowheads="1"/>
          </p:cNvSpPr>
          <p:nvPr/>
        </p:nvSpPr>
        <p:spPr bwMode="auto">
          <a:xfrm>
            <a:off x="586242" y="5042173"/>
            <a:ext cx="7938634" cy="18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2000" dirty="0">
                <a:latin typeface="Impact" pitchFamily="34" charset="0"/>
              </a:rPr>
              <a:t>Constructive </a:t>
            </a:r>
            <a:r>
              <a:rPr lang="en-US" sz="2000" dirty="0" smtClean="0">
                <a:latin typeface="Impact" pitchFamily="34" charset="0"/>
              </a:rPr>
              <a:t>Engagement </a:t>
            </a:r>
            <a:r>
              <a:rPr lang="en-US" sz="3600" dirty="0">
                <a:solidFill>
                  <a:srgbClr val="CC0000"/>
                </a:solidFill>
                <a:latin typeface="Freestyle Script" pitchFamily="66" charset="0"/>
              </a:rPr>
              <a:t>(</a:t>
            </a:r>
            <a:r>
              <a:rPr lang="en-US" sz="3600" dirty="0" err="1">
                <a:solidFill>
                  <a:srgbClr val="CC0000"/>
                </a:solidFill>
                <a:latin typeface="Freestyle Script" pitchFamily="66" charset="0"/>
              </a:rPr>
              <a:t>Makabuluhang</a:t>
            </a:r>
            <a:r>
              <a:rPr lang="en-US" sz="3600" dirty="0">
                <a:solidFill>
                  <a:srgbClr val="CC0000"/>
                </a:solidFill>
                <a:latin typeface="Freestyle Script" pitchFamily="66" charset="0"/>
              </a:rPr>
              <a:t> </a:t>
            </a:r>
            <a:r>
              <a:rPr lang="en-US" sz="3600" dirty="0" err="1">
                <a:solidFill>
                  <a:srgbClr val="CC0000"/>
                </a:solidFill>
                <a:latin typeface="Freestyle Script" pitchFamily="66" charset="0"/>
              </a:rPr>
              <a:t>Pakikilahok</a:t>
            </a:r>
            <a:r>
              <a:rPr lang="en-US" sz="3600" dirty="0">
                <a:solidFill>
                  <a:srgbClr val="CC0000"/>
                </a:solidFill>
                <a:latin typeface="Freestyle Script" pitchFamily="66" charset="0"/>
              </a:rPr>
              <a:t>)</a:t>
            </a:r>
          </a:p>
          <a:p>
            <a:pPr algn="ctr"/>
            <a:r>
              <a:rPr lang="en-US" dirty="0">
                <a:latin typeface="Arial Narrow" pitchFamily="34" charset="0"/>
              </a:rPr>
              <a:t>For better delivery of</a:t>
            </a:r>
          </a:p>
          <a:p>
            <a:pPr algn="ctr">
              <a:buFontTx/>
              <a:buChar char="-"/>
            </a:pPr>
            <a:r>
              <a:rPr lang="en-US" dirty="0">
                <a:latin typeface="Arial Narrow" pitchFamily="34" charset="0"/>
              </a:rPr>
              <a:t> Public service</a:t>
            </a:r>
          </a:p>
          <a:p>
            <a:pPr algn="ctr">
              <a:buFontTx/>
              <a:buChar char="-"/>
            </a:pPr>
            <a:r>
              <a:rPr lang="en-US" dirty="0">
                <a:latin typeface="Arial Narrow" pitchFamily="34" charset="0"/>
              </a:rPr>
              <a:t> Improvement of people’s welfare</a:t>
            </a:r>
          </a:p>
          <a:p>
            <a:pPr algn="ctr">
              <a:buFontTx/>
              <a:buChar char="-"/>
            </a:pPr>
            <a:r>
              <a:rPr lang="en-US" dirty="0">
                <a:latin typeface="Arial Narrow" pitchFamily="34" charset="0"/>
              </a:rPr>
              <a:t> Protection of people’s rights</a:t>
            </a:r>
          </a:p>
        </p:txBody>
      </p:sp>
      <p:sp>
        <p:nvSpPr>
          <p:cNvPr id="6" name="Slide Number Placeholder 5"/>
          <p:cNvSpPr>
            <a:spLocks noGrp="1"/>
          </p:cNvSpPr>
          <p:nvPr>
            <p:ph type="sldNum" sz="quarter" idx="12"/>
          </p:nvPr>
        </p:nvSpPr>
        <p:spPr/>
        <p:txBody>
          <a:bodyPr/>
          <a:lstStyle/>
          <a:p>
            <a:fld id="{9B1323FD-ED1B-481C-BC46-19F9014BEBC8}" type="slidenum">
              <a:rPr lang="en-US" smtClean="0"/>
              <a:pPr/>
              <a:t>10</a:t>
            </a:fld>
            <a:endParaRPr lang="en-US" dirty="0"/>
          </a:p>
        </p:txBody>
      </p:sp>
      <p:sp>
        <p:nvSpPr>
          <p:cNvPr id="8" name="Date Placeholder 7"/>
          <p:cNvSpPr>
            <a:spLocks noGrp="1"/>
          </p:cNvSpPr>
          <p:nvPr>
            <p:ph type="dt" sz="half" idx="10"/>
          </p:nvPr>
        </p:nvSpPr>
        <p:spPr/>
        <p:txBody>
          <a:bodyPr/>
          <a:lstStyle/>
          <a:p>
            <a:r>
              <a:rPr lang="en-US" smtClean="0"/>
              <a:t>i-Pantawid eFDS 3</a:t>
            </a:r>
            <a:endParaRPr lang="en-US"/>
          </a:p>
        </p:txBody>
      </p:sp>
      <p:grpSp>
        <p:nvGrpSpPr>
          <p:cNvPr id="11" name="Group 10"/>
          <p:cNvGrpSpPr/>
          <p:nvPr/>
        </p:nvGrpSpPr>
        <p:grpSpPr>
          <a:xfrm>
            <a:off x="1066800" y="91698"/>
            <a:ext cx="6938104" cy="1532295"/>
            <a:chOff x="1219200" y="4876800"/>
            <a:chExt cx="6938104" cy="1532295"/>
          </a:xfrm>
          <a:solidFill>
            <a:srgbClr val="FFCCFF"/>
          </a:solidFill>
        </p:grpSpPr>
        <p:sp>
          <p:nvSpPr>
            <p:cNvPr id="12" name="Rectangle 11"/>
            <p:cNvSpPr/>
            <p:nvPr/>
          </p:nvSpPr>
          <p:spPr>
            <a:xfrm>
              <a:off x="1219200" y="4876800"/>
              <a:ext cx="6938104" cy="153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extBox 12"/>
            <p:cNvSpPr txBox="1"/>
            <p:nvPr/>
          </p:nvSpPr>
          <p:spPr>
            <a:xfrm>
              <a:off x="1699197" y="5485765"/>
              <a:ext cx="5978111" cy="923330"/>
            </a:xfrm>
            <a:prstGeom prst="rect">
              <a:avLst/>
            </a:prstGeom>
            <a:grpFill/>
          </p:spPr>
          <p:txBody>
            <a:bodyPr wrap="none" rtlCol="0">
              <a:spAutoFit/>
            </a:bodyPr>
            <a:lstStyle/>
            <a:p>
              <a:r>
                <a:rPr lang="en-PH" sz="5400" dirty="0">
                  <a:solidFill>
                    <a:prstClr val="black"/>
                  </a:solidFill>
                  <a:ea typeface="+mj-ea"/>
                  <a:cs typeface="+mj-cs"/>
                </a:rPr>
                <a:t>Social </a:t>
              </a:r>
              <a:r>
                <a:rPr lang="en-PH" sz="5400" dirty="0" smtClean="0">
                  <a:solidFill>
                    <a:prstClr val="black"/>
                  </a:solidFill>
                  <a:ea typeface="+mj-ea"/>
                  <a:cs typeface="+mj-cs"/>
                </a:rPr>
                <a:t>Accountability</a:t>
              </a:r>
              <a:endParaRPr lang="en-PH" sz="2800" dirty="0"/>
            </a:p>
          </p:txBody>
        </p:sp>
        <p:sp>
          <p:nvSpPr>
            <p:cNvPr id="14" name="TextBox 13"/>
            <p:cNvSpPr txBox="1"/>
            <p:nvPr/>
          </p:nvSpPr>
          <p:spPr>
            <a:xfrm>
              <a:off x="1295400" y="4876800"/>
              <a:ext cx="6785704" cy="830997"/>
            </a:xfrm>
            <a:prstGeom prst="rect">
              <a:avLst/>
            </a:prstGeom>
            <a:grpFill/>
          </p:spPr>
          <p:txBody>
            <a:bodyPr wrap="none" rtlCol="0">
              <a:spAutoFit/>
            </a:bodyPr>
            <a:lstStyle/>
            <a:p>
              <a:r>
                <a:rPr lang="en-PH" sz="4800" i="1" dirty="0" err="1" smtClean="0">
                  <a:solidFill>
                    <a:srgbClr val="C00000"/>
                  </a:solidFill>
                  <a:ea typeface="+mj-ea"/>
                  <a:cs typeface="+mj-cs"/>
                </a:rPr>
                <a:t>Pananagutang</a:t>
              </a:r>
              <a:r>
                <a:rPr lang="en-PH" sz="4800" i="1" dirty="0" smtClean="0">
                  <a:solidFill>
                    <a:srgbClr val="C00000"/>
                  </a:solidFill>
                  <a:ea typeface="+mj-ea"/>
                  <a:cs typeface="+mj-cs"/>
                </a:rPr>
                <a:t> </a:t>
              </a:r>
              <a:r>
                <a:rPr lang="en-PH" sz="4800" i="1" dirty="0" err="1" smtClean="0">
                  <a:solidFill>
                    <a:srgbClr val="C00000"/>
                  </a:solidFill>
                  <a:ea typeface="+mj-ea"/>
                  <a:cs typeface="+mj-cs"/>
                </a:rPr>
                <a:t>Panlipunan</a:t>
              </a:r>
              <a:endParaRPr lang="en-PH" sz="2400" i="1" dirty="0">
                <a:solidFill>
                  <a:srgbClr val="C00000"/>
                </a:solidFill>
              </a:endParaRPr>
            </a:p>
          </p:txBody>
        </p:sp>
      </p:grpSp>
    </p:spTree>
    <p:extLst>
      <p:ext uri="{BB962C8B-B14F-4D97-AF65-F5344CB8AC3E}">
        <p14:creationId xmlns:p14="http://schemas.microsoft.com/office/powerpoint/2010/main" val="21101395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81000" y="3465513"/>
            <a:ext cx="3657600" cy="2859087"/>
          </a:xfrm>
          <a:prstGeom prst="rect">
            <a:avLst/>
          </a:prstGeom>
          <a:solidFill>
            <a:srgbClr val="A7F3F7"/>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l="16447" r="20395" b="36842"/>
          <a:stretch>
            <a:fillRect/>
          </a:stretch>
        </p:blipFill>
        <p:spPr bwMode="auto">
          <a:xfrm>
            <a:off x="88900" y="-1"/>
            <a:ext cx="4203057" cy="34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2"/>
          <p:cNvSpPr txBox="1">
            <a:spLocks noChangeArrowheads="1"/>
          </p:cNvSpPr>
          <p:nvPr/>
        </p:nvSpPr>
        <p:spPr bwMode="auto">
          <a:xfrm>
            <a:off x="1095375" y="5772090"/>
            <a:ext cx="11432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Narrow" pitchFamily="34" charset="0"/>
              </a:rPr>
              <a:t>CITIZENS</a:t>
            </a:r>
          </a:p>
        </p:txBody>
      </p:sp>
      <p:sp>
        <p:nvSpPr>
          <p:cNvPr id="5" name="Text Box 13"/>
          <p:cNvSpPr txBox="1">
            <a:spLocks noChangeArrowheads="1"/>
          </p:cNvSpPr>
          <p:nvPr/>
        </p:nvSpPr>
        <p:spPr bwMode="auto">
          <a:xfrm>
            <a:off x="2269194" y="5772090"/>
            <a:ext cx="16946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latin typeface="Arial Narrow" pitchFamily="34" charset="0"/>
              </a:rPr>
              <a:t>GOVERNMENT</a:t>
            </a:r>
            <a:endParaRPr lang="en-US" sz="2000" b="1" dirty="0">
              <a:latin typeface="Arial Narrow" pitchFamily="34" charset="0"/>
            </a:endParaRPr>
          </a:p>
        </p:txBody>
      </p:sp>
      <p:sp>
        <p:nvSpPr>
          <p:cNvPr id="6" name="Rectangle 14"/>
          <p:cNvSpPr>
            <a:spLocks noChangeArrowheads="1"/>
          </p:cNvSpPr>
          <p:nvPr/>
        </p:nvSpPr>
        <p:spPr bwMode="auto">
          <a:xfrm>
            <a:off x="1694764" y="3240087"/>
            <a:ext cx="762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5"/>
          <p:cNvSpPr>
            <a:spLocks noChangeArrowheads="1"/>
          </p:cNvSpPr>
          <p:nvPr/>
        </p:nvSpPr>
        <p:spPr bwMode="auto">
          <a:xfrm>
            <a:off x="2704071" y="3240087"/>
            <a:ext cx="762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27"/>
          <p:cNvSpPr>
            <a:spLocks noChangeArrowheads="1"/>
          </p:cNvSpPr>
          <p:nvPr/>
        </p:nvSpPr>
        <p:spPr bwMode="auto">
          <a:xfrm>
            <a:off x="2683777" y="3494087"/>
            <a:ext cx="103554" cy="2220912"/>
          </a:xfrm>
          <a:prstGeom prst="rect">
            <a:avLst/>
          </a:prstGeom>
          <a:solidFill>
            <a:srgbClr val="0033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37"/>
          <p:cNvPicPr>
            <a:picLocks noChangeAspect="1" noChangeArrowheads="1"/>
          </p:cNvPicPr>
          <p:nvPr/>
        </p:nvPicPr>
        <p:blipFill>
          <a:blip r:embed="rId4">
            <a:extLst>
              <a:ext uri="{28A0092B-C50C-407E-A947-70E740481C1C}">
                <a14:useLocalDpi xmlns:a14="http://schemas.microsoft.com/office/drawing/2010/main" val="0"/>
              </a:ext>
            </a:extLst>
          </a:blip>
          <a:srcRect r="8333"/>
          <a:stretch>
            <a:fillRect/>
          </a:stretch>
        </p:blipFill>
        <p:spPr bwMode="auto">
          <a:xfrm>
            <a:off x="7162800" y="592137"/>
            <a:ext cx="1676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8"/>
          <p:cNvSpPr txBox="1">
            <a:spLocks noChangeArrowheads="1"/>
          </p:cNvSpPr>
          <p:nvPr/>
        </p:nvSpPr>
        <p:spPr bwMode="auto">
          <a:xfrm>
            <a:off x="4572000" y="381000"/>
            <a:ext cx="2459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solidFill>
                  <a:srgbClr val="000099"/>
                </a:solidFill>
                <a:latin typeface="Freestyle Script" pitchFamily="66" charset="0"/>
              </a:rPr>
              <a:t>T</a:t>
            </a:r>
            <a:r>
              <a:rPr lang="en-US" sz="3200" b="1">
                <a:solidFill>
                  <a:srgbClr val="000099"/>
                </a:solidFill>
                <a:latin typeface="Freestyle Script" pitchFamily="66" charset="0"/>
              </a:rPr>
              <a:t>RANSPARENCY</a:t>
            </a:r>
          </a:p>
        </p:txBody>
      </p:sp>
      <p:sp>
        <p:nvSpPr>
          <p:cNvPr id="11" name="Text Box 39"/>
          <p:cNvSpPr txBox="1">
            <a:spLocks noChangeArrowheads="1"/>
          </p:cNvSpPr>
          <p:nvPr/>
        </p:nvSpPr>
        <p:spPr bwMode="auto">
          <a:xfrm>
            <a:off x="4572000" y="914400"/>
            <a:ext cx="26336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dirty="0">
                <a:solidFill>
                  <a:srgbClr val="CC0000"/>
                </a:solidFill>
                <a:latin typeface="Freestyle Script" pitchFamily="66" charset="0"/>
              </a:rPr>
              <a:t>A</a:t>
            </a:r>
            <a:r>
              <a:rPr lang="en-US" sz="3200" b="1" dirty="0">
                <a:solidFill>
                  <a:srgbClr val="CC0000"/>
                </a:solidFill>
                <a:latin typeface="Freestyle Script" pitchFamily="66" charset="0"/>
              </a:rPr>
              <a:t>CCOUNTABILITY</a:t>
            </a:r>
          </a:p>
        </p:txBody>
      </p:sp>
      <p:sp>
        <p:nvSpPr>
          <p:cNvPr id="12" name="Text Box 40"/>
          <p:cNvSpPr txBox="1">
            <a:spLocks noChangeArrowheads="1"/>
          </p:cNvSpPr>
          <p:nvPr/>
        </p:nvSpPr>
        <p:spPr bwMode="auto">
          <a:xfrm>
            <a:off x="4572000" y="1473200"/>
            <a:ext cx="24050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solidFill>
                  <a:srgbClr val="006600"/>
                </a:solidFill>
                <a:latin typeface="Freestyle Script" pitchFamily="66" charset="0"/>
              </a:rPr>
              <a:t>P</a:t>
            </a:r>
            <a:r>
              <a:rPr lang="en-US" sz="3200" b="1">
                <a:solidFill>
                  <a:srgbClr val="006600"/>
                </a:solidFill>
                <a:latin typeface="Freestyle Script" pitchFamily="66" charset="0"/>
              </a:rPr>
              <a:t>ARTICIPATION</a:t>
            </a:r>
          </a:p>
        </p:txBody>
      </p:sp>
      <p:sp>
        <p:nvSpPr>
          <p:cNvPr id="13" name="Text Box 41"/>
          <p:cNvSpPr txBox="1">
            <a:spLocks noChangeArrowheads="1"/>
          </p:cNvSpPr>
          <p:nvPr/>
        </p:nvSpPr>
        <p:spPr bwMode="auto">
          <a:xfrm>
            <a:off x="4559300" y="0"/>
            <a:ext cx="414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latin typeface="Freestyle Script" pitchFamily="66" charset="0"/>
              </a:rPr>
              <a:t>Planting the seeds of good governance</a:t>
            </a:r>
            <a:endParaRPr lang="en-US" sz="1600" dirty="0">
              <a:latin typeface="Freestyle Script" pitchFamily="66" charset="0"/>
            </a:endParaRPr>
          </a:p>
        </p:txBody>
      </p:sp>
      <p:sp>
        <p:nvSpPr>
          <p:cNvPr id="14" name="Rectangle 55"/>
          <p:cNvSpPr>
            <a:spLocks noChangeArrowheads="1"/>
          </p:cNvSpPr>
          <p:nvPr/>
        </p:nvSpPr>
        <p:spPr bwMode="auto">
          <a:xfrm>
            <a:off x="1695450" y="3494086"/>
            <a:ext cx="103555" cy="2220913"/>
          </a:xfrm>
          <a:prstGeom prst="rect">
            <a:avLst/>
          </a:prstGeom>
          <a:solidFill>
            <a:srgbClr val="0033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34"/>
          <p:cNvSpPr>
            <a:spLocks noChangeArrowheads="1"/>
          </p:cNvSpPr>
          <p:nvPr/>
        </p:nvSpPr>
        <p:spPr bwMode="auto">
          <a:xfrm>
            <a:off x="1454709" y="3692524"/>
            <a:ext cx="1554162" cy="219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t>COORDINATION</a:t>
            </a:r>
          </a:p>
        </p:txBody>
      </p:sp>
      <p:sp>
        <p:nvSpPr>
          <p:cNvPr id="19" name="Rectangle 34"/>
          <p:cNvSpPr>
            <a:spLocks noChangeArrowheads="1"/>
          </p:cNvSpPr>
          <p:nvPr/>
        </p:nvSpPr>
        <p:spPr bwMode="auto">
          <a:xfrm>
            <a:off x="1454709" y="4149039"/>
            <a:ext cx="1554162" cy="219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smtClean="0"/>
              <a:t>COLLABORATION</a:t>
            </a:r>
            <a:endParaRPr lang="en-US" sz="1600" dirty="0"/>
          </a:p>
        </p:txBody>
      </p:sp>
      <p:sp>
        <p:nvSpPr>
          <p:cNvPr id="20" name="Rectangle 34"/>
          <p:cNvSpPr>
            <a:spLocks noChangeArrowheads="1"/>
          </p:cNvSpPr>
          <p:nvPr/>
        </p:nvSpPr>
        <p:spPr bwMode="auto">
          <a:xfrm>
            <a:off x="1454709" y="4633011"/>
            <a:ext cx="1554162" cy="219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smtClean="0"/>
              <a:t>COOPERATION</a:t>
            </a:r>
            <a:endParaRPr lang="en-US" sz="1600" dirty="0"/>
          </a:p>
        </p:txBody>
      </p:sp>
      <p:sp>
        <p:nvSpPr>
          <p:cNvPr id="21" name="Rectangle 34"/>
          <p:cNvSpPr>
            <a:spLocks noChangeArrowheads="1"/>
          </p:cNvSpPr>
          <p:nvPr/>
        </p:nvSpPr>
        <p:spPr bwMode="auto">
          <a:xfrm>
            <a:off x="1454709" y="5114925"/>
            <a:ext cx="1554162" cy="219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smtClean="0"/>
              <a:t>COMMUNICATION</a:t>
            </a:r>
            <a:endParaRPr lang="en-US" sz="1600" dirty="0"/>
          </a:p>
        </p:txBody>
      </p:sp>
      <p:sp>
        <p:nvSpPr>
          <p:cNvPr id="22" name="Rectangle 2"/>
          <p:cNvSpPr txBox="1">
            <a:spLocks noChangeArrowheads="1"/>
          </p:cNvSpPr>
          <p:nvPr/>
        </p:nvSpPr>
        <p:spPr>
          <a:xfrm>
            <a:off x="4298136" y="2607910"/>
            <a:ext cx="4648200" cy="632177"/>
          </a:xfrm>
          <a:prstGeom prst="rect">
            <a:avLst/>
          </a:prstGeom>
          <a:solidFill>
            <a:srgbClr val="FFFF99"/>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UDHR Article 21 </a:t>
            </a:r>
            <a:endParaRPr lang="en-US" sz="3600" dirty="0"/>
          </a:p>
        </p:txBody>
      </p:sp>
      <p:sp>
        <p:nvSpPr>
          <p:cNvPr id="23" name="Rectangle 3"/>
          <p:cNvSpPr txBox="1">
            <a:spLocks noChangeArrowheads="1"/>
          </p:cNvSpPr>
          <p:nvPr/>
        </p:nvSpPr>
        <p:spPr>
          <a:xfrm>
            <a:off x="4298136" y="3240087"/>
            <a:ext cx="4769664" cy="3541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800" dirty="0" smtClean="0"/>
              <a:t>Everyone has the right to take part in the government of his country, directly or through freely chosen representatives.</a:t>
            </a:r>
          </a:p>
          <a:p>
            <a:pPr marL="0" indent="0">
              <a:spcBef>
                <a:spcPts val="0"/>
              </a:spcBef>
              <a:buFont typeface="Arial" pitchFamily="34" charset="0"/>
              <a:buNone/>
            </a:pPr>
            <a:r>
              <a:rPr lang="en-US" sz="2400" i="1" dirty="0" err="1" smtClean="0">
                <a:solidFill>
                  <a:srgbClr val="000099"/>
                </a:solidFill>
              </a:rPr>
              <a:t>Ang</a:t>
            </a:r>
            <a:r>
              <a:rPr lang="en-US" sz="2400" i="1" dirty="0" smtClean="0">
                <a:solidFill>
                  <a:srgbClr val="000099"/>
                </a:solidFill>
              </a:rPr>
              <a:t> </a:t>
            </a:r>
            <a:r>
              <a:rPr lang="en-US" sz="2400" i="1" dirty="0" err="1" smtClean="0">
                <a:solidFill>
                  <a:srgbClr val="000099"/>
                </a:solidFill>
              </a:rPr>
              <a:t>bawat</a:t>
            </a:r>
            <a:r>
              <a:rPr lang="en-US" sz="2400" i="1" dirty="0" smtClean="0">
                <a:solidFill>
                  <a:srgbClr val="000099"/>
                </a:solidFill>
              </a:rPr>
              <a:t> </a:t>
            </a:r>
            <a:r>
              <a:rPr lang="en-US" sz="2400" i="1" dirty="0" err="1" smtClean="0">
                <a:solidFill>
                  <a:srgbClr val="000099"/>
                </a:solidFill>
              </a:rPr>
              <a:t>tao'y</a:t>
            </a:r>
            <a:r>
              <a:rPr lang="en-US" sz="2400" i="1" dirty="0" smtClean="0">
                <a:solidFill>
                  <a:srgbClr val="000099"/>
                </a:solidFill>
              </a:rPr>
              <a:t> may </a:t>
            </a:r>
            <a:r>
              <a:rPr lang="en-US" sz="2400" i="1" dirty="0" err="1" smtClean="0">
                <a:solidFill>
                  <a:srgbClr val="000099"/>
                </a:solidFill>
              </a:rPr>
              <a:t>karapatang</a:t>
            </a:r>
            <a:r>
              <a:rPr lang="en-US" sz="2400" i="1" dirty="0" smtClean="0">
                <a:solidFill>
                  <a:srgbClr val="000099"/>
                </a:solidFill>
              </a:rPr>
              <a:t> </a:t>
            </a:r>
            <a:r>
              <a:rPr lang="en-US" sz="2400" i="1" dirty="0" err="1" smtClean="0">
                <a:solidFill>
                  <a:srgbClr val="000099"/>
                </a:solidFill>
              </a:rPr>
              <a:t>makilahok</a:t>
            </a:r>
            <a:r>
              <a:rPr lang="en-US" sz="2400" i="1" dirty="0" smtClean="0">
                <a:solidFill>
                  <a:srgbClr val="000099"/>
                </a:solidFill>
              </a:rPr>
              <a:t> </a:t>
            </a:r>
            <a:r>
              <a:rPr lang="en-US" sz="2400" i="1" dirty="0" err="1" smtClean="0">
                <a:solidFill>
                  <a:srgbClr val="000099"/>
                </a:solidFill>
              </a:rPr>
              <a:t>sa</a:t>
            </a:r>
            <a:r>
              <a:rPr lang="en-US" sz="2400" i="1" dirty="0" smtClean="0">
                <a:solidFill>
                  <a:srgbClr val="000099"/>
                </a:solidFill>
              </a:rPr>
              <a:t> </a:t>
            </a:r>
            <a:r>
              <a:rPr lang="en-US" sz="2400" i="1" dirty="0" err="1" smtClean="0">
                <a:solidFill>
                  <a:srgbClr val="000099"/>
                </a:solidFill>
              </a:rPr>
              <a:t>pamahalaan</a:t>
            </a:r>
            <a:r>
              <a:rPr lang="en-US" sz="2400" i="1" dirty="0" smtClean="0">
                <a:solidFill>
                  <a:srgbClr val="000099"/>
                </a:solidFill>
              </a:rPr>
              <a:t> </a:t>
            </a:r>
            <a:r>
              <a:rPr lang="en-US" sz="2400" i="1" dirty="0" err="1" smtClean="0">
                <a:solidFill>
                  <a:srgbClr val="000099"/>
                </a:solidFill>
              </a:rPr>
              <a:t>ng</a:t>
            </a:r>
            <a:r>
              <a:rPr lang="en-US" sz="2400" i="1" dirty="0" smtClean="0">
                <a:solidFill>
                  <a:srgbClr val="000099"/>
                </a:solidFill>
              </a:rPr>
              <a:t> </a:t>
            </a:r>
            <a:r>
              <a:rPr lang="en-US" sz="2400" i="1" dirty="0" err="1" smtClean="0">
                <a:solidFill>
                  <a:srgbClr val="000099"/>
                </a:solidFill>
              </a:rPr>
              <a:t>kanyang</a:t>
            </a:r>
            <a:r>
              <a:rPr lang="en-US" sz="2400" i="1" dirty="0" smtClean="0">
                <a:solidFill>
                  <a:srgbClr val="000099"/>
                </a:solidFill>
              </a:rPr>
              <a:t> </a:t>
            </a:r>
            <a:r>
              <a:rPr lang="en-US" sz="2400" i="1" dirty="0" err="1" smtClean="0">
                <a:solidFill>
                  <a:srgbClr val="000099"/>
                </a:solidFill>
              </a:rPr>
              <a:t>bansa</a:t>
            </a:r>
            <a:r>
              <a:rPr lang="en-US" sz="2400" i="1" dirty="0" smtClean="0">
                <a:solidFill>
                  <a:srgbClr val="000099"/>
                </a:solidFill>
              </a:rPr>
              <a:t>, </a:t>
            </a:r>
            <a:r>
              <a:rPr lang="en-US" sz="2400" i="1" dirty="0" err="1" smtClean="0">
                <a:solidFill>
                  <a:srgbClr val="000099"/>
                </a:solidFill>
              </a:rPr>
              <a:t>mismo</a:t>
            </a:r>
            <a:r>
              <a:rPr lang="en-US" sz="2400" i="1" dirty="0" smtClean="0">
                <a:solidFill>
                  <a:srgbClr val="000099"/>
                </a:solidFill>
              </a:rPr>
              <a:t> o </a:t>
            </a:r>
            <a:r>
              <a:rPr lang="en-US" sz="2400" i="1" dirty="0" err="1" smtClean="0">
                <a:solidFill>
                  <a:srgbClr val="000099"/>
                </a:solidFill>
              </a:rPr>
              <a:t>sa</a:t>
            </a:r>
            <a:r>
              <a:rPr lang="en-US" sz="2400" i="1" dirty="0" smtClean="0">
                <a:solidFill>
                  <a:srgbClr val="000099"/>
                </a:solidFill>
              </a:rPr>
              <a:t> </a:t>
            </a:r>
            <a:r>
              <a:rPr lang="en-US" sz="2400" i="1" dirty="0" err="1" smtClean="0">
                <a:solidFill>
                  <a:srgbClr val="000099"/>
                </a:solidFill>
              </a:rPr>
              <a:t>pamamagitan</a:t>
            </a:r>
            <a:r>
              <a:rPr lang="en-US" sz="2400" i="1" dirty="0" smtClean="0">
                <a:solidFill>
                  <a:srgbClr val="000099"/>
                </a:solidFill>
              </a:rPr>
              <a:t> </a:t>
            </a:r>
            <a:r>
              <a:rPr lang="en-US" sz="2400" i="1" dirty="0" err="1" smtClean="0">
                <a:solidFill>
                  <a:srgbClr val="000099"/>
                </a:solidFill>
              </a:rPr>
              <a:t>ng</a:t>
            </a:r>
            <a:r>
              <a:rPr lang="en-US" sz="2400" i="1" dirty="0" smtClean="0">
                <a:solidFill>
                  <a:srgbClr val="000099"/>
                </a:solidFill>
              </a:rPr>
              <a:t> </a:t>
            </a:r>
            <a:r>
              <a:rPr lang="en-US" sz="2400" i="1" dirty="0" err="1" smtClean="0">
                <a:solidFill>
                  <a:srgbClr val="000099"/>
                </a:solidFill>
              </a:rPr>
              <a:t>mga</a:t>
            </a:r>
            <a:r>
              <a:rPr lang="en-US" sz="2400" i="1" dirty="0" smtClean="0">
                <a:solidFill>
                  <a:srgbClr val="000099"/>
                </a:solidFill>
              </a:rPr>
              <a:t> </a:t>
            </a:r>
            <a:r>
              <a:rPr lang="en-US" sz="2400" i="1" dirty="0" err="1" smtClean="0">
                <a:solidFill>
                  <a:srgbClr val="000099"/>
                </a:solidFill>
              </a:rPr>
              <a:t>kinatawang</a:t>
            </a:r>
            <a:r>
              <a:rPr lang="en-US" sz="2400" i="1" dirty="0" smtClean="0">
                <a:solidFill>
                  <a:srgbClr val="000099"/>
                </a:solidFill>
              </a:rPr>
              <a:t> </a:t>
            </a:r>
            <a:r>
              <a:rPr lang="en-US" sz="2400" i="1" dirty="0" err="1" smtClean="0">
                <a:solidFill>
                  <a:srgbClr val="000099"/>
                </a:solidFill>
              </a:rPr>
              <a:t>malayang</a:t>
            </a:r>
            <a:r>
              <a:rPr lang="en-US" sz="2400" i="1" dirty="0" smtClean="0">
                <a:solidFill>
                  <a:srgbClr val="000099"/>
                </a:solidFill>
              </a:rPr>
              <a:t> </a:t>
            </a:r>
            <a:r>
              <a:rPr lang="en-US" sz="2400" i="1" dirty="0" err="1" smtClean="0">
                <a:solidFill>
                  <a:srgbClr val="000099"/>
                </a:solidFill>
              </a:rPr>
              <a:t>pinili</a:t>
            </a:r>
            <a:r>
              <a:rPr lang="en-US" sz="2400" i="1" dirty="0" smtClean="0">
                <a:solidFill>
                  <a:srgbClr val="000099"/>
                </a:solidFill>
              </a:rPr>
              <a:t>.</a:t>
            </a:r>
            <a:endParaRPr lang="en-US" sz="3600" i="1" dirty="0">
              <a:solidFill>
                <a:srgbClr val="000099"/>
              </a:solidFill>
            </a:endParaRPr>
          </a:p>
        </p:txBody>
      </p:sp>
      <p:sp>
        <p:nvSpPr>
          <p:cNvPr id="24" name="Text Box 6"/>
          <p:cNvSpPr txBox="1">
            <a:spLocks noChangeArrowheads="1"/>
          </p:cNvSpPr>
          <p:nvPr/>
        </p:nvSpPr>
        <p:spPr bwMode="auto">
          <a:xfrm>
            <a:off x="292443" y="6287924"/>
            <a:ext cx="3892305" cy="5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7" tIns="45693" rIns="91387" bIns="45693">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3200" b="1" dirty="0" smtClean="0">
                <a:solidFill>
                  <a:schemeClr val="accent6">
                    <a:lumMod val="75000"/>
                  </a:schemeClr>
                </a:solidFill>
              </a:rPr>
              <a:t>PAGTUTULUNGAN</a:t>
            </a:r>
            <a:endParaRPr lang="en-US" sz="3200" b="1" dirty="0">
              <a:solidFill>
                <a:schemeClr val="accent6">
                  <a:lumMod val="75000"/>
                </a:schemeClr>
              </a:solidFill>
            </a:endParaRPr>
          </a:p>
        </p:txBody>
      </p:sp>
      <p:sp>
        <p:nvSpPr>
          <p:cNvPr id="17" name="Slide Number Placeholder 16"/>
          <p:cNvSpPr>
            <a:spLocks noGrp="1"/>
          </p:cNvSpPr>
          <p:nvPr>
            <p:ph type="sldNum" sz="quarter" idx="12"/>
          </p:nvPr>
        </p:nvSpPr>
        <p:spPr/>
        <p:txBody>
          <a:bodyPr/>
          <a:lstStyle/>
          <a:p>
            <a:fld id="{9B1323FD-ED1B-481C-BC46-19F9014BEBC8}" type="slidenum">
              <a:rPr lang="en-US" smtClean="0"/>
              <a:pPr/>
              <a:t>11</a:t>
            </a:fld>
            <a:endParaRPr lang="en-US" dirty="0"/>
          </a:p>
        </p:txBody>
      </p:sp>
      <p:sp>
        <p:nvSpPr>
          <p:cNvPr id="25" name="Date Placeholder 24"/>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149756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04800" y="1905000"/>
            <a:ext cx="5638800" cy="4800600"/>
          </a:xfrm>
          <a:prstGeom prst="rect">
            <a:avLst/>
          </a:prstGeom>
          <a:noFill/>
          <a:ln w="28575">
            <a:noFill/>
            <a:miter lim="800000"/>
            <a:headEnd/>
            <a:tailEnd/>
          </a:ln>
        </p:spPr>
        <p:txBody>
          <a:bodyPr>
            <a:spAutoFit/>
          </a:bodyPr>
          <a:lstStyle/>
          <a:p>
            <a:r>
              <a:rPr lang="en-US" sz="2800" b="1" dirty="0">
                <a:latin typeface="Arial" charset="0"/>
              </a:rPr>
              <a:t>“</a:t>
            </a:r>
            <a:r>
              <a:rPr lang="en-US" sz="2800" b="1" dirty="0" err="1">
                <a:latin typeface="Arial" charset="0"/>
              </a:rPr>
              <a:t>Tungkulin</a:t>
            </a:r>
            <a:r>
              <a:rPr lang="en-US" sz="2800" b="1" dirty="0">
                <a:latin typeface="Arial" charset="0"/>
              </a:rPr>
              <a:t> </a:t>
            </a:r>
            <a:r>
              <a:rPr lang="en-US" sz="2800" b="1" dirty="0" err="1">
                <a:latin typeface="Arial" charset="0"/>
              </a:rPr>
              <a:t>po</a:t>
            </a:r>
            <a:r>
              <a:rPr lang="en-US" sz="2800" b="1" dirty="0">
                <a:latin typeface="Arial" charset="0"/>
              </a:rPr>
              <a:t> </a:t>
            </a:r>
            <a:r>
              <a:rPr lang="en-US" sz="2800" b="1" dirty="0" err="1">
                <a:latin typeface="Arial" charset="0"/>
              </a:rPr>
              <a:t>ng</a:t>
            </a:r>
            <a:r>
              <a:rPr lang="en-US" sz="2800" b="1" dirty="0">
                <a:latin typeface="Arial" charset="0"/>
              </a:rPr>
              <a:t> </a:t>
            </a:r>
            <a:r>
              <a:rPr lang="en-US" sz="2800" b="1" dirty="0" err="1">
                <a:latin typeface="Arial" charset="0"/>
              </a:rPr>
              <a:t>bawat</a:t>
            </a:r>
            <a:r>
              <a:rPr lang="en-US" sz="2800" b="1" dirty="0">
                <a:latin typeface="Arial" charset="0"/>
              </a:rPr>
              <a:t> Pilipino </a:t>
            </a:r>
            <a:r>
              <a:rPr lang="en-US" sz="2800" b="1" dirty="0" err="1">
                <a:latin typeface="Arial" charset="0"/>
              </a:rPr>
              <a:t>na</a:t>
            </a:r>
            <a:r>
              <a:rPr lang="en-US" sz="2800" b="1" dirty="0">
                <a:latin typeface="Arial" charset="0"/>
              </a:rPr>
              <a:t> </a:t>
            </a:r>
            <a:r>
              <a:rPr lang="en-US" sz="2800" b="1" dirty="0" err="1">
                <a:latin typeface="Arial" charset="0"/>
              </a:rPr>
              <a:t>tutukan</a:t>
            </a:r>
            <a:r>
              <a:rPr lang="en-US" sz="2800" b="1" dirty="0">
                <a:latin typeface="Arial" charset="0"/>
              </a:rPr>
              <a:t> </a:t>
            </a:r>
            <a:r>
              <a:rPr lang="en-US" sz="2800" b="1" dirty="0" err="1">
                <a:latin typeface="Arial" charset="0"/>
              </a:rPr>
              <a:t>ang</a:t>
            </a:r>
            <a:r>
              <a:rPr lang="en-US" sz="2800" b="1" dirty="0">
                <a:latin typeface="Arial" charset="0"/>
              </a:rPr>
              <a:t> </a:t>
            </a:r>
            <a:r>
              <a:rPr lang="en-US" sz="2800" b="1" dirty="0" err="1">
                <a:latin typeface="Arial" charset="0"/>
              </a:rPr>
              <a:t>mga</a:t>
            </a:r>
            <a:r>
              <a:rPr lang="en-US" sz="2800" b="1" dirty="0">
                <a:latin typeface="Arial" charset="0"/>
              </a:rPr>
              <a:t> </a:t>
            </a:r>
            <a:r>
              <a:rPr lang="en-US" sz="2800" b="1" dirty="0" err="1">
                <a:latin typeface="Arial" charset="0"/>
              </a:rPr>
              <a:t>pinunong</a:t>
            </a:r>
            <a:r>
              <a:rPr lang="en-US" sz="2800" b="1" dirty="0">
                <a:latin typeface="Arial" charset="0"/>
              </a:rPr>
              <a:t> </a:t>
            </a:r>
            <a:r>
              <a:rPr lang="en-US" sz="2800" b="1" dirty="0" err="1">
                <a:latin typeface="Arial" charset="0"/>
              </a:rPr>
              <a:t>tayo</a:t>
            </a:r>
            <a:r>
              <a:rPr lang="en-US" sz="2800" b="1" dirty="0">
                <a:latin typeface="Arial" charset="0"/>
              </a:rPr>
              <a:t> </a:t>
            </a:r>
            <a:r>
              <a:rPr lang="en-US" sz="2800" b="1" dirty="0" err="1">
                <a:latin typeface="Arial" charset="0"/>
              </a:rPr>
              <a:t>rin</a:t>
            </a:r>
            <a:r>
              <a:rPr lang="en-US" sz="2800" b="1" dirty="0">
                <a:latin typeface="Arial" charset="0"/>
              </a:rPr>
              <a:t> </a:t>
            </a:r>
            <a:r>
              <a:rPr lang="en-US" sz="2800" b="1" dirty="0" err="1">
                <a:latin typeface="Arial" charset="0"/>
              </a:rPr>
              <a:t>naman</a:t>
            </a:r>
            <a:r>
              <a:rPr lang="en-US" sz="2800" b="1" dirty="0">
                <a:latin typeface="Arial" charset="0"/>
              </a:rPr>
              <a:t> </a:t>
            </a:r>
            <a:r>
              <a:rPr lang="en-US" sz="2800" b="1" dirty="0" err="1">
                <a:latin typeface="Arial" charset="0"/>
              </a:rPr>
              <a:t>ang</a:t>
            </a:r>
            <a:r>
              <a:rPr lang="en-US" sz="2800" b="1" dirty="0">
                <a:latin typeface="Arial" charset="0"/>
              </a:rPr>
              <a:t> </a:t>
            </a:r>
            <a:r>
              <a:rPr lang="en-US" sz="2800" b="1" dirty="0" err="1">
                <a:latin typeface="Arial" charset="0"/>
              </a:rPr>
              <a:t>nagluklok</a:t>
            </a:r>
            <a:r>
              <a:rPr lang="en-US" sz="2800" b="1" dirty="0">
                <a:latin typeface="Arial" charset="0"/>
              </a:rPr>
              <a:t> </a:t>
            </a:r>
            <a:r>
              <a:rPr lang="en-US" sz="2800" b="1" dirty="0" err="1">
                <a:latin typeface="Arial" charset="0"/>
              </a:rPr>
              <a:t>sa</a:t>
            </a:r>
            <a:r>
              <a:rPr lang="en-US" sz="2800" b="1" dirty="0">
                <a:latin typeface="Arial" charset="0"/>
              </a:rPr>
              <a:t> </a:t>
            </a:r>
            <a:r>
              <a:rPr lang="en-US" sz="2800" b="1" dirty="0" err="1">
                <a:latin typeface="Arial" charset="0"/>
              </a:rPr>
              <a:t>puwesto</a:t>
            </a:r>
            <a:r>
              <a:rPr lang="en-US" sz="2800" b="1" dirty="0">
                <a:latin typeface="Arial" charset="0"/>
              </a:rPr>
              <a:t>. </a:t>
            </a:r>
            <a:r>
              <a:rPr lang="en-US" sz="2800" b="1" dirty="0" err="1">
                <a:latin typeface="Arial" charset="0"/>
              </a:rPr>
              <a:t>Humakbang</a:t>
            </a:r>
            <a:r>
              <a:rPr lang="en-US" sz="2800" b="1" dirty="0">
                <a:latin typeface="Arial" charset="0"/>
              </a:rPr>
              <a:t> </a:t>
            </a:r>
            <a:r>
              <a:rPr lang="en-US" sz="2800" b="1" dirty="0" err="1">
                <a:latin typeface="Arial" charset="0"/>
              </a:rPr>
              <a:t>mula</a:t>
            </a:r>
            <a:r>
              <a:rPr lang="en-US" sz="2800" b="1" dirty="0">
                <a:latin typeface="Arial" charset="0"/>
              </a:rPr>
              <a:t> </a:t>
            </a:r>
            <a:r>
              <a:rPr lang="en-US" sz="2800" b="1" dirty="0" err="1">
                <a:latin typeface="Arial" charset="0"/>
              </a:rPr>
              <a:t>sa</a:t>
            </a:r>
            <a:r>
              <a:rPr lang="en-US" sz="2800" b="1" dirty="0">
                <a:latin typeface="Arial" charset="0"/>
              </a:rPr>
              <a:t> </a:t>
            </a:r>
            <a:r>
              <a:rPr lang="en-US" sz="2800" b="1" dirty="0" err="1">
                <a:latin typeface="Arial" charset="0"/>
              </a:rPr>
              <a:t>pakikialam</a:t>
            </a:r>
            <a:r>
              <a:rPr lang="en-US" sz="2800" b="1" dirty="0">
                <a:latin typeface="Arial" charset="0"/>
              </a:rPr>
              <a:t> </a:t>
            </a:r>
            <a:r>
              <a:rPr lang="en-US" sz="2800" b="1" dirty="0" err="1">
                <a:latin typeface="Arial" charset="0"/>
              </a:rPr>
              <a:t>tungo</a:t>
            </a:r>
            <a:r>
              <a:rPr lang="en-US" sz="2800" b="1" dirty="0">
                <a:latin typeface="Arial" charset="0"/>
              </a:rPr>
              <a:t> </a:t>
            </a:r>
            <a:r>
              <a:rPr lang="en-US" sz="2800" b="1" dirty="0" err="1">
                <a:latin typeface="Arial" charset="0"/>
              </a:rPr>
              <a:t>sa</a:t>
            </a:r>
            <a:r>
              <a:rPr lang="en-US" sz="2800" b="1" dirty="0">
                <a:latin typeface="Arial" charset="0"/>
              </a:rPr>
              <a:t> </a:t>
            </a:r>
            <a:r>
              <a:rPr lang="en-US" sz="2800" b="1" dirty="0" err="1">
                <a:latin typeface="Arial" charset="0"/>
              </a:rPr>
              <a:t>pakikilahok</a:t>
            </a:r>
            <a:r>
              <a:rPr lang="en-US" sz="2800" b="1" dirty="0">
                <a:latin typeface="Arial" charset="0"/>
              </a:rPr>
              <a:t>. </a:t>
            </a:r>
            <a:r>
              <a:rPr lang="en-US" sz="2800" b="1" dirty="0" err="1">
                <a:latin typeface="Arial" charset="0"/>
              </a:rPr>
              <a:t>Dahil</a:t>
            </a:r>
            <a:r>
              <a:rPr lang="en-US" sz="2800" b="1" dirty="0">
                <a:latin typeface="Arial" charset="0"/>
              </a:rPr>
              <a:t> </a:t>
            </a:r>
            <a:r>
              <a:rPr lang="en-US" sz="2800" b="1" dirty="0" err="1">
                <a:latin typeface="Arial" charset="0"/>
              </a:rPr>
              <a:t>ang</a:t>
            </a:r>
            <a:r>
              <a:rPr lang="en-US" sz="2800" b="1" dirty="0">
                <a:latin typeface="Arial" charset="0"/>
              </a:rPr>
              <a:t> </a:t>
            </a:r>
            <a:r>
              <a:rPr lang="en-US" sz="2800" b="1" dirty="0" err="1">
                <a:latin typeface="Arial" charset="0"/>
              </a:rPr>
              <a:t>nakikialam</a:t>
            </a:r>
            <a:r>
              <a:rPr lang="en-US" sz="2800" b="1" dirty="0">
                <a:latin typeface="Arial" charset="0"/>
              </a:rPr>
              <a:t>, </a:t>
            </a:r>
            <a:r>
              <a:rPr lang="en-US" sz="2800" b="1" dirty="0" err="1">
                <a:latin typeface="Arial" charset="0"/>
              </a:rPr>
              <a:t>walang-hanggan</a:t>
            </a:r>
            <a:r>
              <a:rPr lang="en-US" sz="2800" b="1" dirty="0">
                <a:latin typeface="Arial" charset="0"/>
              </a:rPr>
              <a:t> </a:t>
            </a:r>
            <a:r>
              <a:rPr lang="en-US" sz="2800" b="1" dirty="0" err="1">
                <a:latin typeface="Arial" charset="0"/>
              </a:rPr>
              <a:t>ang</a:t>
            </a:r>
            <a:r>
              <a:rPr lang="en-US" sz="2800" b="1" dirty="0">
                <a:latin typeface="Arial" charset="0"/>
              </a:rPr>
              <a:t> </a:t>
            </a:r>
            <a:r>
              <a:rPr lang="en-US" sz="2800" b="1" dirty="0" err="1">
                <a:latin typeface="Arial" charset="0"/>
              </a:rPr>
              <a:t>reklamo</a:t>
            </a:r>
            <a:r>
              <a:rPr lang="en-US" sz="2800" b="1" dirty="0">
                <a:latin typeface="Arial" charset="0"/>
              </a:rPr>
              <a:t>. </a:t>
            </a:r>
            <a:r>
              <a:rPr lang="en-US" sz="2800" b="1" dirty="0" err="1">
                <a:latin typeface="Arial" charset="0"/>
              </a:rPr>
              <a:t>Ang</a:t>
            </a:r>
            <a:r>
              <a:rPr lang="en-US" sz="2800" b="1" dirty="0">
                <a:latin typeface="Arial" charset="0"/>
              </a:rPr>
              <a:t> </a:t>
            </a:r>
            <a:r>
              <a:rPr lang="en-US" sz="2800" b="1" dirty="0" err="1">
                <a:latin typeface="Arial" charset="0"/>
              </a:rPr>
              <a:t>nakikilahok</a:t>
            </a:r>
            <a:r>
              <a:rPr lang="en-US" sz="2800" b="1" dirty="0">
                <a:latin typeface="Arial" charset="0"/>
              </a:rPr>
              <a:t>, </a:t>
            </a:r>
            <a:r>
              <a:rPr lang="en-US" sz="2800" b="1" dirty="0" err="1">
                <a:latin typeface="Arial" charset="0"/>
              </a:rPr>
              <a:t>nakikibahagi</a:t>
            </a:r>
            <a:r>
              <a:rPr lang="en-US" sz="2800" b="1" dirty="0">
                <a:latin typeface="Arial" charset="0"/>
              </a:rPr>
              <a:t> </a:t>
            </a:r>
            <a:r>
              <a:rPr lang="en-US" sz="2800" b="1" dirty="0" err="1">
                <a:latin typeface="Arial" charset="0"/>
              </a:rPr>
              <a:t>sa</a:t>
            </a:r>
            <a:r>
              <a:rPr lang="en-US" sz="2800" b="1" dirty="0">
                <a:latin typeface="Arial" charset="0"/>
              </a:rPr>
              <a:t> </a:t>
            </a:r>
            <a:r>
              <a:rPr lang="en-US" sz="2800" b="1" dirty="0" err="1">
                <a:latin typeface="Arial" charset="0"/>
              </a:rPr>
              <a:t>solusyon</a:t>
            </a:r>
            <a:r>
              <a:rPr lang="en-US" sz="2800" b="1" dirty="0">
                <a:latin typeface="Arial" charset="0"/>
              </a:rPr>
              <a:t>.” </a:t>
            </a:r>
          </a:p>
          <a:p>
            <a:endParaRPr lang="en-US" sz="2800" b="1" dirty="0">
              <a:latin typeface="Arial" charset="0"/>
            </a:endParaRPr>
          </a:p>
          <a:p>
            <a:endParaRPr lang="en-US" sz="2600" b="1" dirty="0">
              <a:latin typeface="Arial" charset="0"/>
            </a:endParaRPr>
          </a:p>
        </p:txBody>
      </p:sp>
      <p:sp>
        <p:nvSpPr>
          <p:cNvPr id="13" name="Text Box 3"/>
          <p:cNvSpPr txBox="1">
            <a:spLocks noChangeArrowheads="1"/>
          </p:cNvSpPr>
          <p:nvPr/>
        </p:nvSpPr>
        <p:spPr bwMode="auto">
          <a:xfrm>
            <a:off x="304800" y="533400"/>
            <a:ext cx="4194175" cy="1016000"/>
          </a:xfrm>
          <a:prstGeom prst="rect">
            <a:avLst/>
          </a:prstGeom>
          <a:noFill/>
          <a:ln w="9525">
            <a:noFill/>
            <a:miter lim="800000"/>
            <a:headEnd/>
            <a:tailEnd/>
          </a:ln>
        </p:spPr>
        <p:txBody>
          <a:bodyPr wrap="none" lIns="91421" tIns="45710" rIns="91421" bIns="45710">
            <a:spAutoFit/>
          </a:bodyPr>
          <a:lstStyle/>
          <a:p>
            <a:pPr defTabSz="912813"/>
            <a:r>
              <a:rPr lang="en-US" sz="2000">
                <a:latin typeface="Arial Black" pitchFamily="34" charset="0"/>
              </a:rPr>
              <a:t>State of the Nation Address</a:t>
            </a:r>
          </a:p>
          <a:p>
            <a:pPr defTabSz="912813"/>
            <a:r>
              <a:rPr lang="en-US" sz="2000">
                <a:latin typeface="Arial Black" pitchFamily="34" charset="0"/>
              </a:rPr>
              <a:t>President Benigno Aquino III</a:t>
            </a:r>
          </a:p>
          <a:p>
            <a:pPr defTabSz="912813"/>
            <a:r>
              <a:rPr lang="en-US" sz="2000">
                <a:latin typeface="Arial Black" pitchFamily="34" charset="0"/>
              </a:rPr>
              <a:t>July 26, 2010</a:t>
            </a:r>
          </a:p>
        </p:txBody>
      </p:sp>
      <p:pic>
        <p:nvPicPr>
          <p:cNvPr id="7" name="Picture 6" descr="http://barriosiete.com/wp-content/uploads/2010/03/noynoy-aquino-cartoon.jpg"/>
          <p:cNvPicPr>
            <a:picLocks noChangeAspect="1" noChangeArrowheads="1"/>
          </p:cNvPicPr>
          <p:nvPr/>
        </p:nvPicPr>
        <p:blipFill>
          <a:blip r:embed="rId3" cstate="print"/>
          <a:srcRect/>
          <a:stretch>
            <a:fillRect/>
          </a:stretch>
        </p:blipFill>
        <p:spPr bwMode="auto">
          <a:xfrm>
            <a:off x="6386513" y="1828800"/>
            <a:ext cx="2514600" cy="2514600"/>
          </a:xfrm>
          <a:prstGeom prst="rect">
            <a:avLst/>
          </a:prstGeom>
          <a:noFill/>
          <a:ln w="9525">
            <a:noFill/>
            <a:miter lim="800000"/>
            <a:headEnd/>
            <a:tailEnd/>
          </a:ln>
        </p:spPr>
      </p:pic>
      <p:sp>
        <p:nvSpPr>
          <p:cNvPr id="8" name="Rectangle 7"/>
          <p:cNvSpPr>
            <a:spLocks noChangeArrowheads="1"/>
          </p:cNvSpPr>
          <p:nvPr/>
        </p:nvSpPr>
        <p:spPr bwMode="auto">
          <a:xfrm>
            <a:off x="6400800" y="4648200"/>
            <a:ext cx="2438400" cy="276225"/>
          </a:xfrm>
          <a:prstGeom prst="rect">
            <a:avLst/>
          </a:prstGeom>
          <a:noFill/>
          <a:ln w="9525">
            <a:noFill/>
            <a:miter lim="800000"/>
            <a:headEnd/>
            <a:tailEnd/>
          </a:ln>
        </p:spPr>
        <p:txBody>
          <a:bodyPr>
            <a:spAutoFit/>
          </a:bodyPr>
          <a:lstStyle/>
          <a:p>
            <a:r>
              <a:rPr lang="en-US" sz="1200"/>
              <a:t>Source: http://www.google.com.ph</a:t>
            </a:r>
          </a:p>
        </p:txBody>
      </p:sp>
      <p:sp>
        <p:nvSpPr>
          <p:cNvPr id="4" name="Slide Number Placeholder 3"/>
          <p:cNvSpPr>
            <a:spLocks noGrp="1"/>
          </p:cNvSpPr>
          <p:nvPr>
            <p:ph type="sldNum" sz="quarter" idx="12"/>
          </p:nvPr>
        </p:nvSpPr>
        <p:spPr/>
        <p:txBody>
          <a:bodyPr/>
          <a:lstStyle/>
          <a:p>
            <a:fld id="{9B1323FD-ED1B-481C-BC46-19F9014BEBC8}" type="slidenum">
              <a:rPr lang="en-US" smtClean="0"/>
              <a:pPr/>
              <a:t>12</a:t>
            </a:fld>
            <a:endParaRPr lang="en-US" dirty="0"/>
          </a:p>
        </p:txBody>
      </p:sp>
      <p:sp>
        <p:nvSpPr>
          <p:cNvPr id="5" name="Date Placeholder 4"/>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205474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08562" y="76200"/>
            <a:ext cx="7314088" cy="118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07" tIns="37204" rIns="74407" bIns="37204">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r>
              <a:rPr lang="en-US" sz="5000" dirty="0"/>
              <a:t>What is </a:t>
            </a:r>
            <a:r>
              <a:rPr lang="en-US" sz="5000" dirty="0" smtClean="0"/>
              <a:t>a </a:t>
            </a:r>
            <a:r>
              <a:rPr lang="en-US" dirty="0" smtClean="0"/>
              <a:t> </a:t>
            </a:r>
            <a:r>
              <a:rPr lang="en-US" sz="7200" dirty="0" smtClean="0">
                <a:solidFill>
                  <a:srgbClr val="003399"/>
                </a:solidFill>
                <a:latin typeface="Impact" pitchFamily="34" charset="0"/>
              </a:rPr>
              <a:t>Barangay</a:t>
            </a:r>
            <a:r>
              <a:rPr lang="en-US" sz="7200" dirty="0" smtClean="0">
                <a:solidFill>
                  <a:srgbClr val="24496E"/>
                </a:solidFill>
                <a:latin typeface="Impact" pitchFamily="34" charset="0"/>
              </a:rPr>
              <a:t> </a:t>
            </a:r>
            <a:r>
              <a:rPr lang="en-US" sz="6700" dirty="0" smtClean="0"/>
              <a:t>?</a:t>
            </a:r>
            <a:endParaRPr lang="en-US" sz="6700" dirty="0"/>
          </a:p>
        </p:txBody>
      </p:sp>
      <p:sp>
        <p:nvSpPr>
          <p:cNvPr id="39939" name="Rectangle 3"/>
          <p:cNvSpPr>
            <a:spLocks noGrp="1" noChangeArrowheads="1"/>
          </p:cNvSpPr>
          <p:nvPr>
            <p:ph type="body" idx="1"/>
          </p:nvPr>
        </p:nvSpPr>
        <p:spPr>
          <a:xfrm>
            <a:off x="456975" y="1219200"/>
            <a:ext cx="6553425" cy="5362927"/>
          </a:xfrm>
        </p:spPr>
        <p:txBody>
          <a:bodyPr>
            <a:normAutofit/>
          </a:bodyPr>
          <a:lstStyle/>
          <a:p>
            <a:r>
              <a:rPr lang="en-US" sz="2800" dirty="0"/>
              <a:t>Contiguous </a:t>
            </a:r>
            <a:r>
              <a:rPr lang="en-US" sz="2800" dirty="0" smtClean="0"/>
              <a:t>territory</a:t>
            </a:r>
          </a:p>
          <a:p>
            <a:r>
              <a:rPr lang="en-US" sz="2800" dirty="0" smtClean="0"/>
              <a:t>Population</a:t>
            </a:r>
          </a:p>
          <a:p>
            <a:pPr lvl="1"/>
            <a:r>
              <a:rPr lang="en-US" sz="2400" dirty="0" smtClean="0"/>
              <a:t>Highly </a:t>
            </a:r>
            <a:r>
              <a:rPr lang="en-US" sz="2400" dirty="0"/>
              <a:t>urbanized cities – at least 5,000 inhabitants</a:t>
            </a:r>
          </a:p>
          <a:p>
            <a:pPr lvl="1"/>
            <a:r>
              <a:rPr lang="en-US" sz="2400" dirty="0"/>
              <a:t>Other areas – at least 2,000 </a:t>
            </a:r>
            <a:r>
              <a:rPr lang="en-US" sz="2400" dirty="0" smtClean="0"/>
              <a:t>inhabitants</a:t>
            </a:r>
          </a:p>
          <a:p>
            <a:pPr>
              <a:lnSpc>
                <a:spcPct val="90000"/>
              </a:lnSpc>
            </a:pPr>
            <a:r>
              <a:rPr lang="en-US" sz="2800" dirty="0" smtClean="0"/>
              <a:t>Basic political unit</a:t>
            </a:r>
          </a:p>
          <a:p>
            <a:pPr>
              <a:lnSpc>
                <a:spcPct val="90000"/>
              </a:lnSpc>
            </a:pPr>
            <a:r>
              <a:rPr lang="en-US" sz="2800" dirty="0" smtClean="0"/>
              <a:t>Primary planning and implementing unit of government policies, plans, programs, projects and activities in the community</a:t>
            </a:r>
          </a:p>
          <a:p>
            <a:pPr>
              <a:lnSpc>
                <a:spcPct val="90000"/>
              </a:lnSpc>
            </a:pPr>
            <a:r>
              <a:rPr lang="en-US" sz="2800" dirty="0" smtClean="0"/>
              <a:t>People’s views may be expressed, crystallized and considered</a:t>
            </a:r>
          </a:p>
          <a:p>
            <a:pPr>
              <a:lnSpc>
                <a:spcPct val="90000"/>
              </a:lnSpc>
            </a:pPr>
            <a:r>
              <a:rPr lang="en-US" sz="2800" dirty="0" smtClean="0"/>
              <a:t>Disputes amicably settled</a:t>
            </a:r>
          </a:p>
          <a:p>
            <a:endParaRPr lang="en-US" sz="2800" dirty="0"/>
          </a:p>
        </p:txBody>
      </p:sp>
      <p:sp>
        <p:nvSpPr>
          <p:cNvPr id="2" name="TextBox 1"/>
          <p:cNvSpPr txBox="1"/>
          <p:nvPr/>
        </p:nvSpPr>
        <p:spPr>
          <a:xfrm>
            <a:off x="3962400" y="1295400"/>
            <a:ext cx="2933304" cy="400110"/>
          </a:xfrm>
          <a:prstGeom prst="rect">
            <a:avLst/>
          </a:prstGeom>
          <a:noFill/>
        </p:spPr>
        <p:txBody>
          <a:bodyPr wrap="none" rtlCol="0">
            <a:spAutoFit/>
          </a:bodyPr>
          <a:lstStyle/>
          <a:p>
            <a:r>
              <a:rPr lang="en-US" sz="2000" b="1" i="1" dirty="0" smtClean="0">
                <a:solidFill>
                  <a:srgbClr val="006600"/>
                </a:solidFill>
              </a:rPr>
              <a:t>(</a:t>
            </a:r>
            <a:r>
              <a:rPr lang="en-US" sz="2000" b="1" i="1" dirty="0" err="1" smtClean="0">
                <a:solidFill>
                  <a:srgbClr val="006600"/>
                </a:solidFill>
              </a:rPr>
              <a:t>Magkadikit</a:t>
            </a:r>
            <a:r>
              <a:rPr lang="en-US" sz="2000" b="1" i="1" dirty="0" smtClean="0">
                <a:solidFill>
                  <a:srgbClr val="006600"/>
                </a:solidFill>
              </a:rPr>
              <a:t> </a:t>
            </a:r>
            <a:r>
              <a:rPr lang="en-US" sz="2000" b="1" i="1" dirty="0" err="1">
                <a:solidFill>
                  <a:srgbClr val="006600"/>
                </a:solidFill>
              </a:rPr>
              <a:t>na</a:t>
            </a:r>
            <a:r>
              <a:rPr lang="en-US" sz="2000" b="1" i="1" dirty="0">
                <a:solidFill>
                  <a:srgbClr val="006600"/>
                </a:solidFill>
              </a:rPr>
              <a:t> </a:t>
            </a:r>
            <a:r>
              <a:rPr lang="en-US" sz="2000" b="1" i="1" dirty="0" err="1" smtClean="0">
                <a:solidFill>
                  <a:srgbClr val="006600"/>
                </a:solidFill>
              </a:rPr>
              <a:t>kalupaan</a:t>
            </a:r>
            <a:r>
              <a:rPr lang="en-US" sz="2000" b="1" i="1" dirty="0" smtClean="0">
                <a:solidFill>
                  <a:srgbClr val="006600"/>
                </a:solidFill>
              </a:rPr>
              <a:t>)</a:t>
            </a:r>
            <a:endParaRPr lang="en-US" sz="2000" b="1" i="1" dirty="0">
              <a:solidFill>
                <a:srgbClr val="006600"/>
              </a:solidFill>
            </a:endParaRPr>
          </a:p>
        </p:txBody>
      </p:sp>
      <p:sp>
        <p:nvSpPr>
          <p:cNvPr id="5" name="TextBox 4"/>
          <p:cNvSpPr txBox="1"/>
          <p:nvPr/>
        </p:nvSpPr>
        <p:spPr>
          <a:xfrm>
            <a:off x="6934200" y="3581400"/>
            <a:ext cx="2362200" cy="1631216"/>
          </a:xfrm>
          <a:prstGeom prst="rect">
            <a:avLst/>
          </a:prstGeom>
          <a:noFill/>
        </p:spPr>
        <p:txBody>
          <a:bodyPr wrap="square" rtlCol="0">
            <a:spAutoFit/>
          </a:bodyPr>
          <a:lstStyle/>
          <a:p>
            <a:r>
              <a:rPr lang="en-US" sz="2000" b="1" i="1" dirty="0" smtClean="0">
                <a:solidFill>
                  <a:srgbClr val="006600"/>
                </a:solidFill>
              </a:rPr>
              <a:t>(</a:t>
            </a:r>
            <a:r>
              <a:rPr lang="en-US" sz="2000" b="1" i="1" dirty="0" err="1" smtClean="0">
                <a:solidFill>
                  <a:srgbClr val="006600"/>
                </a:solidFill>
              </a:rPr>
              <a:t>Panguhahing</a:t>
            </a:r>
            <a:r>
              <a:rPr lang="en-US" sz="2000" b="1" i="1" dirty="0" smtClean="0">
                <a:solidFill>
                  <a:srgbClr val="006600"/>
                </a:solidFill>
              </a:rPr>
              <a:t> </a:t>
            </a:r>
            <a:r>
              <a:rPr lang="en-US" sz="2000" b="1" i="1" dirty="0" err="1" smtClean="0">
                <a:solidFill>
                  <a:srgbClr val="006600"/>
                </a:solidFill>
              </a:rPr>
              <a:t>tagapagplano</a:t>
            </a:r>
            <a:r>
              <a:rPr lang="en-US" sz="2000" b="1" i="1" dirty="0" smtClean="0">
                <a:solidFill>
                  <a:srgbClr val="006600"/>
                </a:solidFill>
              </a:rPr>
              <a:t> at </a:t>
            </a:r>
            <a:r>
              <a:rPr lang="en-US" sz="2000" b="1" i="1" dirty="0" err="1" smtClean="0">
                <a:solidFill>
                  <a:srgbClr val="006600"/>
                </a:solidFill>
              </a:rPr>
              <a:t>nagsasagawa</a:t>
            </a:r>
            <a:r>
              <a:rPr lang="en-US" sz="2000" b="1" i="1" dirty="0" smtClean="0">
                <a:solidFill>
                  <a:srgbClr val="006600"/>
                </a:solidFill>
              </a:rPr>
              <a:t> </a:t>
            </a:r>
            <a:r>
              <a:rPr lang="en-US" sz="2000" b="1" i="1" dirty="0" err="1" smtClean="0">
                <a:solidFill>
                  <a:srgbClr val="006600"/>
                </a:solidFill>
              </a:rPr>
              <a:t>ng</a:t>
            </a:r>
            <a:r>
              <a:rPr lang="en-US" sz="2000" b="1" i="1" dirty="0" smtClean="0">
                <a:solidFill>
                  <a:srgbClr val="006600"/>
                </a:solidFill>
              </a:rPr>
              <a:t> </a:t>
            </a:r>
            <a:r>
              <a:rPr lang="en-US" sz="2000" b="1" i="1" dirty="0" err="1" smtClean="0">
                <a:solidFill>
                  <a:srgbClr val="006600"/>
                </a:solidFill>
              </a:rPr>
              <a:t>proyecto</a:t>
            </a:r>
            <a:r>
              <a:rPr lang="en-US" sz="2000" b="1" i="1" dirty="0" smtClean="0">
                <a:solidFill>
                  <a:srgbClr val="006600"/>
                </a:solidFill>
              </a:rPr>
              <a:t> </a:t>
            </a:r>
            <a:r>
              <a:rPr lang="en-US" sz="2000" b="1" i="1" dirty="0" err="1" smtClean="0">
                <a:solidFill>
                  <a:srgbClr val="006600"/>
                </a:solidFill>
              </a:rPr>
              <a:t>sa</a:t>
            </a:r>
            <a:endParaRPr lang="en-US" sz="2000" b="1" i="1" dirty="0">
              <a:solidFill>
                <a:srgbClr val="006600"/>
              </a:solidFill>
            </a:endParaRPr>
          </a:p>
          <a:p>
            <a:r>
              <a:rPr lang="en-US" sz="2000" b="1" i="1" dirty="0" err="1" smtClean="0">
                <a:solidFill>
                  <a:srgbClr val="006600"/>
                </a:solidFill>
              </a:rPr>
              <a:t>comunidad</a:t>
            </a:r>
            <a:r>
              <a:rPr lang="en-US" sz="2000" b="1" i="1" dirty="0" smtClean="0">
                <a:solidFill>
                  <a:srgbClr val="006600"/>
                </a:solidFill>
              </a:rPr>
              <a:t> )</a:t>
            </a:r>
            <a:endParaRPr lang="en-US" sz="2000" b="1" i="1" dirty="0">
              <a:solidFill>
                <a:srgbClr val="006600"/>
              </a:solidFill>
            </a:endParaRPr>
          </a:p>
        </p:txBody>
      </p:sp>
      <p:sp>
        <p:nvSpPr>
          <p:cNvPr id="6" name="TextBox 5"/>
          <p:cNvSpPr txBox="1"/>
          <p:nvPr/>
        </p:nvSpPr>
        <p:spPr>
          <a:xfrm>
            <a:off x="5029200" y="5632390"/>
            <a:ext cx="4104009" cy="400110"/>
          </a:xfrm>
          <a:prstGeom prst="rect">
            <a:avLst/>
          </a:prstGeom>
          <a:noFill/>
        </p:spPr>
        <p:txBody>
          <a:bodyPr wrap="none" rtlCol="0">
            <a:spAutoFit/>
          </a:bodyPr>
          <a:lstStyle/>
          <a:p>
            <a:r>
              <a:rPr lang="en-US" sz="2000" b="1" i="1" dirty="0" smtClean="0">
                <a:solidFill>
                  <a:srgbClr val="006600"/>
                </a:solidFill>
              </a:rPr>
              <a:t>(</a:t>
            </a:r>
            <a:r>
              <a:rPr lang="en-US" sz="2000" b="1" i="1" dirty="0" err="1" smtClean="0">
                <a:solidFill>
                  <a:srgbClr val="006600"/>
                </a:solidFill>
              </a:rPr>
              <a:t>Marinig</a:t>
            </a:r>
            <a:r>
              <a:rPr lang="en-US" sz="2000" b="1" i="1" dirty="0" smtClean="0">
                <a:solidFill>
                  <a:srgbClr val="006600"/>
                </a:solidFill>
              </a:rPr>
              <a:t> </a:t>
            </a:r>
            <a:r>
              <a:rPr lang="en-US" sz="2000" b="1" i="1" dirty="0" err="1" smtClean="0">
                <a:solidFill>
                  <a:srgbClr val="006600"/>
                </a:solidFill>
              </a:rPr>
              <a:t>ang</a:t>
            </a:r>
            <a:r>
              <a:rPr lang="en-US" sz="2000" b="1" i="1" dirty="0" smtClean="0">
                <a:solidFill>
                  <a:srgbClr val="006600"/>
                </a:solidFill>
              </a:rPr>
              <a:t> </a:t>
            </a:r>
            <a:r>
              <a:rPr lang="en-US" sz="2000" b="1" i="1" dirty="0" err="1" smtClean="0">
                <a:solidFill>
                  <a:srgbClr val="006600"/>
                </a:solidFill>
              </a:rPr>
              <a:t>boses</a:t>
            </a:r>
            <a:r>
              <a:rPr lang="en-US" sz="2000" b="1" i="1" dirty="0" smtClean="0">
                <a:solidFill>
                  <a:srgbClr val="006600"/>
                </a:solidFill>
              </a:rPr>
              <a:t> </a:t>
            </a:r>
            <a:r>
              <a:rPr lang="en-US" sz="2000" b="1" i="1" dirty="0" err="1" smtClean="0">
                <a:solidFill>
                  <a:srgbClr val="006600"/>
                </a:solidFill>
              </a:rPr>
              <a:t>ng</a:t>
            </a:r>
            <a:r>
              <a:rPr lang="en-US" sz="2000" b="1" i="1" dirty="0" smtClean="0">
                <a:solidFill>
                  <a:srgbClr val="006600"/>
                </a:solidFill>
              </a:rPr>
              <a:t> </a:t>
            </a:r>
            <a:r>
              <a:rPr lang="en-US" sz="2000" b="1" i="1" dirty="0" err="1" smtClean="0">
                <a:solidFill>
                  <a:srgbClr val="006600"/>
                </a:solidFill>
              </a:rPr>
              <a:t>mamamayan</a:t>
            </a:r>
            <a:r>
              <a:rPr lang="en-US" sz="2000" b="1" i="1" dirty="0" smtClean="0">
                <a:solidFill>
                  <a:srgbClr val="006600"/>
                </a:solidFill>
              </a:rPr>
              <a:t>)</a:t>
            </a:r>
            <a:endParaRPr lang="en-US" sz="2000" b="1" i="1" dirty="0">
              <a:solidFill>
                <a:srgbClr val="006600"/>
              </a:solidFill>
            </a:endParaRPr>
          </a:p>
        </p:txBody>
      </p:sp>
      <p:sp>
        <p:nvSpPr>
          <p:cNvPr id="7" name="TextBox 6"/>
          <p:cNvSpPr txBox="1"/>
          <p:nvPr/>
        </p:nvSpPr>
        <p:spPr>
          <a:xfrm>
            <a:off x="4764079" y="6076890"/>
            <a:ext cx="2406621" cy="400110"/>
          </a:xfrm>
          <a:prstGeom prst="rect">
            <a:avLst/>
          </a:prstGeom>
          <a:noFill/>
        </p:spPr>
        <p:txBody>
          <a:bodyPr wrap="none" rtlCol="0">
            <a:spAutoFit/>
          </a:bodyPr>
          <a:lstStyle/>
          <a:p>
            <a:r>
              <a:rPr lang="en-US" sz="2000" b="1" i="1" dirty="0" smtClean="0">
                <a:solidFill>
                  <a:srgbClr val="006600"/>
                </a:solidFill>
              </a:rPr>
              <a:t>(</a:t>
            </a:r>
            <a:r>
              <a:rPr lang="en-US" sz="2000" b="1" i="1" dirty="0" err="1" smtClean="0">
                <a:solidFill>
                  <a:srgbClr val="006600"/>
                </a:solidFill>
              </a:rPr>
              <a:t>Naaayos</a:t>
            </a:r>
            <a:r>
              <a:rPr lang="en-US" sz="2000" b="1" i="1" dirty="0" smtClean="0">
                <a:solidFill>
                  <a:srgbClr val="006600"/>
                </a:solidFill>
              </a:rPr>
              <a:t> </a:t>
            </a:r>
            <a:r>
              <a:rPr lang="en-US" sz="2000" b="1" i="1" dirty="0" err="1" smtClean="0">
                <a:solidFill>
                  <a:srgbClr val="006600"/>
                </a:solidFill>
              </a:rPr>
              <a:t>ang</a:t>
            </a:r>
            <a:r>
              <a:rPr lang="en-US" sz="2000" b="1" i="1" dirty="0" smtClean="0">
                <a:solidFill>
                  <a:srgbClr val="006600"/>
                </a:solidFill>
              </a:rPr>
              <a:t> </a:t>
            </a:r>
            <a:r>
              <a:rPr lang="en-US" sz="2000" b="1" i="1" dirty="0" err="1" smtClean="0">
                <a:solidFill>
                  <a:srgbClr val="006600"/>
                </a:solidFill>
              </a:rPr>
              <a:t>alitan</a:t>
            </a:r>
            <a:r>
              <a:rPr lang="en-US" sz="2000" b="1" i="1" dirty="0" smtClean="0">
                <a:solidFill>
                  <a:srgbClr val="006600"/>
                </a:solidFill>
              </a:rPr>
              <a:t>)</a:t>
            </a:r>
            <a:endParaRPr lang="en-US" sz="2000" b="1" i="1" dirty="0">
              <a:solidFill>
                <a:srgbClr val="006600"/>
              </a:solidFill>
            </a:endParaRPr>
          </a:p>
        </p:txBody>
      </p:sp>
      <p:sp>
        <p:nvSpPr>
          <p:cNvPr id="8" name="Slide Number Placeholder 7"/>
          <p:cNvSpPr>
            <a:spLocks noGrp="1"/>
          </p:cNvSpPr>
          <p:nvPr>
            <p:ph type="sldNum" sz="quarter" idx="12"/>
          </p:nvPr>
        </p:nvSpPr>
        <p:spPr>
          <a:xfrm>
            <a:off x="6934200" y="6231612"/>
            <a:ext cx="2133600" cy="365125"/>
          </a:xfrm>
        </p:spPr>
        <p:txBody>
          <a:bodyPr/>
          <a:lstStyle/>
          <a:p>
            <a:fld id="{9B1323FD-ED1B-481C-BC46-19F9014BEBC8}" type="slidenum">
              <a:rPr lang="en-US" smtClean="0"/>
              <a:t>13</a:t>
            </a:fld>
            <a:endParaRPr lang="en-US"/>
          </a:p>
        </p:txBody>
      </p:sp>
      <p:sp>
        <p:nvSpPr>
          <p:cNvPr id="9" name="Date Placeholder 8"/>
          <p:cNvSpPr>
            <a:spLocks noGrp="1"/>
          </p:cNvSpPr>
          <p:nvPr>
            <p:ph type="dt" sz="half" idx="10"/>
          </p:nvPr>
        </p:nvSpPr>
        <p:spPr>
          <a:xfrm>
            <a:off x="457200" y="6492875"/>
            <a:ext cx="2133600" cy="365125"/>
          </a:xfrm>
        </p:spPr>
        <p:txBody>
          <a:bodyPr/>
          <a:lstStyle/>
          <a:p>
            <a:r>
              <a:rPr lang="en-US" smtClean="0"/>
              <a:t>i-Pantawid eFDS 3</a:t>
            </a:r>
            <a:endParaRPr lang="en-US"/>
          </a:p>
        </p:txBody>
      </p:sp>
      <p:sp>
        <p:nvSpPr>
          <p:cNvPr id="3" name="TextBox 2"/>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3914755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4900"/>
              <a:t>Governmental Powers of the Barangay</a:t>
            </a:r>
          </a:p>
        </p:txBody>
      </p:sp>
      <p:sp>
        <p:nvSpPr>
          <p:cNvPr id="41987" name="Rectangle 3"/>
          <p:cNvSpPr>
            <a:spLocks noGrp="1" noChangeArrowheads="1"/>
          </p:cNvSpPr>
          <p:nvPr>
            <p:ph type="body" idx="1"/>
          </p:nvPr>
        </p:nvSpPr>
        <p:spPr>
          <a:xfrm>
            <a:off x="304800" y="1524000"/>
            <a:ext cx="8686800" cy="4525963"/>
          </a:xfrm>
        </p:spPr>
        <p:txBody>
          <a:bodyPr>
            <a:noAutofit/>
          </a:bodyPr>
          <a:lstStyle/>
          <a:p>
            <a:r>
              <a:rPr lang="en-US" sz="2800" b="1" i="1" dirty="0">
                <a:solidFill>
                  <a:srgbClr val="CC0000"/>
                </a:solidFill>
              </a:rPr>
              <a:t>Police power</a:t>
            </a:r>
            <a:r>
              <a:rPr lang="en-US" sz="2400" dirty="0">
                <a:solidFill>
                  <a:srgbClr val="336699"/>
                </a:solidFill>
              </a:rPr>
              <a:t> </a:t>
            </a:r>
            <a:r>
              <a:rPr lang="en-US" sz="2400" dirty="0">
                <a:solidFill>
                  <a:srgbClr val="002A7E"/>
                </a:solidFill>
              </a:rPr>
              <a:t>– </a:t>
            </a:r>
            <a:r>
              <a:rPr lang="en-US" sz="1800" dirty="0">
                <a:solidFill>
                  <a:srgbClr val="002A7E"/>
                </a:solidFill>
              </a:rPr>
              <a:t>health and safety, enhance prosperity, improve morals, maintain peace and order, preserve the comfort and convenience of the barangay inhabitants</a:t>
            </a:r>
          </a:p>
          <a:p>
            <a:r>
              <a:rPr lang="en-US" sz="2800" b="1" i="1" dirty="0">
                <a:solidFill>
                  <a:srgbClr val="CC0000"/>
                </a:solidFill>
              </a:rPr>
              <a:t>Power of eminent domain</a:t>
            </a:r>
            <a:r>
              <a:rPr lang="en-US" sz="2400" dirty="0">
                <a:solidFill>
                  <a:srgbClr val="336699"/>
                </a:solidFill>
              </a:rPr>
              <a:t> </a:t>
            </a:r>
            <a:r>
              <a:rPr lang="en-US" sz="2400" dirty="0">
                <a:solidFill>
                  <a:srgbClr val="002A7E"/>
                </a:solidFill>
              </a:rPr>
              <a:t>–</a:t>
            </a:r>
            <a:r>
              <a:rPr lang="en-US" sz="1800" dirty="0" smtClean="0">
                <a:solidFill>
                  <a:srgbClr val="002A7E"/>
                </a:solidFill>
              </a:rPr>
              <a:t> </a:t>
            </a:r>
            <a:r>
              <a:rPr lang="en-US" sz="1800" dirty="0">
                <a:solidFill>
                  <a:srgbClr val="002A7E"/>
                </a:solidFill>
              </a:rPr>
              <a:t>take private property for use of the public upon payment of just compensation to the owner</a:t>
            </a:r>
          </a:p>
          <a:p>
            <a:r>
              <a:rPr lang="en-US" sz="2800" b="1" i="1" dirty="0">
                <a:solidFill>
                  <a:srgbClr val="CC0000"/>
                </a:solidFill>
              </a:rPr>
              <a:t>Power of </a:t>
            </a:r>
            <a:r>
              <a:rPr lang="en-US" sz="2800" b="1" i="1" dirty="0" smtClean="0">
                <a:solidFill>
                  <a:srgbClr val="CC0000"/>
                </a:solidFill>
              </a:rPr>
              <a:t>taxation </a:t>
            </a:r>
            <a:r>
              <a:rPr lang="en-US" sz="2400" dirty="0">
                <a:solidFill>
                  <a:srgbClr val="002A7E"/>
                </a:solidFill>
              </a:rPr>
              <a:t>–</a:t>
            </a:r>
            <a:r>
              <a:rPr lang="en-US" sz="1800" dirty="0" smtClean="0">
                <a:solidFill>
                  <a:srgbClr val="002A7E"/>
                </a:solidFill>
              </a:rPr>
              <a:t> Impose </a:t>
            </a:r>
            <a:r>
              <a:rPr lang="en-US" sz="1800" dirty="0">
                <a:solidFill>
                  <a:srgbClr val="002A7E"/>
                </a:solidFill>
              </a:rPr>
              <a:t>taxes, fees, and other charges on the barangay residents and businesses</a:t>
            </a:r>
          </a:p>
          <a:p>
            <a:pPr marL="800100" lvl="3" indent="-342900"/>
            <a:r>
              <a:rPr lang="en-US" sz="1800" dirty="0">
                <a:solidFill>
                  <a:srgbClr val="002A7E"/>
                </a:solidFill>
              </a:rPr>
              <a:t>On stores or retailers whose gross sales is P30,000 or less (</a:t>
            </a:r>
            <a:r>
              <a:rPr lang="en-US" sz="1800" dirty="0" err="1">
                <a:solidFill>
                  <a:srgbClr val="002A7E"/>
                </a:solidFill>
              </a:rPr>
              <a:t>mun</a:t>
            </a:r>
            <a:r>
              <a:rPr lang="en-US" sz="1800" dirty="0">
                <a:solidFill>
                  <a:srgbClr val="002A7E"/>
                </a:solidFill>
              </a:rPr>
              <a:t>), P50,000 or less (city)</a:t>
            </a:r>
          </a:p>
          <a:p>
            <a:pPr marL="800100" lvl="3" indent="-342900"/>
            <a:r>
              <a:rPr lang="en-US" sz="1800" dirty="0">
                <a:solidFill>
                  <a:srgbClr val="002A7E"/>
                </a:solidFill>
              </a:rPr>
              <a:t>Service fees or charges</a:t>
            </a:r>
          </a:p>
          <a:p>
            <a:pPr marL="800100" lvl="3" indent="-342900"/>
            <a:r>
              <a:rPr lang="en-US" sz="1800" dirty="0">
                <a:solidFill>
                  <a:srgbClr val="002A7E"/>
                </a:solidFill>
              </a:rPr>
              <a:t>Barangay clearance</a:t>
            </a:r>
          </a:p>
          <a:p>
            <a:pPr marL="800100" lvl="3" indent="-342900"/>
            <a:r>
              <a:rPr lang="en-US" sz="1800" dirty="0">
                <a:solidFill>
                  <a:srgbClr val="002A7E"/>
                </a:solidFill>
              </a:rPr>
              <a:t>Other fees</a:t>
            </a:r>
          </a:p>
          <a:p>
            <a:pPr marL="1257300" lvl="5" indent="-342900"/>
            <a:r>
              <a:rPr lang="en-US" sz="1800" dirty="0" smtClean="0">
                <a:solidFill>
                  <a:srgbClr val="002A7E"/>
                </a:solidFill>
              </a:rPr>
              <a:t>Commercial </a:t>
            </a:r>
            <a:r>
              <a:rPr lang="en-US" sz="1800" dirty="0">
                <a:solidFill>
                  <a:srgbClr val="002A7E"/>
                </a:solidFill>
              </a:rPr>
              <a:t>breeding of fighting cocks, cockfights and cockpits</a:t>
            </a:r>
          </a:p>
          <a:p>
            <a:pPr marL="1257300" lvl="5" indent="-342900"/>
            <a:r>
              <a:rPr lang="en-US" sz="1800" dirty="0">
                <a:solidFill>
                  <a:srgbClr val="002A7E"/>
                </a:solidFill>
              </a:rPr>
              <a:t>Places of recreation which charge admission fees</a:t>
            </a:r>
          </a:p>
          <a:p>
            <a:pPr marL="1257300" lvl="5" indent="-342900"/>
            <a:r>
              <a:rPr lang="en-US" sz="1800" dirty="0">
                <a:solidFill>
                  <a:srgbClr val="002A7E"/>
                </a:solidFill>
              </a:rPr>
              <a:t>Billboards, signs, outdoor advertisements</a:t>
            </a:r>
          </a:p>
        </p:txBody>
      </p:sp>
      <p:sp>
        <p:nvSpPr>
          <p:cNvPr id="4" name="TextBox 3"/>
          <p:cNvSpPr txBox="1"/>
          <p:nvPr/>
        </p:nvSpPr>
        <p:spPr>
          <a:xfrm>
            <a:off x="3216873" y="3486090"/>
            <a:ext cx="1731564" cy="400110"/>
          </a:xfrm>
          <a:prstGeom prst="rect">
            <a:avLst/>
          </a:prstGeom>
          <a:noFill/>
        </p:spPr>
        <p:txBody>
          <a:bodyPr wrap="none" rtlCol="0">
            <a:spAutoFit/>
          </a:bodyPr>
          <a:lstStyle/>
          <a:p>
            <a:r>
              <a:rPr lang="en-US" sz="2000" b="1" i="1" dirty="0" smtClean="0">
                <a:solidFill>
                  <a:srgbClr val="006600"/>
                </a:solidFill>
              </a:rPr>
              <a:t>(</a:t>
            </a:r>
            <a:r>
              <a:rPr lang="en-US" sz="2000" b="1" i="1" dirty="0" err="1" smtClean="0">
                <a:solidFill>
                  <a:srgbClr val="006600"/>
                </a:solidFill>
              </a:rPr>
              <a:t>Magpabuwis</a:t>
            </a:r>
            <a:r>
              <a:rPr lang="en-US" sz="2000" b="1" i="1" dirty="0" smtClean="0">
                <a:solidFill>
                  <a:srgbClr val="006600"/>
                </a:solidFill>
              </a:rPr>
              <a:t>)</a:t>
            </a:r>
            <a:endParaRPr lang="en-US" sz="2000" b="1" i="1" dirty="0">
              <a:solidFill>
                <a:srgbClr val="006600"/>
              </a:solidFill>
            </a:endParaRPr>
          </a:p>
        </p:txBody>
      </p:sp>
      <p:sp>
        <p:nvSpPr>
          <p:cNvPr id="5" name="Slide Number Placeholder 4"/>
          <p:cNvSpPr>
            <a:spLocks noGrp="1"/>
          </p:cNvSpPr>
          <p:nvPr>
            <p:ph type="sldNum" sz="quarter" idx="12"/>
          </p:nvPr>
        </p:nvSpPr>
        <p:spPr/>
        <p:txBody>
          <a:bodyPr/>
          <a:lstStyle/>
          <a:p>
            <a:fld id="{9B1323FD-ED1B-481C-BC46-19F9014BEBC8}" type="slidenum">
              <a:rPr lang="en-US" smtClean="0"/>
              <a:t>14</a:t>
            </a:fld>
            <a:endParaRPr lang="en-US"/>
          </a:p>
        </p:txBody>
      </p:sp>
      <p:sp>
        <p:nvSpPr>
          <p:cNvPr id="6" name="Date Placeholder 5"/>
          <p:cNvSpPr>
            <a:spLocks noGrp="1"/>
          </p:cNvSpPr>
          <p:nvPr>
            <p:ph type="dt" sz="half" idx="10"/>
          </p:nvPr>
        </p:nvSpPr>
        <p:spPr/>
        <p:txBody>
          <a:bodyPr/>
          <a:lstStyle/>
          <a:p>
            <a:r>
              <a:rPr lang="en-US" smtClean="0"/>
              <a:t>i-Pantawid eFDS 3</a:t>
            </a:r>
            <a:endParaRPr lang="en-US"/>
          </a:p>
        </p:txBody>
      </p:sp>
      <p:sp>
        <p:nvSpPr>
          <p:cNvPr id="7" name="TextBox 6"/>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876248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6000"/>
              <a:t>Sources of Income</a:t>
            </a:r>
          </a:p>
        </p:txBody>
      </p:sp>
      <p:sp>
        <p:nvSpPr>
          <p:cNvPr id="44035" name="Rectangle 3"/>
          <p:cNvSpPr>
            <a:spLocks noGrp="1" noChangeArrowheads="1"/>
          </p:cNvSpPr>
          <p:nvPr>
            <p:ph type="body" idx="1"/>
          </p:nvPr>
        </p:nvSpPr>
        <p:spPr>
          <a:xfrm>
            <a:off x="456974" y="1477564"/>
            <a:ext cx="8230054" cy="4527468"/>
          </a:xfrm>
        </p:spPr>
        <p:txBody>
          <a:bodyPr/>
          <a:lstStyle/>
          <a:p>
            <a:pPr>
              <a:lnSpc>
                <a:spcPct val="90000"/>
              </a:lnSpc>
              <a:buClr>
                <a:srgbClr val="CC0000"/>
              </a:buClr>
            </a:pPr>
            <a:r>
              <a:rPr lang="en-US" dirty="0">
                <a:solidFill>
                  <a:srgbClr val="003399"/>
                </a:solidFill>
              </a:rPr>
              <a:t>50% of community tax collected through barangay treasurer</a:t>
            </a:r>
          </a:p>
          <a:p>
            <a:pPr>
              <a:lnSpc>
                <a:spcPct val="90000"/>
              </a:lnSpc>
              <a:buClr>
                <a:srgbClr val="CC0000"/>
              </a:buClr>
            </a:pPr>
            <a:r>
              <a:rPr lang="en-US" dirty="0">
                <a:solidFill>
                  <a:srgbClr val="003399"/>
                </a:solidFill>
              </a:rPr>
              <a:t>Real property tax – 25% to the barangay where the property is located</a:t>
            </a:r>
          </a:p>
          <a:p>
            <a:pPr>
              <a:lnSpc>
                <a:spcPct val="90000"/>
              </a:lnSpc>
              <a:buClr>
                <a:srgbClr val="CC0000"/>
              </a:buClr>
            </a:pPr>
            <a:r>
              <a:rPr lang="en-US" dirty="0">
                <a:solidFill>
                  <a:srgbClr val="003399"/>
                </a:solidFill>
              </a:rPr>
              <a:t>Quarry (sand, gravel) – 40% of proceeds collected by province</a:t>
            </a:r>
          </a:p>
          <a:p>
            <a:pPr>
              <a:lnSpc>
                <a:spcPct val="90000"/>
              </a:lnSpc>
              <a:buClr>
                <a:srgbClr val="CC0000"/>
              </a:buClr>
            </a:pPr>
            <a:r>
              <a:rPr lang="en-US" dirty="0">
                <a:solidFill>
                  <a:srgbClr val="003399"/>
                </a:solidFill>
              </a:rPr>
              <a:t>20% Internal Revenue Allotment (IRA) share</a:t>
            </a:r>
          </a:p>
          <a:p>
            <a:pPr>
              <a:lnSpc>
                <a:spcPct val="90000"/>
              </a:lnSpc>
              <a:buClr>
                <a:srgbClr val="CC0000"/>
              </a:buClr>
            </a:pPr>
            <a:r>
              <a:rPr lang="en-US" dirty="0">
                <a:solidFill>
                  <a:srgbClr val="003399"/>
                </a:solidFill>
              </a:rPr>
              <a:t>National wealth (ex. mining) - 35% of the 40% of the gross collection by national government</a:t>
            </a:r>
          </a:p>
        </p:txBody>
      </p:sp>
      <p:sp>
        <p:nvSpPr>
          <p:cNvPr id="4" name="Slide Number Placeholder 3"/>
          <p:cNvSpPr>
            <a:spLocks noGrp="1"/>
          </p:cNvSpPr>
          <p:nvPr>
            <p:ph type="sldNum" sz="quarter" idx="12"/>
          </p:nvPr>
        </p:nvSpPr>
        <p:spPr/>
        <p:txBody>
          <a:bodyPr/>
          <a:lstStyle/>
          <a:p>
            <a:fld id="{9B1323FD-ED1B-481C-BC46-19F9014BEBC8}" type="slidenum">
              <a:rPr lang="en-US" smtClean="0"/>
              <a:t>15</a:t>
            </a:fld>
            <a:endParaRPr lang="en-US"/>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6" name="TextBox 5"/>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17596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rot="19344200">
            <a:off x="154719" y="2955867"/>
            <a:ext cx="8119325" cy="523220"/>
          </a:xfrm>
          <a:prstGeom prst="rect">
            <a:avLst/>
          </a:prstGeom>
          <a:noFill/>
        </p:spPr>
        <p:txBody>
          <a:bodyPr wrap="square" rtlCol="0">
            <a:spAutoFit/>
          </a:bodyPr>
          <a:lstStyle/>
          <a:p>
            <a:r>
              <a:rPr lang="en-PH"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(DRAFT – REPLACE WITH OWN APPROPRIATE DATA)</a:t>
            </a:r>
            <a:endParaRPr lang="en-PH"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2710" name="Text Box 6"/>
          <p:cNvSpPr txBox="1">
            <a:spLocks noChangeArrowheads="1"/>
          </p:cNvSpPr>
          <p:nvPr/>
        </p:nvSpPr>
        <p:spPr bwMode="auto">
          <a:xfrm>
            <a:off x="134956" y="103639"/>
            <a:ext cx="1389044" cy="1420361"/>
          </a:xfrm>
          <a:prstGeom prst="rect">
            <a:avLst/>
          </a:prstGeom>
          <a:solidFill>
            <a:srgbClr val="FFFF66"/>
          </a:solidFill>
          <a:ln>
            <a:noFill/>
          </a:ln>
          <a:effectLst/>
        </p:spPr>
        <p:txBody>
          <a:bodyPr wrap="none" lIns="65505" tIns="32752" rIns="65505" bIns="32752">
            <a:spAutoFit/>
          </a:bodyPr>
          <a:lstStyle>
            <a:lvl1pPr defTabSz="1276350">
              <a:defRPr>
                <a:solidFill>
                  <a:schemeClr val="tx1"/>
                </a:solidFill>
                <a:latin typeface="Arial" charset="0"/>
              </a:defRPr>
            </a:lvl1pPr>
            <a:lvl2pPr defTabSz="1276350">
              <a:defRPr>
                <a:solidFill>
                  <a:schemeClr val="tx1"/>
                </a:solidFill>
                <a:latin typeface="Arial" charset="0"/>
              </a:defRPr>
            </a:lvl2pPr>
            <a:lvl3pPr defTabSz="1276350">
              <a:defRPr>
                <a:solidFill>
                  <a:schemeClr val="tx1"/>
                </a:solidFill>
                <a:latin typeface="Arial" charset="0"/>
              </a:defRPr>
            </a:lvl3pPr>
            <a:lvl4pPr defTabSz="1276350">
              <a:defRPr>
                <a:solidFill>
                  <a:schemeClr val="tx1"/>
                </a:solidFill>
                <a:latin typeface="Arial" charset="0"/>
              </a:defRPr>
            </a:lvl4pPr>
            <a:lvl5pPr defTabSz="1276350">
              <a:defRPr>
                <a:solidFill>
                  <a:schemeClr val="tx1"/>
                </a:solidFill>
                <a:latin typeface="Arial" charset="0"/>
              </a:defRPr>
            </a:lvl5pPr>
            <a:lvl6pPr defTabSz="1276350" fontAlgn="base">
              <a:spcBef>
                <a:spcPct val="0"/>
              </a:spcBef>
              <a:spcAft>
                <a:spcPct val="0"/>
              </a:spcAft>
              <a:defRPr>
                <a:solidFill>
                  <a:schemeClr val="tx1"/>
                </a:solidFill>
                <a:latin typeface="Arial" charset="0"/>
              </a:defRPr>
            </a:lvl6pPr>
            <a:lvl7pPr defTabSz="1276350" fontAlgn="base">
              <a:spcBef>
                <a:spcPct val="0"/>
              </a:spcBef>
              <a:spcAft>
                <a:spcPct val="0"/>
              </a:spcAft>
              <a:defRPr>
                <a:solidFill>
                  <a:schemeClr val="tx1"/>
                </a:solidFill>
                <a:latin typeface="Arial" charset="0"/>
              </a:defRPr>
            </a:lvl7pPr>
            <a:lvl8pPr defTabSz="1276350" fontAlgn="base">
              <a:spcBef>
                <a:spcPct val="0"/>
              </a:spcBef>
              <a:spcAft>
                <a:spcPct val="0"/>
              </a:spcAft>
              <a:defRPr>
                <a:solidFill>
                  <a:schemeClr val="tx1"/>
                </a:solidFill>
                <a:latin typeface="Arial" charset="0"/>
              </a:defRPr>
            </a:lvl8pPr>
            <a:lvl9pPr defTabSz="1276350" fontAlgn="base">
              <a:spcBef>
                <a:spcPct val="0"/>
              </a:spcBef>
              <a:spcAft>
                <a:spcPct val="0"/>
              </a:spcAft>
              <a:defRPr>
                <a:solidFill>
                  <a:schemeClr val="tx1"/>
                </a:solidFill>
                <a:latin typeface="Arial" charset="0"/>
              </a:defRPr>
            </a:lvl9pPr>
          </a:lstStyle>
          <a:p>
            <a:r>
              <a:rPr lang="en-US" sz="4400" dirty="0" smtClean="0"/>
              <a:t>IRA</a:t>
            </a:r>
          </a:p>
          <a:p>
            <a:r>
              <a:rPr lang="en-US" sz="4400" dirty="0" smtClean="0"/>
              <a:t>2015</a:t>
            </a:r>
            <a:endParaRPr lang="en-US" sz="4400" dirty="0"/>
          </a:p>
        </p:txBody>
      </p:sp>
      <p:sp>
        <p:nvSpPr>
          <p:cNvPr id="10" name="Rectangle 2"/>
          <p:cNvSpPr txBox="1">
            <a:spLocks noChangeArrowheads="1"/>
          </p:cNvSpPr>
          <p:nvPr/>
        </p:nvSpPr>
        <p:spPr>
          <a:xfrm>
            <a:off x="5257800" y="76200"/>
            <a:ext cx="3733800" cy="7945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3399"/>
                </a:solidFill>
              </a:rPr>
              <a:t>Barangay Funds</a:t>
            </a:r>
            <a:endParaRPr lang="en-US" sz="3600" dirty="0">
              <a:solidFill>
                <a:srgbClr val="003399"/>
              </a:solidFill>
            </a:endParaRPr>
          </a:p>
        </p:txBody>
      </p:sp>
      <p:sp>
        <p:nvSpPr>
          <p:cNvPr id="11" name="Rectangle 3"/>
          <p:cNvSpPr txBox="1">
            <a:spLocks noChangeArrowheads="1"/>
          </p:cNvSpPr>
          <p:nvPr/>
        </p:nvSpPr>
        <p:spPr>
          <a:xfrm>
            <a:off x="5603017" y="685800"/>
            <a:ext cx="3540983" cy="3124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smtClean="0">
                <a:solidFill>
                  <a:srgbClr val="003399"/>
                </a:solidFill>
              </a:rPr>
              <a:t>Lahat</a:t>
            </a:r>
            <a:r>
              <a:rPr lang="en-US" sz="2400" dirty="0" smtClean="0">
                <a:solidFill>
                  <a:srgbClr val="003399"/>
                </a:solidFill>
              </a:rPr>
              <a:t> </a:t>
            </a:r>
            <a:r>
              <a:rPr lang="en-US" sz="2400" dirty="0" err="1" smtClean="0">
                <a:solidFill>
                  <a:srgbClr val="003399"/>
                </a:solidFill>
              </a:rPr>
              <a:t>ng</a:t>
            </a:r>
            <a:r>
              <a:rPr lang="en-US" sz="2400" dirty="0" smtClean="0">
                <a:solidFill>
                  <a:srgbClr val="003399"/>
                </a:solidFill>
              </a:rPr>
              <a:t> </a:t>
            </a:r>
            <a:r>
              <a:rPr lang="en-US" sz="2400" dirty="0" err="1" smtClean="0">
                <a:solidFill>
                  <a:srgbClr val="003399"/>
                </a:solidFill>
              </a:rPr>
              <a:t>kita</a:t>
            </a:r>
            <a:r>
              <a:rPr lang="en-US" sz="2400" dirty="0" smtClean="0">
                <a:solidFill>
                  <a:srgbClr val="003399"/>
                </a:solidFill>
              </a:rPr>
              <a:t> ay </a:t>
            </a:r>
            <a:r>
              <a:rPr lang="en-US" sz="2400" dirty="0" err="1" smtClean="0">
                <a:solidFill>
                  <a:srgbClr val="003399"/>
                </a:solidFill>
              </a:rPr>
              <a:t>pumapasok</a:t>
            </a:r>
            <a:r>
              <a:rPr lang="en-US" sz="2400" dirty="0" smtClean="0">
                <a:solidFill>
                  <a:srgbClr val="003399"/>
                </a:solidFill>
              </a:rPr>
              <a:t> </a:t>
            </a:r>
            <a:r>
              <a:rPr lang="en-US" sz="2400" dirty="0" err="1" smtClean="0">
                <a:solidFill>
                  <a:srgbClr val="003399"/>
                </a:solidFill>
              </a:rPr>
              <a:t>sa</a:t>
            </a:r>
            <a:r>
              <a:rPr lang="en-US" sz="2400" dirty="0" smtClean="0">
                <a:solidFill>
                  <a:srgbClr val="003399"/>
                </a:solidFill>
              </a:rPr>
              <a:t> </a:t>
            </a:r>
            <a:r>
              <a:rPr lang="en-US" sz="2400" u="sng" dirty="0" smtClean="0">
                <a:solidFill>
                  <a:srgbClr val="003399"/>
                </a:solidFill>
              </a:rPr>
              <a:t>General Fund</a:t>
            </a:r>
          </a:p>
          <a:p>
            <a:r>
              <a:rPr lang="en-US" sz="2400" dirty="0" err="1" smtClean="0">
                <a:solidFill>
                  <a:srgbClr val="003399"/>
                </a:solidFill>
              </a:rPr>
              <a:t>Iniingatan</a:t>
            </a:r>
            <a:r>
              <a:rPr lang="en-US" sz="2400" dirty="0" smtClean="0">
                <a:solidFill>
                  <a:srgbClr val="003399"/>
                </a:solidFill>
              </a:rPr>
              <a:t>  </a:t>
            </a:r>
            <a:r>
              <a:rPr lang="en-US" sz="2400" dirty="0" err="1" smtClean="0">
                <a:solidFill>
                  <a:srgbClr val="003399"/>
                </a:solidFill>
              </a:rPr>
              <a:t>ng</a:t>
            </a:r>
            <a:r>
              <a:rPr lang="en-US" sz="2400" dirty="0" smtClean="0">
                <a:solidFill>
                  <a:srgbClr val="003399"/>
                </a:solidFill>
              </a:rPr>
              <a:t> city/municipal treasurer o </a:t>
            </a:r>
            <a:r>
              <a:rPr lang="en-US" sz="2400" dirty="0" err="1" smtClean="0">
                <a:solidFill>
                  <a:srgbClr val="003399"/>
                </a:solidFill>
              </a:rPr>
              <a:t>naka-deposito</a:t>
            </a:r>
            <a:r>
              <a:rPr lang="en-US" sz="2400" dirty="0" smtClean="0">
                <a:solidFill>
                  <a:srgbClr val="003399"/>
                </a:solidFill>
              </a:rPr>
              <a:t> </a:t>
            </a:r>
            <a:r>
              <a:rPr lang="en-US" sz="2400" dirty="0" err="1" smtClean="0">
                <a:solidFill>
                  <a:srgbClr val="003399"/>
                </a:solidFill>
              </a:rPr>
              <a:t>sa</a:t>
            </a:r>
            <a:r>
              <a:rPr lang="en-US" sz="2400" dirty="0" smtClean="0">
                <a:solidFill>
                  <a:srgbClr val="003399"/>
                </a:solidFill>
              </a:rPr>
              <a:t> </a:t>
            </a:r>
            <a:r>
              <a:rPr lang="en-US" sz="2400" dirty="0" err="1" smtClean="0">
                <a:solidFill>
                  <a:srgbClr val="003399"/>
                </a:solidFill>
              </a:rPr>
              <a:t>malapit</a:t>
            </a:r>
            <a:r>
              <a:rPr lang="en-US" sz="2400" dirty="0" smtClean="0">
                <a:solidFill>
                  <a:srgbClr val="003399"/>
                </a:solidFill>
              </a:rPr>
              <a:t> </a:t>
            </a:r>
            <a:r>
              <a:rPr lang="en-US" sz="2400" dirty="0" err="1" smtClean="0">
                <a:solidFill>
                  <a:srgbClr val="003399"/>
                </a:solidFill>
              </a:rPr>
              <a:t>na</a:t>
            </a:r>
            <a:r>
              <a:rPr lang="en-US" sz="2400" dirty="0" smtClean="0">
                <a:solidFill>
                  <a:srgbClr val="003399"/>
                </a:solidFill>
              </a:rPr>
              <a:t> </a:t>
            </a:r>
            <a:r>
              <a:rPr lang="en-US" sz="2400" dirty="0" err="1" smtClean="0">
                <a:solidFill>
                  <a:srgbClr val="003399"/>
                </a:solidFill>
              </a:rPr>
              <a:t>banko</a:t>
            </a:r>
            <a:r>
              <a:rPr lang="en-US" sz="2400" dirty="0" smtClean="0">
                <a:solidFill>
                  <a:srgbClr val="003399"/>
                </a:solidFill>
              </a:rPr>
              <a:t> </a:t>
            </a:r>
            <a:r>
              <a:rPr lang="en-US" sz="2400" dirty="0" err="1" smtClean="0">
                <a:solidFill>
                  <a:srgbClr val="003399"/>
                </a:solidFill>
              </a:rPr>
              <a:t>ng</a:t>
            </a:r>
            <a:r>
              <a:rPr lang="en-US" sz="2400" dirty="0" smtClean="0">
                <a:solidFill>
                  <a:srgbClr val="003399"/>
                </a:solidFill>
              </a:rPr>
              <a:t> </a:t>
            </a:r>
            <a:r>
              <a:rPr lang="en-US" sz="2400" dirty="0" err="1" smtClean="0">
                <a:solidFill>
                  <a:srgbClr val="003399"/>
                </a:solidFill>
              </a:rPr>
              <a:t>gobyerno</a:t>
            </a:r>
            <a:endParaRPr lang="en-US" sz="2400" dirty="0" smtClean="0">
              <a:solidFill>
                <a:srgbClr val="003399"/>
              </a:solidFill>
            </a:endParaRPr>
          </a:p>
        </p:txBody>
      </p:sp>
      <p:sp>
        <p:nvSpPr>
          <p:cNvPr id="16" name="TextBox 15"/>
          <p:cNvSpPr txBox="1"/>
          <p:nvPr/>
        </p:nvSpPr>
        <p:spPr>
          <a:xfrm>
            <a:off x="24715" y="1676400"/>
            <a:ext cx="2261286" cy="5078313"/>
          </a:xfrm>
          <a:prstGeom prst="rect">
            <a:avLst/>
          </a:prstGeom>
          <a:noFill/>
        </p:spPr>
        <p:txBody>
          <a:bodyPr wrap="square" rtlCol="0">
            <a:spAutoFit/>
          </a:bodyPr>
          <a:lstStyle/>
          <a:p>
            <a:r>
              <a:rPr lang="en-US" b="1" dirty="0" err="1" smtClean="0">
                <a:solidFill>
                  <a:srgbClr val="006600"/>
                </a:solidFill>
              </a:rPr>
              <a:t>Mangaldan</a:t>
            </a:r>
            <a:r>
              <a:rPr lang="en-US" b="1" dirty="0" smtClean="0">
                <a:solidFill>
                  <a:srgbClr val="006600"/>
                </a:solidFill>
              </a:rPr>
              <a:t> LGU – </a:t>
            </a:r>
          </a:p>
          <a:p>
            <a:r>
              <a:rPr lang="en-US" b="1" dirty="0" smtClean="0">
                <a:solidFill>
                  <a:srgbClr val="006600"/>
                </a:solidFill>
              </a:rPr>
              <a:t>P146,586,989</a:t>
            </a:r>
          </a:p>
          <a:p>
            <a:endParaRPr lang="en-US" b="1" dirty="0" smtClean="0">
              <a:solidFill>
                <a:srgbClr val="006600"/>
              </a:solidFill>
            </a:endParaRPr>
          </a:p>
          <a:p>
            <a:r>
              <a:rPr lang="en-US" b="1" dirty="0" err="1" smtClean="0">
                <a:solidFill>
                  <a:srgbClr val="006600"/>
                </a:solidFill>
              </a:rPr>
              <a:t>Pangasinan</a:t>
            </a:r>
            <a:r>
              <a:rPr lang="en-US" b="1" dirty="0" smtClean="0">
                <a:solidFill>
                  <a:srgbClr val="006600"/>
                </a:solidFill>
              </a:rPr>
              <a:t> Provincial Government –</a:t>
            </a:r>
          </a:p>
          <a:p>
            <a:r>
              <a:rPr lang="en-US" b="1" dirty="0" smtClean="0">
                <a:solidFill>
                  <a:srgbClr val="006600"/>
                </a:solidFill>
              </a:rPr>
              <a:t>P2,429,747,891  </a:t>
            </a:r>
          </a:p>
          <a:p>
            <a:endParaRPr lang="en-US" b="1" dirty="0">
              <a:solidFill>
                <a:srgbClr val="006600"/>
              </a:solidFill>
            </a:endParaRPr>
          </a:p>
          <a:p>
            <a:r>
              <a:rPr lang="en-US" b="1" dirty="0" err="1" smtClean="0">
                <a:solidFill>
                  <a:srgbClr val="006600"/>
                </a:solidFill>
              </a:rPr>
              <a:t>Pangasinan</a:t>
            </a:r>
            <a:r>
              <a:rPr lang="en-US" b="1" dirty="0" smtClean="0">
                <a:solidFill>
                  <a:srgbClr val="006600"/>
                </a:solidFill>
              </a:rPr>
              <a:t> All City/</a:t>
            </a:r>
            <a:r>
              <a:rPr lang="en-US" b="1" dirty="0" err="1" smtClean="0">
                <a:solidFill>
                  <a:srgbClr val="006600"/>
                </a:solidFill>
              </a:rPr>
              <a:t>Mun</a:t>
            </a:r>
            <a:r>
              <a:rPr lang="en-US" b="1" dirty="0" smtClean="0">
                <a:solidFill>
                  <a:srgbClr val="006600"/>
                </a:solidFill>
              </a:rPr>
              <a:t> –</a:t>
            </a:r>
          </a:p>
          <a:p>
            <a:r>
              <a:rPr lang="en-US" b="1" dirty="0" smtClean="0">
                <a:solidFill>
                  <a:srgbClr val="006600"/>
                </a:solidFill>
              </a:rPr>
              <a:t>P 5,777,500,447  </a:t>
            </a:r>
          </a:p>
          <a:p>
            <a:endParaRPr lang="en-US" b="1" dirty="0">
              <a:solidFill>
                <a:srgbClr val="006600"/>
              </a:solidFill>
            </a:endParaRPr>
          </a:p>
          <a:p>
            <a:r>
              <a:rPr lang="en-US" b="1" dirty="0" err="1" smtClean="0">
                <a:solidFill>
                  <a:srgbClr val="006600"/>
                </a:solidFill>
              </a:rPr>
              <a:t>Pangasinan</a:t>
            </a:r>
            <a:r>
              <a:rPr lang="en-US" b="1" dirty="0" smtClean="0">
                <a:solidFill>
                  <a:srgbClr val="006600"/>
                </a:solidFill>
              </a:rPr>
              <a:t> All </a:t>
            </a:r>
            <a:r>
              <a:rPr lang="en-US" b="1" dirty="0" err="1" smtClean="0">
                <a:solidFill>
                  <a:srgbClr val="006600"/>
                </a:solidFill>
              </a:rPr>
              <a:t>Brgy</a:t>
            </a:r>
            <a:r>
              <a:rPr lang="en-US" b="1" dirty="0" smtClean="0">
                <a:solidFill>
                  <a:srgbClr val="006600"/>
                </a:solidFill>
              </a:rPr>
              <a:t> –</a:t>
            </a:r>
          </a:p>
          <a:p>
            <a:r>
              <a:rPr lang="en-US" b="1" dirty="0" smtClean="0">
                <a:solidFill>
                  <a:srgbClr val="006600"/>
                </a:solidFill>
              </a:rPr>
              <a:t>P2,399,361,597 </a:t>
            </a:r>
          </a:p>
          <a:p>
            <a:endParaRPr lang="en-US" b="1" dirty="0">
              <a:solidFill>
                <a:srgbClr val="006600"/>
              </a:solidFill>
            </a:endParaRPr>
          </a:p>
          <a:p>
            <a:r>
              <a:rPr lang="en-US" b="1" dirty="0" smtClean="0">
                <a:solidFill>
                  <a:srgbClr val="006600"/>
                </a:solidFill>
              </a:rPr>
              <a:t>Total </a:t>
            </a:r>
            <a:r>
              <a:rPr lang="en-US" b="1" dirty="0" err="1" smtClean="0">
                <a:solidFill>
                  <a:srgbClr val="006600"/>
                </a:solidFill>
              </a:rPr>
              <a:t>Pangasinan</a:t>
            </a:r>
            <a:r>
              <a:rPr lang="en-US" b="1" dirty="0" smtClean="0">
                <a:solidFill>
                  <a:srgbClr val="006600"/>
                </a:solidFill>
              </a:rPr>
              <a:t> (</a:t>
            </a:r>
            <a:r>
              <a:rPr lang="en-US" b="1" dirty="0" err="1" smtClean="0">
                <a:solidFill>
                  <a:srgbClr val="006600"/>
                </a:solidFill>
              </a:rPr>
              <a:t>Prov</a:t>
            </a:r>
            <a:r>
              <a:rPr lang="en-US" b="1" dirty="0" smtClean="0">
                <a:solidFill>
                  <a:srgbClr val="006600"/>
                </a:solidFill>
              </a:rPr>
              <a:t>/City/</a:t>
            </a:r>
            <a:r>
              <a:rPr lang="en-US" b="1" dirty="0" err="1" smtClean="0">
                <a:solidFill>
                  <a:srgbClr val="006600"/>
                </a:solidFill>
              </a:rPr>
              <a:t>Mun</a:t>
            </a:r>
            <a:r>
              <a:rPr lang="en-US" b="1" dirty="0" smtClean="0">
                <a:solidFill>
                  <a:srgbClr val="006600"/>
                </a:solidFill>
              </a:rPr>
              <a:t>/ </a:t>
            </a:r>
            <a:r>
              <a:rPr lang="en-US" b="1" dirty="0" err="1" smtClean="0">
                <a:solidFill>
                  <a:srgbClr val="006600"/>
                </a:solidFill>
              </a:rPr>
              <a:t>Brgy</a:t>
            </a:r>
            <a:r>
              <a:rPr lang="en-US" b="1" dirty="0" smtClean="0">
                <a:solidFill>
                  <a:srgbClr val="006600"/>
                </a:solidFill>
              </a:rPr>
              <a:t>)</a:t>
            </a:r>
          </a:p>
          <a:p>
            <a:r>
              <a:rPr lang="en-US" b="1" dirty="0" smtClean="0">
                <a:solidFill>
                  <a:srgbClr val="006600"/>
                </a:solidFill>
              </a:rPr>
              <a:t>P10.6B</a:t>
            </a:r>
            <a:endParaRPr lang="en-US" b="1" dirty="0">
              <a:solidFill>
                <a:srgbClr val="006600"/>
              </a:solidFill>
            </a:endParaRPr>
          </a:p>
        </p:txBody>
      </p:sp>
      <p:sp>
        <p:nvSpPr>
          <p:cNvPr id="72713" name="Text Box 9"/>
          <p:cNvSpPr txBox="1">
            <a:spLocks noChangeArrowheads="1"/>
          </p:cNvSpPr>
          <p:nvPr/>
        </p:nvSpPr>
        <p:spPr bwMode="auto">
          <a:xfrm>
            <a:off x="2246871" y="42754"/>
            <a:ext cx="1283245" cy="558586"/>
          </a:xfrm>
          <a:prstGeom prst="rect">
            <a:avLst/>
          </a:prstGeom>
          <a:solidFill>
            <a:schemeClr val="bg1"/>
          </a:solidFill>
          <a:ln>
            <a:noFill/>
          </a:ln>
          <a:effectLst/>
        </p:spPr>
        <p:txBody>
          <a:bodyPr wrap="none" lIns="65505" tIns="32752" rIns="65505" bIns="32752">
            <a:spAutoFit/>
          </a:bodyPr>
          <a:lstStyle>
            <a:lvl1pPr defTabSz="1276350">
              <a:defRPr>
                <a:solidFill>
                  <a:schemeClr val="tx1"/>
                </a:solidFill>
                <a:latin typeface="Arial" charset="0"/>
              </a:defRPr>
            </a:lvl1pPr>
            <a:lvl2pPr defTabSz="1276350">
              <a:defRPr>
                <a:solidFill>
                  <a:schemeClr val="tx1"/>
                </a:solidFill>
                <a:latin typeface="Arial" charset="0"/>
              </a:defRPr>
            </a:lvl2pPr>
            <a:lvl3pPr defTabSz="1276350">
              <a:defRPr>
                <a:solidFill>
                  <a:schemeClr val="tx1"/>
                </a:solidFill>
                <a:latin typeface="Arial" charset="0"/>
              </a:defRPr>
            </a:lvl3pPr>
            <a:lvl4pPr defTabSz="1276350">
              <a:defRPr>
                <a:solidFill>
                  <a:schemeClr val="tx1"/>
                </a:solidFill>
                <a:latin typeface="Arial" charset="0"/>
              </a:defRPr>
            </a:lvl4pPr>
            <a:lvl5pPr defTabSz="1276350">
              <a:defRPr>
                <a:solidFill>
                  <a:schemeClr val="tx1"/>
                </a:solidFill>
                <a:latin typeface="Arial" charset="0"/>
              </a:defRPr>
            </a:lvl5pPr>
            <a:lvl6pPr defTabSz="1276350" fontAlgn="base">
              <a:spcBef>
                <a:spcPct val="0"/>
              </a:spcBef>
              <a:spcAft>
                <a:spcPct val="0"/>
              </a:spcAft>
              <a:defRPr>
                <a:solidFill>
                  <a:schemeClr val="tx1"/>
                </a:solidFill>
                <a:latin typeface="Arial" charset="0"/>
              </a:defRPr>
            </a:lvl6pPr>
            <a:lvl7pPr defTabSz="1276350" fontAlgn="base">
              <a:spcBef>
                <a:spcPct val="0"/>
              </a:spcBef>
              <a:spcAft>
                <a:spcPct val="0"/>
              </a:spcAft>
              <a:defRPr>
                <a:solidFill>
                  <a:schemeClr val="tx1"/>
                </a:solidFill>
                <a:latin typeface="Arial" charset="0"/>
              </a:defRPr>
            </a:lvl7pPr>
            <a:lvl8pPr defTabSz="1276350" fontAlgn="base">
              <a:spcBef>
                <a:spcPct val="0"/>
              </a:spcBef>
              <a:spcAft>
                <a:spcPct val="0"/>
              </a:spcAft>
              <a:defRPr>
                <a:solidFill>
                  <a:schemeClr val="tx1"/>
                </a:solidFill>
                <a:latin typeface="Arial" charset="0"/>
              </a:defRPr>
            </a:lvl8pPr>
            <a:lvl9pPr defTabSz="1276350" fontAlgn="base">
              <a:spcBef>
                <a:spcPct val="0"/>
              </a:spcBef>
              <a:spcAft>
                <a:spcPct val="0"/>
              </a:spcAft>
              <a:defRPr>
                <a:solidFill>
                  <a:schemeClr val="tx1"/>
                </a:solidFill>
                <a:latin typeface="Arial" charset="0"/>
              </a:defRPr>
            </a:lvl9pPr>
          </a:lstStyle>
          <a:p>
            <a:r>
              <a:rPr lang="en-US" sz="1600" dirty="0" err="1" smtClean="0"/>
              <a:t>Mangaldan</a:t>
            </a:r>
            <a:endParaRPr lang="en-US" sz="1600" dirty="0" smtClean="0"/>
          </a:p>
          <a:p>
            <a:r>
              <a:rPr lang="en-US" sz="1600" dirty="0"/>
              <a:t>b</a:t>
            </a:r>
            <a:r>
              <a:rPr lang="en-US" sz="1600" dirty="0" smtClean="0"/>
              <a:t>y Barangay</a:t>
            </a:r>
            <a:endParaRPr lang="en-US" sz="1600" dirty="0"/>
          </a:p>
        </p:txBody>
      </p:sp>
      <p:sp>
        <p:nvSpPr>
          <p:cNvPr id="6" name="TextBox 5"/>
          <p:cNvSpPr txBox="1"/>
          <p:nvPr/>
        </p:nvSpPr>
        <p:spPr>
          <a:xfrm>
            <a:off x="5867400" y="3837710"/>
            <a:ext cx="2817759" cy="255454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solidFill>
                  <a:srgbClr val="FF0000"/>
                </a:solidFill>
              </a:rPr>
              <a:t>Allocation --</a:t>
            </a:r>
          </a:p>
          <a:p>
            <a:r>
              <a:rPr lang="en-US" sz="2000" dirty="0" smtClean="0">
                <a:solidFill>
                  <a:srgbClr val="FF0000"/>
                </a:solidFill>
              </a:rPr>
              <a:t>55% Personnel maximum</a:t>
            </a:r>
          </a:p>
          <a:p>
            <a:r>
              <a:rPr lang="en-US" sz="2000" dirty="0" smtClean="0">
                <a:solidFill>
                  <a:srgbClr val="FF0000"/>
                </a:solidFill>
              </a:rPr>
              <a:t>20% Development Fund</a:t>
            </a:r>
          </a:p>
          <a:p>
            <a:r>
              <a:rPr lang="en-US" sz="2000" dirty="0" smtClean="0">
                <a:solidFill>
                  <a:srgbClr val="FF0000"/>
                </a:solidFill>
              </a:rPr>
              <a:t>10% SK</a:t>
            </a:r>
          </a:p>
          <a:p>
            <a:r>
              <a:rPr lang="en-US" sz="2000" dirty="0" smtClean="0"/>
              <a:t>+</a:t>
            </a:r>
          </a:p>
          <a:p>
            <a:r>
              <a:rPr lang="en-US" sz="2000" dirty="0" smtClean="0"/>
              <a:t>Senior citizens</a:t>
            </a:r>
          </a:p>
          <a:p>
            <a:r>
              <a:rPr lang="en-US" sz="2000" dirty="0" smtClean="0"/>
              <a:t>Environment</a:t>
            </a:r>
          </a:p>
          <a:p>
            <a:r>
              <a:rPr lang="en-US" sz="2000" dirty="0" smtClean="0"/>
              <a:t>Protection of children</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47" y="599573"/>
            <a:ext cx="3153804" cy="618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nvSpPr>
        <p:spPr bwMode="auto">
          <a:xfrm>
            <a:off x="3949927" y="66228"/>
            <a:ext cx="587375" cy="5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5" tIns="32752" rIns="65505" bIns="32752">
            <a:spAutoFit/>
          </a:bodyPr>
          <a:lstStyle>
            <a:lvl1pPr defTabSz="1276350">
              <a:defRPr>
                <a:solidFill>
                  <a:schemeClr val="tx1"/>
                </a:solidFill>
                <a:latin typeface="Arial" charset="0"/>
              </a:defRPr>
            </a:lvl1pPr>
            <a:lvl2pPr defTabSz="1276350">
              <a:defRPr>
                <a:solidFill>
                  <a:schemeClr val="tx1"/>
                </a:solidFill>
                <a:latin typeface="Arial" charset="0"/>
              </a:defRPr>
            </a:lvl2pPr>
            <a:lvl3pPr defTabSz="1276350">
              <a:defRPr>
                <a:solidFill>
                  <a:schemeClr val="tx1"/>
                </a:solidFill>
                <a:latin typeface="Arial" charset="0"/>
              </a:defRPr>
            </a:lvl3pPr>
            <a:lvl4pPr defTabSz="1276350">
              <a:defRPr>
                <a:solidFill>
                  <a:schemeClr val="tx1"/>
                </a:solidFill>
                <a:latin typeface="Arial" charset="0"/>
              </a:defRPr>
            </a:lvl4pPr>
            <a:lvl5pPr defTabSz="1276350">
              <a:defRPr>
                <a:solidFill>
                  <a:schemeClr val="tx1"/>
                </a:solidFill>
                <a:latin typeface="Arial" charset="0"/>
              </a:defRPr>
            </a:lvl5pPr>
            <a:lvl6pPr defTabSz="1276350" fontAlgn="base">
              <a:spcBef>
                <a:spcPct val="0"/>
              </a:spcBef>
              <a:spcAft>
                <a:spcPct val="0"/>
              </a:spcAft>
              <a:defRPr>
                <a:solidFill>
                  <a:schemeClr val="tx1"/>
                </a:solidFill>
                <a:latin typeface="Arial" charset="0"/>
              </a:defRPr>
            </a:lvl6pPr>
            <a:lvl7pPr defTabSz="1276350" fontAlgn="base">
              <a:spcBef>
                <a:spcPct val="0"/>
              </a:spcBef>
              <a:spcAft>
                <a:spcPct val="0"/>
              </a:spcAft>
              <a:defRPr>
                <a:solidFill>
                  <a:schemeClr val="tx1"/>
                </a:solidFill>
                <a:latin typeface="Arial" charset="0"/>
              </a:defRPr>
            </a:lvl7pPr>
            <a:lvl8pPr defTabSz="1276350" fontAlgn="base">
              <a:spcBef>
                <a:spcPct val="0"/>
              </a:spcBef>
              <a:spcAft>
                <a:spcPct val="0"/>
              </a:spcAft>
              <a:defRPr>
                <a:solidFill>
                  <a:schemeClr val="tx1"/>
                </a:solidFill>
                <a:latin typeface="Arial" charset="0"/>
              </a:defRPr>
            </a:lvl8pPr>
            <a:lvl9pPr defTabSz="1276350" fontAlgn="base">
              <a:spcBef>
                <a:spcPct val="0"/>
              </a:spcBef>
              <a:spcAft>
                <a:spcPct val="0"/>
              </a:spcAft>
              <a:defRPr>
                <a:solidFill>
                  <a:schemeClr val="tx1"/>
                </a:solidFill>
                <a:latin typeface="Arial" charset="0"/>
              </a:defRPr>
            </a:lvl9pPr>
          </a:lstStyle>
          <a:p>
            <a:r>
              <a:rPr lang="en-US" sz="1500" b="1" dirty="0"/>
              <a:t>Total</a:t>
            </a:r>
          </a:p>
          <a:p>
            <a:r>
              <a:rPr lang="en-US" sz="1500" b="1" dirty="0" smtClean="0"/>
              <a:t>2015</a:t>
            </a:r>
            <a:endParaRPr lang="en-US" sz="1500" b="1" dirty="0"/>
          </a:p>
        </p:txBody>
      </p:sp>
      <p:sp>
        <p:nvSpPr>
          <p:cNvPr id="15" name="Text Box 8"/>
          <p:cNvSpPr txBox="1">
            <a:spLocks noChangeArrowheads="1"/>
          </p:cNvSpPr>
          <p:nvPr/>
        </p:nvSpPr>
        <p:spPr bwMode="auto">
          <a:xfrm>
            <a:off x="4724400" y="66228"/>
            <a:ext cx="705304" cy="5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5" tIns="32752" rIns="65505" bIns="32752">
            <a:spAutoFit/>
          </a:bodyPr>
          <a:lstStyle>
            <a:lvl1pPr defTabSz="1276350">
              <a:defRPr>
                <a:solidFill>
                  <a:schemeClr val="tx1"/>
                </a:solidFill>
                <a:latin typeface="Arial" charset="0"/>
              </a:defRPr>
            </a:lvl1pPr>
            <a:lvl2pPr defTabSz="1276350">
              <a:defRPr>
                <a:solidFill>
                  <a:schemeClr val="tx1"/>
                </a:solidFill>
                <a:latin typeface="Arial" charset="0"/>
              </a:defRPr>
            </a:lvl2pPr>
            <a:lvl3pPr defTabSz="1276350">
              <a:defRPr>
                <a:solidFill>
                  <a:schemeClr val="tx1"/>
                </a:solidFill>
                <a:latin typeface="Arial" charset="0"/>
              </a:defRPr>
            </a:lvl3pPr>
            <a:lvl4pPr defTabSz="1276350">
              <a:defRPr>
                <a:solidFill>
                  <a:schemeClr val="tx1"/>
                </a:solidFill>
                <a:latin typeface="Arial" charset="0"/>
              </a:defRPr>
            </a:lvl4pPr>
            <a:lvl5pPr defTabSz="1276350">
              <a:defRPr>
                <a:solidFill>
                  <a:schemeClr val="tx1"/>
                </a:solidFill>
                <a:latin typeface="Arial" charset="0"/>
              </a:defRPr>
            </a:lvl5pPr>
            <a:lvl6pPr defTabSz="1276350" fontAlgn="base">
              <a:spcBef>
                <a:spcPct val="0"/>
              </a:spcBef>
              <a:spcAft>
                <a:spcPct val="0"/>
              </a:spcAft>
              <a:defRPr>
                <a:solidFill>
                  <a:schemeClr val="tx1"/>
                </a:solidFill>
                <a:latin typeface="Arial" charset="0"/>
              </a:defRPr>
            </a:lvl6pPr>
            <a:lvl7pPr defTabSz="1276350" fontAlgn="base">
              <a:spcBef>
                <a:spcPct val="0"/>
              </a:spcBef>
              <a:spcAft>
                <a:spcPct val="0"/>
              </a:spcAft>
              <a:defRPr>
                <a:solidFill>
                  <a:schemeClr val="tx1"/>
                </a:solidFill>
                <a:latin typeface="Arial" charset="0"/>
              </a:defRPr>
            </a:lvl7pPr>
            <a:lvl8pPr defTabSz="1276350" fontAlgn="base">
              <a:spcBef>
                <a:spcPct val="0"/>
              </a:spcBef>
              <a:spcAft>
                <a:spcPct val="0"/>
              </a:spcAft>
              <a:defRPr>
                <a:solidFill>
                  <a:schemeClr val="tx1"/>
                </a:solidFill>
                <a:latin typeface="Arial" charset="0"/>
              </a:defRPr>
            </a:lvl8pPr>
            <a:lvl9pPr defTabSz="1276350" fontAlgn="base">
              <a:spcBef>
                <a:spcPct val="0"/>
              </a:spcBef>
              <a:spcAft>
                <a:spcPct val="0"/>
              </a:spcAft>
              <a:defRPr>
                <a:solidFill>
                  <a:schemeClr val="tx1"/>
                </a:solidFill>
                <a:latin typeface="Arial" charset="0"/>
              </a:defRPr>
            </a:lvl9pPr>
          </a:lstStyle>
          <a:p>
            <a:pPr algn="ctr"/>
            <a:r>
              <a:rPr lang="en-US" sz="1500" b="1"/>
              <a:t>Per</a:t>
            </a:r>
          </a:p>
          <a:p>
            <a:pPr algn="ctr"/>
            <a:r>
              <a:rPr lang="en-US" sz="1500" b="1"/>
              <a:t>Month</a:t>
            </a:r>
          </a:p>
        </p:txBody>
      </p:sp>
      <p:sp>
        <p:nvSpPr>
          <p:cNvPr id="4" name="Slide Number Placeholder 3"/>
          <p:cNvSpPr>
            <a:spLocks noGrp="1"/>
          </p:cNvSpPr>
          <p:nvPr>
            <p:ph type="sldNum" sz="quarter" idx="12"/>
          </p:nvPr>
        </p:nvSpPr>
        <p:spPr/>
        <p:txBody>
          <a:bodyPr/>
          <a:lstStyle/>
          <a:p>
            <a:fld id="{9B1323FD-ED1B-481C-BC46-19F9014BEBC8}" type="slidenum">
              <a:rPr lang="en-US" smtClean="0"/>
              <a:pPr/>
              <a:t>16</a:t>
            </a:fld>
            <a:endParaRPr lang="en-US" dirty="0"/>
          </a:p>
        </p:txBody>
      </p:sp>
      <p:sp>
        <p:nvSpPr>
          <p:cNvPr id="5" name="Date Placeholder 4"/>
          <p:cNvSpPr>
            <a:spLocks noGrp="1"/>
          </p:cNvSpPr>
          <p:nvPr>
            <p:ph type="dt" sz="half" idx="10"/>
          </p:nvPr>
        </p:nvSpPr>
        <p:spPr>
          <a:xfrm>
            <a:off x="457200" y="6492875"/>
            <a:ext cx="2133600" cy="365125"/>
          </a:xfrm>
        </p:spPr>
        <p:txBody>
          <a:bodyPr/>
          <a:lstStyle/>
          <a:p>
            <a:r>
              <a:rPr lang="en-US" dirty="0" smtClean="0"/>
              <a:t>i-</a:t>
            </a:r>
            <a:r>
              <a:rPr lang="en-US" dirty="0" err="1" smtClean="0"/>
              <a:t>Pantawid</a:t>
            </a:r>
            <a:r>
              <a:rPr lang="en-US" dirty="0" smtClean="0"/>
              <a:t> </a:t>
            </a:r>
            <a:r>
              <a:rPr lang="en-US" dirty="0" err="1" smtClean="0"/>
              <a:t>eFDS</a:t>
            </a:r>
            <a:r>
              <a:rPr lang="en-US" dirty="0" smtClean="0"/>
              <a:t> 3</a:t>
            </a:r>
            <a:endParaRPr lang="en-US" dirty="0"/>
          </a:p>
        </p:txBody>
      </p:sp>
    </p:spTree>
    <p:extLst>
      <p:ext uri="{BB962C8B-B14F-4D97-AF65-F5344CB8AC3E}">
        <p14:creationId xmlns:p14="http://schemas.microsoft.com/office/powerpoint/2010/main" val="1962493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76200"/>
            <a:ext cx="3657600" cy="1143000"/>
          </a:xfrm>
        </p:spPr>
        <p:txBody>
          <a:bodyPr>
            <a:normAutofit fontScale="90000"/>
          </a:bodyPr>
          <a:lstStyle/>
          <a:p>
            <a:r>
              <a:rPr lang="en-US"/>
              <a:t>Barangay Budget</a:t>
            </a:r>
          </a:p>
        </p:txBody>
      </p:sp>
      <p:sp>
        <p:nvSpPr>
          <p:cNvPr id="98307" name="Rectangle 3"/>
          <p:cNvSpPr>
            <a:spLocks noGrp="1" noChangeArrowheads="1"/>
          </p:cNvSpPr>
          <p:nvPr>
            <p:ph type="body" idx="1"/>
          </p:nvPr>
        </p:nvSpPr>
        <p:spPr>
          <a:xfrm>
            <a:off x="74142" y="1147812"/>
            <a:ext cx="4343400" cy="5710187"/>
          </a:xfrm>
        </p:spPr>
        <p:txBody>
          <a:bodyPr>
            <a:noAutofit/>
          </a:bodyPr>
          <a:lstStyle/>
          <a:p>
            <a:pPr>
              <a:spcBef>
                <a:spcPts val="600"/>
              </a:spcBef>
            </a:pPr>
            <a:r>
              <a:rPr lang="en-US" sz="2400" dirty="0">
                <a:solidFill>
                  <a:srgbClr val="000099"/>
                </a:solidFill>
              </a:rPr>
              <a:t>An estimate of income and expenditure for the succeeding year is submitted by the barangay treasurer to the </a:t>
            </a:r>
            <a:r>
              <a:rPr lang="en-US" sz="2400" dirty="0" err="1">
                <a:solidFill>
                  <a:srgbClr val="000099"/>
                </a:solidFill>
              </a:rPr>
              <a:t>punong</a:t>
            </a:r>
            <a:r>
              <a:rPr lang="en-US" sz="2400" dirty="0">
                <a:solidFill>
                  <a:srgbClr val="000099"/>
                </a:solidFill>
              </a:rPr>
              <a:t> barangay on or before </a:t>
            </a:r>
            <a:r>
              <a:rPr lang="en-US" sz="2400" dirty="0">
                <a:solidFill>
                  <a:srgbClr val="FF0000"/>
                </a:solidFill>
              </a:rPr>
              <a:t>September 15</a:t>
            </a:r>
          </a:p>
          <a:p>
            <a:pPr>
              <a:spcBef>
                <a:spcPts val="600"/>
              </a:spcBef>
            </a:pPr>
            <a:r>
              <a:rPr lang="en-US" sz="2400" dirty="0" err="1">
                <a:solidFill>
                  <a:srgbClr val="000099"/>
                </a:solidFill>
              </a:rPr>
              <a:t>Punong</a:t>
            </a:r>
            <a:r>
              <a:rPr lang="en-US" sz="2400" dirty="0">
                <a:solidFill>
                  <a:srgbClr val="000099"/>
                </a:solidFill>
              </a:rPr>
              <a:t> barangay prepares budget and submits to the SB for legislative enactment</a:t>
            </a:r>
          </a:p>
          <a:p>
            <a:pPr>
              <a:spcBef>
                <a:spcPts val="600"/>
              </a:spcBef>
            </a:pPr>
            <a:r>
              <a:rPr lang="en-US" sz="2400" dirty="0">
                <a:solidFill>
                  <a:srgbClr val="000099"/>
                </a:solidFill>
              </a:rPr>
              <a:t>Reviewed by city/municipal SB through city/municipal budget officer within 60 days</a:t>
            </a:r>
          </a:p>
          <a:p>
            <a:pPr>
              <a:spcBef>
                <a:spcPts val="600"/>
              </a:spcBef>
            </a:pPr>
            <a:r>
              <a:rPr lang="en-US" sz="2400" dirty="0" smtClean="0">
                <a:solidFill>
                  <a:srgbClr val="000099"/>
                </a:solidFill>
              </a:rPr>
              <a:t>Effective </a:t>
            </a:r>
            <a:r>
              <a:rPr lang="en-US" sz="2400" dirty="0">
                <a:solidFill>
                  <a:srgbClr val="FF0000"/>
                </a:solidFill>
              </a:rPr>
              <a:t>January 1 </a:t>
            </a:r>
            <a:r>
              <a:rPr lang="en-US" sz="2400" dirty="0">
                <a:solidFill>
                  <a:srgbClr val="000099"/>
                </a:solidFill>
              </a:rPr>
              <a:t>of succeeding year</a:t>
            </a:r>
          </a:p>
        </p:txBody>
      </p:sp>
      <p:sp>
        <p:nvSpPr>
          <p:cNvPr id="4" name="Rectangle 2"/>
          <p:cNvSpPr txBox="1">
            <a:spLocks noChangeArrowheads="1"/>
          </p:cNvSpPr>
          <p:nvPr/>
        </p:nvSpPr>
        <p:spPr>
          <a:xfrm>
            <a:off x="4876800" y="0"/>
            <a:ext cx="3810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Fiscal Administration</a:t>
            </a:r>
            <a:endParaRPr lang="en-US" dirty="0"/>
          </a:p>
        </p:txBody>
      </p:sp>
      <p:sp>
        <p:nvSpPr>
          <p:cNvPr id="5" name="Rectangle 3"/>
          <p:cNvSpPr txBox="1">
            <a:spLocks noChangeArrowheads="1"/>
          </p:cNvSpPr>
          <p:nvPr/>
        </p:nvSpPr>
        <p:spPr>
          <a:xfrm>
            <a:off x="4495800" y="1143000"/>
            <a:ext cx="4495800" cy="5516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a:solidFill>
                  <a:srgbClr val="006600"/>
                </a:solidFill>
              </a:rPr>
              <a:t>All taxes, fees, charges are collected by barangay treasurer</a:t>
            </a:r>
          </a:p>
          <a:p>
            <a:pPr lvl="1">
              <a:lnSpc>
                <a:spcPct val="80000"/>
              </a:lnSpc>
            </a:pPr>
            <a:r>
              <a:rPr lang="en-US" sz="2400" dirty="0">
                <a:solidFill>
                  <a:srgbClr val="006600"/>
                </a:solidFill>
              </a:rPr>
              <a:t>Official receipts issued</a:t>
            </a:r>
          </a:p>
          <a:p>
            <a:pPr lvl="1">
              <a:lnSpc>
                <a:spcPct val="80000"/>
              </a:lnSpc>
            </a:pPr>
            <a:r>
              <a:rPr lang="en-US" sz="2400" dirty="0">
                <a:solidFill>
                  <a:srgbClr val="006600"/>
                </a:solidFill>
              </a:rPr>
              <a:t>Deposited within 5 days</a:t>
            </a:r>
          </a:p>
          <a:p>
            <a:pPr>
              <a:lnSpc>
                <a:spcPct val="80000"/>
              </a:lnSpc>
            </a:pPr>
            <a:r>
              <a:rPr lang="en-US" sz="2400" dirty="0">
                <a:solidFill>
                  <a:srgbClr val="006600"/>
                </a:solidFill>
              </a:rPr>
              <a:t>Financial records kept in the office of the city/municipal accountant</a:t>
            </a:r>
          </a:p>
          <a:p>
            <a:pPr>
              <a:lnSpc>
                <a:spcPct val="80000"/>
              </a:lnSpc>
            </a:pPr>
            <a:r>
              <a:rPr lang="en-US" sz="2400" dirty="0">
                <a:solidFill>
                  <a:srgbClr val="006600"/>
                </a:solidFill>
              </a:rPr>
              <a:t>Funds may only be used for the specific purpose listed in the budget</a:t>
            </a:r>
          </a:p>
          <a:p>
            <a:pPr>
              <a:lnSpc>
                <a:spcPct val="80000"/>
              </a:lnSpc>
            </a:pPr>
            <a:r>
              <a:rPr lang="en-US" sz="2400" dirty="0">
                <a:solidFill>
                  <a:srgbClr val="006600"/>
                </a:solidFill>
              </a:rPr>
              <a:t>No advance payments allowed</a:t>
            </a:r>
          </a:p>
        </p:txBody>
      </p:sp>
      <p:sp>
        <p:nvSpPr>
          <p:cNvPr id="2" name="TextBox 1"/>
          <p:cNvSpPr txBox="1"/>
          <p:nvPr/>
        </p:nvSpPr>
        <p:spPr>
          <a:xfrm>
            <a:off x="5074404" y="4845804"/>
            <a:ext cx="3657600" cy="1631216"/>
          </a:xfrm>
          <a:prstGeom prst="rect">
            <a:avLst/>
          </a:prstGeom>
          <a:solidFill>
            <a:srgbClr val="FFFF66"/>
          </a:solidFill>
        </p:spPr>
        <p:txBody>
          <a:bodyPr wrap="square" rtlCol="0">
            <a:spAutoFit/>
          </a:bodyPr>
          <a:lstStyle/>
          <a:p>
            <a:pPr algn="ctr"/>
            <a:r>
              <a:rPr lang="en-US" sz="2000" b="1" i="1" dirty="0" smtClean="0"/>
              <a:t>Summary of income and expenditures of previous year posted in at least 3 publicly accessible and conspicuous places by January 31</a:t>
            </a:r>
            <a:endParaRPr lang="en-US" sz="2000" i="1" dirty="0"/>
          </a:p>
        </p:txBody>
      </p:sp>
      <p:sp>
        <p:nvSpPr>
          <p:cNvPr id="7" name="Slide Number Placeholder 6"/>
          <p:cNvSpPr>
            <a:spLocks noGrp="1"/>
          </p:cNvSpPr>
          <p:nvPr>
            <p:ph type="sldNum" sz="quarter" idx="12"/>
          </p:nvPr>
        </p:nvSpPr>
        <p:spPr/>
        <p:txBody>
          <a:bodyPr/>
          <a:lstStyle/>
          <a:p>
            <a:fld id="{9B1323FD-ED1B-481C-BC46-19F9014BEBC8}" type="slidenum">
              <a:rPr lang="en-US" smtClean="0"/>
              <a:t>17</a:t>
            </a:fld>
            <a:endParaRPr lang="en-US"/>
          </a:p>
        </p:txBody>
      </p:sp>
      <p:sp>
        <p:nvSpPr>
          <p:cNvPr id="8" name="Date Placeholder 7"/>
          <p:cNvSpPr>
            <a:spLocks noGrp="1"/>
          </p:cNvSpPr>
          <p:nvPr>
            <p:ph type="dt" sz="half" idx="10"/>
          </p:nvPr>
        </p:nvSpPr>
        <p:spPr>
          <a:xfrm>
            <a:off x="457200" y="6492875"/>
            <a:ext cx="2133600" cy="365125"/>
          </a:xfrm>
        </p:spPr>
        <p:txBody>
          <a:bodyPr/>
          <a:lstStyle/>
          <a:p>
            <a:r>
              <a:rPr lang="en-US" smtClean="0"/>
              <a:t>i-Pantawid eFDS 3</a:t>
            </a:r>
            <a:endParaRPr lang="en-US"/>
          </a:p>
        </p:txBody>
      </p:sp>
      <p:sp>
        <p:nvSpPr>
          <p:cNvPr id="9" name="TextBox 8"/>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397231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762000"/>
          </a:xfrm>
        </p:spPr>
        <p:txBody>
          <a:bodyPr>
            <a:noAutofit/>
          </a:bodyPr>
          <a:lstStyle/>
          <a:p>
            <a:r>
              <a:rPr lang="en-US" sz="3600" dirty="0">
                <a:solidFill>
                  <a:srgbClr val="003399"/>
                </a:solidFill>
              </a:rPr>
              <a:t>Powers and Duties of the </a:t>
            </a:r>
            <a:r>
              <a:rPr lang="en-US" sz="3600" dirty="0" err="1" smtClean="0">
                <a:solidFill>
                  <a:srgbClr val="003399"/>
                </a:solidFill>
              </a:rPr>
              <a:t>Punong</a:t>
            </a:r>
            <a:r>
              <a:rPr lang="en-US" sz="3600" dirty="0" smtClean="0">
                <a:solidFill>
                  <a:srgbClr val="003399"/>
                </a:solidFill>
              </a:rPr>
              <a:t> </a:t>
            </a:r>
            <a:r>
              <a:rPr lang="en-US" sz="3600" dirty="0">
                <a:solidFill>
                  <a:srgbClr val="003399"/>
                </a:solidFill>
              </a:rPr>
              <a:t>Barangay</a:t>
            </a:r>
          </a:p>
        </p:txBody>
      </p:sp>
      <p:sp>
        <p:nvSpPr>
          <p:cNvPr id="48131" name="Rectangle 3"/>
          <p:cNvSpPr>
            <a:spLocks noGrp="1" noChangeArrowheads="1"/>
          </p:cNvSpPr>
          <p:nvPr>
            <p:ph type="body" idx="1"/>
          </p:nvPr>
        </p:nvSpPr>
        <p:spPr>
          <a:xfrm>
            <a:off x="228600" y="838200"/>
            <a:ext cx="4267200" cy="5638800"/>
          </a:xfrm>
        </p:spPr>
        <p:txBody>
          <a:bodyPr>
            <a:normAutofit fontScale="92500" lnSpcReduction="20000"/>
          </a:bodyPr>
          <a:lstStyle/>
          <a:p>
            <a:r>
              <a:rPr lang="en-US" sz="3000" dirty="0"/>
              <a:t>Enforce laws</a:t>
            </a:r>
          </a:p>
          <a:p>
            <a:r>
              <a:rPr lang="en-US" sz="3000" dirty="0"/>
              <a:t>Sign contracts authorized by </a:t>
            </a:r>
            <a:r>
              <a:rPr lang="en-US" sz="3000" dirty="0" err="1"/>
              <a:t>sangguniang</a:t>
            </a:r>
            <a:r>
              <a:rPr lang="en-US" sz="3000" dirty="0"/>
              <a:t> barangay</a:t>
            </a:r>
          </a:p>
          <a:p>
            <a:r>
              <a:rPr lang="en-US" sz="3000" dirty="0"/>
              <a:t>Maintain public order</a:t>
            </a:r>
          </a:p>
          <a:p>
            <a:r>
              <a:rPr lang="en-US" sz="3000" dirty="0"/>
              <a:t>Call and preside over </a:t>
            </a:r>
            <a:r>
              <a:rPr lang="en-US" sz="3000" dirty="0" err="1"/>
              <a:t>sangguniang</a:t>
            </a:r>
            <a:r>
              <a:rPr lang="en-US" sz="3000" dirty="0"/>
              <a:t> barangay and barangay assembly meetings</a:t>
            </a:r>
          </a:p>
          <a:p>
            <a:r>
              <a:rPr lang="en-US" sz="3000" dirty="0"/>
              <a:t>Appoint or replace </a:t>
            </a:r>
            <a:r>
              <a:rPr lang="en-US" sz="3000" dirty="0" err="1"/>
              <a:t>brgy</a:t>
            </a:r>
            <a:r>
              <a:rPr lang="en-US" sz="3000" dirty="0"/>
              <a:t> secretary and treasurer, upon approval of SB</a:t>
            </a:r>
          </a:p>
          <a:p>
            <a:r>
              <a:rPr lang="en-US" sz="3000" dirty="0"/>
              <a:t>Organize and lead emergency group when </a:t>
            </a:r>
            <a:r>
              <a:rPr lang="en-US" sz="3000" dirty="0" smtClean="0"/>
              <a:t>needed</a:t>
            </a:r>
            <a:endParaRPr lang="en-US" sz="3000" dirty="0"/>
          </a:p>
        </p:txBody>
      </p:sp>
      <p:sp>
        <p:nvSpPr>
          <p:cNvPr id="4" name="Rectangle 3"/>
          <p:cNvSpPr txBox="1">
            <a:spLocks noChangeArrowheads="1"/>
          </p:cNvSpPr>
          <p:nvPr/>
        </p:nvSpPr>
        <p:spPr>
          <a:xfrm>
            <a:off x="4724400" y="838200"/>
            <a:ext cx="4114800" cy="52117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smtClean="0"/>
              <a:t>With BDC, prepare budgets </a:t>
            </a:r>
          </a:p>
          <a:p>
            <a:r>
              <a:rPr lang="en-US" sz="2900" smtClean="0"/>
              <a:t>Approve vouchers</a:t>
            </a:r>
          </a:p>
          <a:p>
            <a:r>
              <a:rPr lang="en-US" sz="2900" smtClean="0"/>
              <a:t>Administer katarungang pambarangay</a:t>
            </a:r>
          </a:p>
          <a:p>
            <a:r>
              <a:rPr lang="en-US" sz="2900" smtClean="0"/>
              <a:t>Supervise the SK</a:t>
            </a:r>
          </a:p>
          <a:p>
            <a:r>
              <a:rPr lang="en-US" sz="2900" smtClean="0"/>
              <a:t>Ensure the delivery of basic services – health, education, water</a:t>
            </a:r>
          </a:p>
          <a:p>
            <a:r>
              <a:rPr lang="en-US" sz="2900" smtClean="0"/>
              <a:t>Conduct an annual palarong barangay</a:t>
            </a:r>
          </a:p>
          <a:p>
            <a:r>
              <a:rPr lang="en-US" sz="2900" smtClean="0"/>
              <a:t>Promote the general welfare of the barangay</a:t>
            </a:r>
            <a:endParaRPr lang="en-US" sz="2900" dirty="0"/>
          </a:p>
        </p:txBody>
      </p:sp>
      <p:sp>
        <p:nvSpPr>
          <p:cNvPr id="5" name="Text Box 4"/>
          <p:cNvSpPr txBox="1">
            <a:spLocks noChangeArrowheads="1"/>
          </p:cNvSpPr>
          <p:nvPr/>
        </p:nvSpPr>
        <p:spPr bwMode="auto">
          <a:xfrm>
            <a:off x="366792" y="6065004"/>
            <a:ext cx="8534400" cy="37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508" tIns="32754" rIns="65508" bIns="32754">
            <a:spAutoFit/>
          </a:bodyPr>
          <a:lstStyle>
            <a:lvl1pPr defTabSz="1276350">
              <a:defRPr>
                <a:solidFill>
                  <a:schemeClr val="tx1"/>
                </a:solidFill>
                <a:latin typeface="Arial" charset="0"/>
              </a:defRPr>
            </a:lvl1pPr>
            <a:lvl2pPr defTabSz="1276350">
              <a:defRPr>
                <a:solidFill>
                  <a:schemeClr val="tx1"/>
                </a:solidFill>
                <a:latin typeface="Arial" charset="0"/>
              </a:defRPr>
            </a:lvl2pPr>
            <a:lvl3pPr defTabSz="1276350">
              <a:defRPr>
                <a:solidFill>
                  <a:schemeClr val="tx1"/>
                </a:solidFill>
                <a:latin typeface="Arial" charset="0"/>
              </a:defRPr>
            </a:lvl3pPr>
            <a:lvl4pPr defTabSz="1276350">
              <a:defRPr>
                <a:solidFill>
                  <a:schemeClr val="tx1"/>
                </a:solidFill>
                <a:latin typeface="Arial" charset="0"/>
              </a:defRPr>
            </a:lvl4pPr>
            <a:lvl5pPr defTabSz="1276350">
              <a:defRPr>
                <a:solidFill>
                  <a:schemeClr val="tx1"/>
                </a:solidFill>
                <a:latin typeface="Arial" charset="0"/>
              </a:defRPr>
            </a:lvl5pPr>
            <a:lvl6pPr defTabSz="1276350" fontAlgn="base">
              <a:spcBef>
                <a:spcPct val="0"/>
              </a:spcBef>
              <a:spcAft>
                <a:spcPct val="0"/>
              </a:spcAft>
              <a:defRPr>
                <a:solidFill>
                  <a:schemeClr val="tx1"/>
                </a:solidFill>
                <a:latin typeface="Arial" charset="0"/>
              </a:defRPr>
            </a:lvl6pPr>
            <a:lvl7pPr defTabSz="1276350" fontAlgn="base">
              <a:spcBef>
                <a:spcPct val="0"/>
              </a:spcBef>
              <a:spcAft>
                <a:spcPct val="0"/>
              </a:spcAft>
              <a:defRPr>
                <a:solidFill>
                  <a:schemeClr val="tx1"/>
                </a:solidFill>
                <a:latin typeface="Arial" charset="0"/>
              </a:defRPr>
            </a:lvl7pPr>
            <a:lvl8pPr defTabSz="1276350" fontAlgn="base">
              <a:spcBef>
                <a:spcPct val="0"/>
              </a:spcBef>
              <a:spcAft>
                <a:spcPct val="0"/>
              </a:spcAft>
              <a:defRPr>
                <a:solidFill>
                  <a:schemeClr val="tx1"/>
                </a:solidFill>
                <a:latin typeface="Arial" charset="0"/>
              </a:defRPr>
            </a:lvl8pPr>
            <a:lvl9pPr defTabSz="1276350" fontAlgn="base">
              <a:spcBef>
                <a:spcPct val="0"/>
              </a:spcBef>
              <a:spcAft>
                <a:spcPct val="0"/>
              </a:spcAft>
              <a:defRPr>
                <a:solidFill>
                  <a:schemeClr val="tx1"/>
                </a:solidFill>
                <a:latin typeface="Arial" charset="0"/>
              </a:defRPr>
            </a:lvl9pPr>
          </a:lstStyle>
          <a:p>
            <a:r>
              <a:rPr lang="en-US" sz="2000" b="1" i="1" dirty="0" err="1">
                <a:solidFill>
                  <a:srgbClr val="006600"/>
                </a:solidFill>
              </a:rPr>
              <a:t>Punong</a:t>
            </a:r>
            <a:r>
              <a:rPr lang="en-US" sz="2000" b="1" i="1" dirty="0">
                <a:solidFill>
                  <a:srgbClr val="006600"/>
                </a:solidFill>
              </a:rPr>
              <a:t> barangay covers executive, legislative and judicial functions</a:t>
            </a:r>
          </a:p>
        </p:txBody>
      </p:sp>
      <p:sp>
        <p:nvSpPr>
          <p:cNvPr id="6" name="Slide Number Placeholder 5"/>
          <p:cNvSpPr>
            <a:spLocks noGrp="1"/>
          </p:cNvSpPr>
          <p:nvPr>
            <p:ph type="sldNum" sz="quarter" idx="12"/>
          </p:nvPr>
        </p:nvSpPr>
        <p:spPr/>
        <p:txBody>
          <a:bodyPr/>
          <a:lstStyle/>
          <a:p>
            <a:fld id="{9B1323FD-ED1B-481C-BC46-19F9014BEBC8}" type="slidenum">
              <a:rPr lang="en-US" smtClean="0"/>
              <a:t>18</a:t>
            </a:fld>
            <a:endParaRPr lang="en-US"/>
          </a:p>
        </p:txBody>
      </p:sp>
      <p:sp>
        <p:nvSpPr>
          <p:cNvPr id="7" name="Date Placeholder 6"/>
          <p:cNvSpPr>
            <a:spLocks noGrp="1"/>
          </p:cNvSpPr>
          <p:nvPr>
            <p:ph type="dt" sz="half" idx="10"/>
          </p:nvPr>
        </p:nvSpPr>
        <p:spPr/>
        <p:txBody>
          <a:bodyPr/>
          <a:lstStyle/>
          <a:p>
            <a:r>
              <a:rPr lang="en-US" smtClean="0"/>
              <a:t>i-Pantawid eFDS 3</a:t>
            </a:r>
            <a:endParaRPr lang="en-US"/>
          </a:p>
        </p:txBody>
      </p:sp>
      <p:sp>
        <p:nvSpPr>
          <p:cNvPr id="8" name="TextBox 7"/>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287267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6974" y="0"/>
            <a:ext cx="8230054" cy="1076773"/>
          </a:xfrm>
        </p:spPr>
        <p:txBody>
          <a:bodyPr/>
          <a:lstStyle/>
          <a:p>
            <a:r>
              <a:rPr lang="en-US"/>
              <a:t>Barangay Organization</a:t>
            </a:r>
          </a:p>
        </p:txBody>
      </p:sp>
      <p:sp>
        <p:nvSpPr>
          <p:cNvPr id="50179" name="Rectangle 3"/>
          <p:cNvSpPr>
            <a:spLocks noGrp="1" noChangeArrowheads="1"/>
          </p:cNvSpPr>
          <p:nvPr>
            <p:ph type="body" idx="1"/>
          </p:nvPr>
        </p:nvSpPr>
        <p:spPr>
          <a:xfrm>
            <a:off x="456974" y="1345108"/>
            <a:ext cx="8230054" cy="5284291"/>
          </a:xfrm>
        </p:spPr>
        <p:txBody>
          <a:bodyPr>
            <a:normAutofit/>
          </a:bodyPr>
          <a:lstStyle/>
          <a:p>
            <a:pPr>
              <a:lnSpc>
                <a:spcPct val="90000"/>
              </a:lnSpc>
            </a:pPr>
            <a:r>
              <a:rPr lang="en-US" sz="2800" b="1" dirty="0" err="1">
                <a:solidFill>
                  <a:srgbClr val="CC0000"/>
                </a:solidFill>
              </a:rPr>
              <a:t>Sangguniang</a:t>
            </a:r>
            <a:r>
              <a:rPr lang="en-US" sz="2800" b="1" dirty="0">
                <a:solidFill>
                  <a:srgbClr val="CC0000"/>
                </a:solidFill>
              </a:rPr>
              <a:t> Barangay</a:t>
            </a:r>
            <a:r>
              <a:rPr lang="en-US" sz="2800" dirty="0"/>
              <a:t> – </a:t>
            </a:r>
            <a:r>
              <a:rPr lang="en-US" sz="2800" dirty="0" err="1"/>
              <a:t>Taga-gawa</a:t>
            </a:r>
            <a:r>
              <a:rPr lang="en-US" sz="2800" dirty="0"/>
              <a:t> </a:t>
            </a:r>
            <a:r>
              <a:rPr lang="en-US" sz="2800" dirty="0" err="1"/>
              <a:t>ng</a:t>
            </a:r>
            <a:r>
              <a:rPr lang="en-US" sz="2800" dirty="0"/>
              <a:t> </a:t>
            </a:r>
            <a:r>
              <a:rPr lang="en-US" sz="2800" dirty="0" err="1"/>
              <a:t>batas</a:t>
            </a:r>
            <a:endParaRPr lang="en-US" sz="2800" dirty="0"/>
          </a:p>
          <a:p>
            <a:pPr>
              <a:lnSpc>
                <a:spcPct val="90000"/>
              </a:lnSpc>
            </a:pPr>
            <a:r>
              <a:rPr lang="en-US" sz="2800" b="1" dirty="0">
                <a:solidFill>
                  <a:srgbClr val="CC0000"/>
                </a:solidFill>
              </a:rPr>
              <a:t>Barangay Development Council (BDC)</a:t>
            </a:r>
            <a:r>
              <a:rPr lang="en-US" sz="2800" dirty="0"/>
              <a:t> – Prepares and monitors barangay development plans</a:t>
            </a:r>
          </a:p>
          <a:p>
            <a:pPr>
              <a:lnSpc>
                <a:spcPct val="90000"/>
              </a:lnSpc>
            </a:pPr>
            <a:r>
              <a:rPr lang="en-US" sz="2800" b="1" dirty="0" err="1" smtClean="0">
                <a:solidFill>
                  <a:srgbClr val="CC0000"/>
                </a:solidFill>
              </a:rPr>
              <a:t>Lupong</a:t>
            </a:r>
            <a:r>
              <a:rPr lang="en-US" sz="2800" b="1" dirty="0" smtClean="0">
                <a:solidFill>
                  <a:srgbClr val="CC0000"/>
                </a:solidFill>
              </a:rPr>
              <a:t> </a:t>
            </a:r>
            <a:r>
              <a:rPr lang="en-US" sz="2800" b="1" dirty="0" err="1">
                <a:solidFill>
                  <a:srgbClr val="CC0000"/>
                </a:solidFill>
              </a:rPr>
              <a:t>Tagapamayapa</a:t>
            </a:r>
            <a:r>
              <a:rPr lang="en-US" sz="2800" b="1" dirty="0">
                <a:solidFill>
                  <a:srgbClr val="CC0000"/>
                </a:solidFill>
              </a:rPr>
              <a:t> (LT)</a:t>
            </a:r>
            <a:r>
              <a:rPr lang="en-US" sz="2800" dirty="0"/>
              <a:t> – Resolves minor disputes</a:t>
            </a:r>
          </a:p>
          <a:p>
            <a:pPr>
              <a:lnSpc>
                <a:spcPct val="90000"/>
              </a:lnSpc>
            </a:pPr>
            <a:r>
              <a:rPr lang="en-US" sz="2800" b="1" dirty="0">
                <a:solidFill>
                  <a:srgbClr val="CC0000"/>
                </a:solidFill>
              </a:rPr>
              <a:t>Barangay Assembly (BA)</a:t>
            </a:r>
            <a:r>
              <a:rPr lang="en-US" sz="2800" dirty="0"/>
              <a:t> – Reviews </a:t>
            </a:r>
            <a:r>
              <a:rPr lang="en-US" sz="2800" dirty="0" err="1"/>
              <a:t>sangguniang</a:t>
            </a:r>
            <a:r>
              <a:rPr lang="en-US" sz="2800" dirty="0"/>
              <a:t> barangay accomplishments, activities, finances and discusses barangay concerns</a:t>
            </a:r>
          </a:p>
          <a:p>
            <a:pPr>
              <a:lnSpc>
                <a:spcPct val="90000"/>
              </a:lnSpc>
            </a:pPr>
            <a:r>
              <a:rPr lang="en-US" sz="2800" b="1" dirty="0" err="1">
                <a:solidFill>
                  <a:srgbClr val="CC0000"/>
                </a:solidFill>
              </a:rPr>
              <a:t>Sangguniang</a:t>
            </a:r>
            <a:r>
              <a:rPr lang="en-US" sz="2800" b="1" dirty="0">
                <a:solidFill>
                  <a:srgbClr val="CC0000"/>
                </a:solidFill>
              </a:rPr>
              <a:t> </a:t>
            </a:r>
            <a:r>
              <a:rPr lang="en-US" sz="2800" b="1" dirty="0" err="1">
                <a:solidFill>
                  <a:srgbClr val="CC0000"/>
                </a:solidFill>
              </a:rPr>
              <a:t>Kabataan</a:t>
            </a:r>
            <a:r>
              <a:rPr lang="en-US" sz="2800" b="1" dirty="0">
                <a:solidFill>
                  <a:srgbClr val="CC0000"/>
                </a:solidFill>
              </a:rPr>
              <a:t> (SK)</a:t>
            </a:r>
            <a:r>
              <a:rPr lang="en-US" sz="2800" dirty="0"/>
              <a:t> – </a:t>
            </a:r>
            <a:r>
              <a:rPr lang="en-US" sz="2800" dirty="0" smtClean="0"/>
              <a:t>Issue resolutions on and addresses youth affairs, leads </a:t>
            </a:r>
            <a:r>
              <a:rPr lang="en-US" sz="2800" dirty="0"/>
              <a:t>the KK</a:t>
            </a:r>
          </a:p>
          <a:p>
            <a:pPr>
              <a:lnSpc>
                <a:spcPct val="90000"/>
              </a:lnSpc>
            </a:pPr>
            <a:r>
              <a:rPr lang="en-US" sz="2800" b="1" dirty="0" err="1">
                <a:solidFill>
                  <a:srgbClr val="CC0000"/>
                </a:solidFill>
              </a:rPr>
              <a:t>Katipunang</a:t>
            </a:r>
            <a:r>
              <a:rPr lang="en-US" sz="2800" b="1" dirty="0">
                <a:solidFill>
                  <a:srgbClr val="CC0000"/>
                </a:solidFill>
              </a:rPr>
              <a:t> </a:t>
            </a:r>
            <a:r>
              <a:rPr lang="en-US" sz="2800" b="1" dirty="0" err="1">
                <a:solidFill>
                  <a:srgbClr val="CC0000"/>
                </a:solidFill>
              </a:rPr>
              <a:t>Kabataan</a:t>
            </a:r>
            <a:r>
              <a:rPr lang="en-US" sz="2800" b="1" dirty="0">
                <a:solidFill>
                  <a:srgbClr val="CC0000"/>
                </a:solidFill>
              </a:rPr>
              <a:t> (KK)</a:t>
            </a:r>
            <a:r>
              <a:rPr lang="en-US" sz="2800" dirty="0"/>
              <a:t> - Youth organization</a:t>
            </a:r>
          </a:p>
        </p:txBody>
      </p:sp>
      <p:sp>
        <p:nvSpPr>
          <p:cNvPr id="50180" name="Text Box 4"/>
          <p:cNvSpPr txBox="1">
            <a:spLocks noChangeArrowheads="1"/>
          </p:cNvSpPr>
          <p:nvPr/>
        </p:nvSpPr>
        <p:spPr bwMode="auto">
          <a:xfrm>
            <a:off x="2133600" y="817570"/>
            <a:ext cx="5076296" cy="55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07" tIns="37204" rIns="74407" bIns="37204">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r>
              <a:rPr lang="en-US" sz="3100" dirty="0">
                <a:solidFill>
                  <a:srgbClr val="006600"/>
                </a:solidFill>
                <a:latin typeface="Freestyle Script" pitchFamily="66" charset="0"/>
              </a:rPr>
              <a:t>Hindi nag-</a:t>
            </a:r>
            <a:r>
              <a:rPr lang="en-US" sz="3100" dirty="0" err="1">
                <a:solidFill>
                  <a:srgbClr val="006600"/>
                </a:solidFill>
                <a:latin typeface="Freestyle Script" pitchFamily="66" charset="0"/>
              </a:rPr>
              <a:t>iisa</a:t>
            </a:r>
            <a:r>
              <a:rPr lang="en-US" sz="3100" dirty="0">
                <a:solidFill>
                  <a:srgbClr val="006600"/>
                </a:solidFill>
                <a:latin typeface="Freestyle Script" pitchFamily="66" charset="0"/>
              </a:rPr>
              <a:t> </a:t>
            </a:r>
            <a:r>
              <a:rPr lang="en-US" sz="3100" dirty="0" err="1">
                <a:solidFill>
                  <a:srgbClr val="006600"/>
                </a:solidFill>
                <a:latin typeface="Freestyle Script" pitchFamily="66" charset="0"/>
              </a:rPr>
              <a:t>magtrabaho</a:t>
            </a:r>
            <a:r>
              <a:rPr lang="en-US" sz="3100" dirty="0">
                <a:solidFill>
                  <a:srgbClr val="006600"/>
                </a:solidFill>
                <a:latin typeface="Freestyle Script" pitchFamily="66" charset="0"/>
              </a:rPr>
              <a:t> </a:t>
            </a:r>
            <a:r>
              <a:rPr lang="en-US" sz="3100" dirty="0" err="1" smtClean="0">
                <a:solidFill>
                  <a:srgbClr val="006600"/>
                </a:solidFill>
                <a:latin typeface="Freestyle Script" pitchFamily="66" charset="0"/>
              </a:rPr>
              <a:t>ang</a:t>
            </a:r>
            <a:r>
              <a:rPr lang="en-US" sz="3100" dirty="0" smtClean="0">
                <a:solidFill>
                  <a:srgbClr val="006600"/>
                </a:solidFill>
                <a:latin typeface="Freestyle Script" pitchFamily="66" charset="0"/>
              </a:rPr>
              <a:t> </a:t>
            </a:r>
            <a:r>
              <a:rPr lang="en-US" sz="3100" dirty="0" err="1">
                <a:solidFill>
                  <a:srgbClr val="006600"/>
                </a:solidFill>
                <a:latin typeface="Freestyle Script" pitchFamily="66" charset="0"/>
              </a:rPr>
              <a:t>punong</a:t>
            </a:r>
            <a:r>
              <a:rPr lang="en-US" sz="3100" dirty="0">
                <a:solidFill>
                  <a:srgbClr val="006600"/>
                </a:solidFill>
                <a:latin typeface="Freestyle Script" pitchFamily="66" charset="0"/>
              </a:rPr>
              <a:t> barangay…</a:t>
            </a:r>
          </a:p>
        </p:txBody>
      </p:sp>
      <p:sp>
        <p:nvSpPr>
          <p:cNvPr id="4" name="Slide Number Placeholder 3"/>
          <p:cNvSpPr>
            <a:spLocks noGrp="1"/>
          </p:cNvSpPr>
          <p:nvPr>
            <p:ph type="sldNum" sz="quarter" idx="12"/>
          </p:nvPr>
        </p:nvSpPr>
        <p:spPr/>
        <p:txBody>
          <a:bodyPr/>
          <a:lstStyle/>
          <a:p>
            <a:fld id="{9B1323FD-ED1B-481C-BC46-19F9014BEBC8}" type="slidenum">
              <a:rPr lang="en-US" smtClean="0"/>
              <a:t>19</a:t>
            </a:fld>
            <a:endParaRPr lang="en-US"/>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7" name="TextBox 6"/>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61502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solidFill>
                  <a:srgbClr val="CC0000"/>
                </a:solidFill>
                <a:latin typeface="Freestyle Script" pitchFamily="66" charset="0"/>
              </a:rPr>
              <a:t>eFDS3 – </a:t>
            </a:r>
            <a:r>
              <a:rPr lang="en-US" sz="6000" dirty="0" err="1" smtClean="0">
                <a:solidFill>
                  <a:srgbClr val="CC0000"/>
                </a:solidFill>
                <a:latin typeface="Freestyle Script" pitchFamily="66" charset="0"/>
              </a:rPr>
              <a:t>Ating</a:t>
            </a:r>
            <a:r>
              <a:rPr lang="en-US" sz="6000" dirty="0" smtClean="0">
                <a:solidFill>
                  <a:srgbClr val="CC0000"/>
                </a:solidFill>
                <a:latin typeface="Freestyle Script" pitchFamily="66" charset="0"/>
              </a:rPr>
              <a:t> </a:t>
            </a:r>
            <a:r>
              <a:rPr lang="en-US" sz="6000" dirty="0" err="1" smtClean="0">
                <a:solidFill>
                  <a:srgbClr val="CC0000"/>
                </a:solidFill>
                <a:latin typeface="Freestyle Script" pitchFamily="66" charset="0"/>
              </a:rPr>
              <a:t>Karapatan</a:t>
            </a:r>
            <a:r>
              <a:rPr lang="en-US" sz="6000" dirty="0" smtClean="0">
                <a:solidFill>
                  <a:srgbClr val="CC0000"/>
                </a:solidFill>
                <a:latin typeface="Freestyle Script" pitchFamily="66" charset="0"/>
              </a:rPr>
              <a:t> </a:t>
            </a:r>
            <a:r>
              <a:rPr lang="en-US" sz="6000" dirty="0" err="1" smtClean="0">
                <a:solidFill>
                  <a:srgbClr val="CC0000"/>
                </a:solidFill>
                <a:latin typeface="Freestyle Script" pitchFamily="66" charset="0"/>
              </a:rPr>
              <a:t>sa</a:t>
            </a:r>
            <a:r>
              <a:rPr lang="en-US" sz="6000" dirty="0" smtClean="0">
                <a:solidFill>
                  <a:srgbClr val="CC0000"/>
                </a:solidFill>
                <a:latin typeface="Freestyle Script" pitchFamily="66" charset="0"/>
              </a:rPr>
              <a:t> Batas at </a:t>
            </a:r>
            <a:r>
              <a:rPr lang="en-US" sz="6000" dirty="0" err="1" smtClean="0">
                <a:solidFill>
                  <a:srgbClr val="CC0000"/>
                </a:solidFill>
                <a:latin typeface="Freestyle Script" pitchFamily="66" charset="0"/>
              </a:rPr>
              <a:t>Pananagutang</a:t>
            </a:r>
            <a:r>
              <a:rPr lang="en-US" sz="6000" dirty="0" smtClean="0">
                <a:solidFill>
                  <a:srgbClr val="CC0000"/>
                </a:solidFill>
                <a:latin typeface="Freestyle Script" pitchFamily="66" charset="0"/>
              </a:rPr>
              <a:t> </a:t>
            </a:r>
            <a:r>
              <a:rPr lang="en-US" sz="6000" dirty="0" err="1" smtClean="0">
                <a:solidFill>
                  <a:srgbClr val="CC0000"/>
                </a:solidFill>
                <a:latin typeface="Freestyle Script" pitchFamily="66" charset="0"/>
              </a:rPr>
              <a:t>Panlipunan</a:t>
            </a:r>
            <a:endParaRPr lang="en-PH" sz="6000" dirty="0"/>
          </a:p>
        </p:txBody>
      </p:sp>
      <p:sp>
        <p:nvSpPr>
          <p:cNvPr id="3" name="Content Placeholder 2"/>
          <p:cNvSpPr>
            <a:spLocks noGrp="1"/>
          </p:cNvSpPr>
          <p:nvPr>
            <p:ph idx="1"/>
          </p:nvPr>
        </p:nvSpPr>
        <p:spPr>
          <a:xfrm>
            <a:off x="990600" y="1981200"/>
            <a:ext cx="7696200" cy="2590800"/>
          </a:xfrm>
          <a:solidFill>
            <a:srgbClr val="CCFFCC"/>
          </a:solidFill>
        </p:spPr>
        <p:txBody>
          <a:bodyPr>
            <a:noAutofit/>
          </a:bodyPr>
          <a:lstStyle/>
          <a:p>
            <a:pPr marL="514350" indent="-514350">
              <a:buFont typeface="+mj-lt"/>
              <a:buAutoNum type="arabicPeriod"/>
            </a:pPr>
            <a:r>
              <a:rPr lang="en-PH" sz="3600" dirty="0" smtClean="0"/>
              <a:t>Introduction to Social Accountability</a:t>
            </a:r>
          </a:p>
          <a:p>
            <a:pPr marL="514350" indent="-514350">
              <a:buFont typeface="+mj-lt"/>
              <a:buAutoNum type="arabicPeriod"/>
            </a:pPr>
            <a:r>
              <a:rPr lang="en-US" sz="3600" dirty="0" smtClean="0"/>
              <a:t>Barangay governance and IRA</a:t>
            </a:r>
          </a:p>
          <a:p>
            <a:pPr marL="514350" indent="-514350">
              <a:buFont typeface="+mj-lt"/>
              <a:buAutoNum type="arabicPeriod"/>
            </a:pPr>
            <a:r>
              <a:rPr lang="en-US" sz="3600" dirty="0" err="1" smtClean="0"/>
              <a:t>Tagapagpadaloy</a:t>
            </a:r>
            <a:r>
              <a:rPr lang="en-US" sz="3600" dirty="0" smtClean="0"/>
              <a:t> </a:t>
            </a:r>
            <a:r>
              <a:rPr lang="en-US" sz="3600" dirty="0" err="1" smtClean="0"/>
              <a:t>ng</a:t>
            </a:r>
            <a:r>
              <a:rPr lang="en-US" sz="3600" dirty="0" smtClean="0"/>
              <a:t> </a:t>
            </a:r>
            <a:r>
              <a:rPr lang="en-US" sz="3600" dirty="0" err="1" smtClean="0"/>
              <a:t>Pagbabago</a:t>
            </a:r>
            <a:endParaRPr lang="en-US" sz="3600" dirty="0" smtClean="0">
              <a:solidFill>
                <a:srgbClr val="006600"/>
              </a:solidFill>
            </a:endParaRPr>
          </a:p>
          <a:p>
            <a:pPr marL="514350" indent="-514350">
              <a:buFont typeface="+mj-lt"/>
              <a:buAutoNum type="arabicPeriod"/>
            </a:pPr>
            <a:r>
              <a:rPr lang="en-US" sz="3600" dirty="0" smtClean="0"/>
              <a:t>ABC of participation in governance</a:t>
            </a:r>
          </a:p>
        </p:txBody>
      </p:sp>
      <p:sp>
        <p:nvSpPr>
          <p:cNvPr id="7" name="Slide Number Placeholder 6"/>
          <p:cNvSpPr>
            <a:spLocks noGrp="1"/>
          </p:cNvSpPr>
          <p:nvPr>
            <p:ph type="sldNum" sz="quarter" idx="12"/>
          </p:nvPr>
        </p:nvSpPr>
        <p:spPr/>
        <p:txBody>
          <a:bodyPr/>
          <a:lstStyle/>
          <a:p>
            <a:fld id="{9B1323FD-ED1B-481C-BC46-19F9014BEBC8}" type="slidenum">
              <a:rPr lang="en-US" smtClean="0"/>
              <a:t>2</a:t>
            </a:fld>
            <a:endParaRPr lang="en-US"/>
          </a:p>
        </p:txBody>
      </p:sp>
      <p:sp>
        <p:nvSpPr>
          <p:cNvPr id="8" name="Date Placeholder 7"/>
          <p:cNvSpPr>
            <a:spLocks noGrp="1"/>
          </p:cNvSpPr>
          <p:nvPr>
            <p:ph type="dt" sz="half" idx="10"/>
          </p:nvPr>
        </p:nvSpPr>
        <p:spPr>
          <a:xfrm>
            <a:off x="457200" y="6492875"/>
            <a:ext cx="2133600" cy="365125"/>
          </a:xfrm>
        </p:spPr>
        <p:txBody>
          <a:bodyPr/>
          <a:lstStyle/>
          <a:p>
            <a:r>
              <a:rPr lang="en-US" smtClean="0"/>
              <a:t>i-Pantawid eFDS 3</a:t>
            </a:r>
            <a:endParaRPr lang="en-US"/>
          </a:p>
        </p:txBody>
      </p:sp>
    </p:spTree>
    <p:extLst>
      <p:ext uri="{BB962C8B-B14F-4D97-AF65-F5344CB8AC3E}">
        <p14:creationId xmlns:p14="http://schemas.microsoft.com/office/powerpoint/2010/main" val="394015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14392"/>
            <a:ext cx="8458200" cy="1143000"/>
          </a:xfrm>
        </p:spPr>
        <p:txBody>
          <a:bodyPr>
            <a:normAutofit fontScale="90000"/>
          </a:bodyPr>
          <a:lstStyle/>
          <a:p>
            <a:r>
              <a:rPr lang="en-US" sz="4000">
                <a:solidFill>
                  <a:srgbClr val="006600"/>
                </a:solidFill>
                <a:latin typeface="Eras Demi ITC" pitchFamily="34" charset="0"/>
              </a:rPr>
              <a:t>Barangay Development Council (BDC)</a:t>
            </a:r>
          </a:p>
        </p:txBody>
      </p:sp>
      <p:sp>
        <p:nvSpPr>
          <p:cNvPr id="56323" name="Rectangle 3"/>
          <p:cNvSpPr>
            <a:spLocks noGrp="1" noChangeArrowheads="1"/>
          </p:cNvSpPr>
          <p:nvPr>
            <p:ph type="body" idx="1"/>
          </p:nvPr>
        </p:nvSpPr>
        <p:spPr>
          <a:xfrm>
            <a:off x="152400" y="914400"/>
            <a:ext cx="4115026" cy="5943599"/>
          </a:xfrm>
        </p:spPr>
        <p:txBody>
          <a:bodyPr>
            <a:normAutofit fontScale="85000" lnSpcReduction="20000"/>
          </a:bodyPr>
          <a:lstStyle/>
          <a:p>
            <a:r>
              <a:rPr lang="en-US" dirty="0"/>
              <a:t>Planning and coordinating body</a:t>
            </a:r>
          </a:p>
          <a:p>
            <a:r>
              <a:rPr lang="en-US" dirty="0" smtClean="0"/>
              <a:t>Members</a:t>
            </a:r>
          </a:p>
          <a:p>
            <a:pPr lvl="1"/>
            <a:r>
              <a:rPr lang="en-US" dirty="0" smtClean="0"/>
              <a:t>Headed by </a:t>
            </a:r>
            <a:r>
              <a:rPr lang="en-US" dirty="0" err="1"/>
              <a:t>P</a:t>
            </a:r>
            <a:r>
              <a:rPr lang="en-US" dirty="0" err="1" smtClean="0"/>
              <a:t>unong</a:t>
            </a:r>
            <a:r>
              <a:rPr lang="en-US" dirty="0" smtClean="0"/>
              <a:t> Barangay</a:t>
            </a:r>
            <a:endParaRPr lang="en-US" dirty="0"/>
          </a:p>
          <a:p>
            <a:pPr lvl="1"/>
            <a:r>
              <a:rPr lang="en-US" dirty="0" err="1"/>
              <a:t>Sangguniang</a:t>
            </a:r>
            <a:r>
              <a:rPr lang="en-US" dirty="0"/>
              <a:t> </a:t>
            </a:r>
            <a:r>
              <a:rPr lang="en-US" dirty="0" smtClean="0"/>
              <a:t>Barangay</a:t>
            </a:r>
            <a:endParaRPr lang="en-US" dirty="0"/>
          </a:p>
          <a:p>
            <a:pPr lvl="1"/>
            <a:r>
              <a:rPr lang="en-US" dirty="0"/>
              <a:t>NGOs operating in the barangay, at least ¼ of the council (2 - 3 people)</a:t>
            </a:r>
          </a:p>
          <a:p>
            <a:pPr lvl="1"/>
            <a:r>
              <a:rPr lang="en-US" dirty="0"/>
              <a:t>Representative of congressman</a:t>
            </a:r>
          </a:p>
          <a:p>
            <a:r>
              <a:rPr lang="en-US" dirty="0"/>
              <a:t>Meet </a:t>
            </a:r>
            <a:r>
              <a:rPr lang="en-US" b="1" dirty="0">
                <a:solidFill>
                  <a:srgbClr val="006600"/>
                </a:solidFill>
              </a:rPr>
              <a:t>at least once every 6 months</a:t>
            </a:r>
            <a:r>
              <a:rPr lang="en-US" dirty="0"/>
              <a:t> or more often if needed </a:t>
            </a:r>
            <a:r>
              <a:rPr lang="en-US" dirty="0" smtClean="0">
                <a:solidFill>
                  <a:srgbClr val="CC0000"/>
                </a:solidFill>
              </a:rPr>
              <a:t>(Barangay Executive Committee </a:t>
            </a:r>
            <a:r>
              <a:rPr lang="en-US" dirty="0">
                <a:solidFill>
                  <a:srgbClr val="CC0000"/>
                </a:solidFill>
              </a:rPr>
              <a:t>acts on its behalf in between)</a:t>
            </a:r>
          </a:p>
        </p:txBody>
      </p:sp>
      <p:sp>
        <p:nvSpPr>
          <p:cNvPr id="5" name="Rectangle 3"/>
          <p:cNvSpPr txBox="1">
            <a:spLocks noChangeArrowheads="1"/>
          </p:cNvSpPr>
          <p:nvPr/>
        </p:nvSpPr>
        <p:spPr>
          <a:xfrm>
            <a:off x="4648200" y="685800"/>
            <a:ext cx="4267200" cy="5774412"/>
          </a:xfrm>
          <a:prstGeom prst="rect">
            <a:avLst/>
          </a:prstGeom>
          <a:solidFill>
            <a:srgbClr val="FFFF99"/>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en-US" sz="3400" b="1" dirty="0" smtClean="0"/>
              <a:t>FUNCTIONS OF THE BDC</a:t>
            </a:r>
          </a:p>
          <a:p>
            <a:pPr>
              <a:lnSpc>
                <a:spcPct val="120000"/>
              </a:lnSpc>
            </a:pPr>
            <a:r>
              <a:rPr lang="en-US" sz="3400" dirty="0" smtClean="0"/>
              <a:t>Mobilize people’s participation in local development efforts</a:t>
            </a:r>
          </a:p>
          <a:p>
            <a:pPr>
              <a:lnSpc>
                <a:spcPct val="120000"/>
              </a:lnSpc>
            </a:pPr>
            <a:r>
              <a:rPr lang="en-US" sz="3400" dirty="0" smtClean="0"/>
              <a:t>Prepare </a:t>
            </a:r>
            <a:r>
              <a:rPr lang="en-US" sz="3400" dirty="0" smtClean="0">
                <a:solidFill>
                  <a:srgbClr val="006600"/>
                </a:solidFill>
              </a:rPr>
              <a:t>barangay development plans</a:t>
            </a:r>
            <a:r>
              <a:rPr lang="en-US" sz="3400" dirty="0" smtClean="0"/>
              <a:t> that will most benefit its citizens</a:t>
            </a:r>
          </a:p>
          <a:p>
            <a:pPr lvl="1">
              <a:lnSpc>
                <a:spcPct val="120000"/>
              </a:lnSpc>
            </a:pPr>
            <a:r>
              <a:rPr lang="en-US" dirty="0" smtClean="0"/>
              <a:t>Submitted to city/municipal </a:t>
            </a:r>
            <a:r>
              <a:rPr lang="en-US" dirty="0" err="1" smtClean="0"/>
              <a:t>sanggunian</a:t>
            </a:r>
            <a:r>
              <a:rPr lang="en-US" dirty="0" smtClean="0"/>
              <a:t> for integration into their plans</a:t>
            </a:r>
          </a:p>
          <a:p>
            <a:pPr>
              <a:lnSpc>
                <a:spcPct val="120000"/>
              </a:lnSpc>
            </a:pPr>
            <a:r>
              <a:rPr lang="en-US" sz="3400" dirty="0" smtClean="0"/>
              <a:t>Monitor and evaluate the implementation of national or local programs and projects</a:t>
            </a:r>
            <a:endParaRPr lang="en-US" sz="3400" dirty="0"/>
          </a:p>
        </p:txBody>
      </p:sp>
      <p:sp>
        <p:nvSpPr>
          <p:cNvPr id="4" name="Slide Number Placeholder 3"/>
          <p:cNvSpPr>
            <a:spLocks noGrp="1"/>
          </p:cNvSpPr>
          <p:nvPr>
            <p:ph type="sldNum" sz="quarter" idx="12"/>
          </p:nvPr>
        </p:nvSpPr>
        <p:spPr/>
        <p:txBody>
          <a:bodyPr/>
          <a:lstStyle/>
          <a:p>
            <a:fld id="{9B1323FD-ED1B-481C-BC46-19F9014BEBC8}" type="slidenum">
              <a:rPr lang="en-US" smtClean="0"/>
              <a:t>20</a:t>
            </a:fld>
            <a:endParaRPr lang="en-US"/>
          </a:p>
        </p:txBody>
      </p:sp>
      <p:sp>
        <p:nvSpPr>
          <p:cNvPr id="6" name="Date Placeholder 5"/>
          <p:cNvSpPr>
            <a:spLocks noGrp="1"/>
          </p:cNvSpPr>
          <p:nvPr>
            <p:ph type="dt" sz="half" idx="10"/>
          </p:nvPr>
        </p:nvSpPr>
        <p:spPr/>
        <p:txBody>
          <a:bodyPr/>
          <a:lstStyle/>
          <a:p>
            <a:r>
              <a:rPr lang="en-US" smtClean="0"/>
              <a:t>i-Pantawid eFDS 3</a:t>
            </a:r>
            <a:endParaRPr lang="en-US"/>
          </a:p>
        </p:txBody>
      </p:sp>
      <p:sp>
        <p:nvSpPr>
          <p:cNvPr id="7" name="TextBox 6"/>
          <p:cNvSpPr txBox="1"/>
          <p:nvPr/>
        </p:nvSpPr>
        <p:spPr>
          <a:xfrm>
            <a:off x="17526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3442670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r>
              <a:rPr lang="en-US" sz="5400">
                <a:solidFill>
                  <a:srgbClr val="00218A"/>
                </a:solidFill>
                <a:latin typeface="Impact" pitchFamily="34" charset="0"/>
              </a:rPr>
              <a:t>Barangay Assembly</a:t>
            </a:r>
          </a:p>
        </p:txBody>
      </p:sp>
      <p:sp>
        <p:nvSpPr>
          <p:cNvPr id="58371" name="Rectangle 3"/>
          <p:cNvSpPr>
            <a:spLocks noGrp="1" noChangeArrowheads="1"/>
          </p:cNvSpPr>
          <p:nvPr>
            <p:ph type="body" idx="1"/>
          </p:nvPr>
        </p:nvSpPr>
        <p:spPr>
          <a:xfrm>
            <a:off x="86499" y="1116509"/>
            <a:ext cx="3647301" cy="2758463"/>
          </a:xfrm>
        </p:spPr>
        <p:style>
          <a:lnRef idx="2">
            <a:schemeClr val="accent5"/>
          </a:lnRef>
          <a:fillRef idx="1">
            <a:schemeClr val="lt1"/>
          </a:fillRef>
          <a:effectRef idx="0">
            <a:schemeClr val="accent5"/>
          </a:effectRef>
          <a:fontRef idx="minor">
            <a:schemeClr val="dk1"/>
          </a:fontRef>
        </p:style>
        <p:txBody>
          <a:bodyPr>
            <a:noAutofit/>
          </a:bodyPr>
          <a:lstStyle/>
          <a:p>
            <a:pPr marL="0" indent="0" algn="ctr">
              <a:lnSpc>
                <a:spcPct val="90000"/>
              </a:lnSpc>
              <a:buNone/>
            </a:pPr>
            <a:r>
              <a:rPr lang="en-US" sz="2400" b="1" dirty="0">
                <a:solidFill>
                  <a:srgbClr val="CC0000"/>
                </a:solidFill>
              </a:rPr>
              <a:t>Members</a:t>
            </a:r>
          </a:p>
          <a:p>
            <a:r>
              <a:rPr lang="en-US" sz="2000" dirty="0"/>
              <a:t>Resident for at least 6 months</a:t>
            </a:r>
          </a:p>
          <a:p>
            <a:r>
              <a:rPr lang="en-US" sz="2000" dirty="0"/>
              <a:t>Age 15 or older</a:t>
            </a:r>
          </a:p>
          <a:p>
            <a:r>
              <a:rPr lang="en-US" sz="2000" dirty="0"/>
              <a:t>Filipino</a:t>
            </a:r>
          </a:p>
          <a:p>
            <a:r>
              <a:rPr lang="en-US" sz="2000" dirty="0"/>
              <a:t>Registered in the list of barangay assembly members kept by the </a:t>
            </a:r>
            <a:r>
              <a:rPr lang="en-US" sz="2000" b="1" dirty="0">
                <a:solidFill>
                  <a:srgbClr val="006600"/>
                </a:solidFill>
              </a:rPr>
              <a:t>barangay secretary</a:t>
            </a:r>
          </a:p>
        </p:txBody>
      </p:sp>
      <p:sp>
        <p:nvSpPr>
          <p:cNvPr id="4" name="Rectangle 3"/>
          <p:cNvSpPr txBox="1">
            <a:spLocks noChangeArrowheads="1"/>
          </p:cNvSpPr>
          <p:nvPr/>
        </p:nvSpPr>
        <p:spPr>
          <a:xfrm>
            <a:off x="3886200" y="1116509"/>
            <a:ext cx="5130114" cy="337929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2400" b="1" dirty="0">
                <a:solidFill>
                  <a:srgbClr val="CC0000"/>
                </a:solidFill>
              </a:rPr>
              <a:t>Meetings</a:t>
            </a:r>
          </a:p>
          <a:p>
            <a:pPr>
              <a:lnSpc>
                <a:spcPct val="90000"/>
              </a:lnSpc>
            </a:pPr>
            <a:r>
              <a:rPr lang="en-US" sz="2000" dirty="0"/>
              <a:t>Called by</a:t>
            </a:r>
          </a:p>
          <a:p>
            <a:pPr lvl="1">
              <a:lnSpc>
                <a:spcPct val="90000"/>
              </a:lnSpc>
            </a:pPr>
            <a:r>
              <a:rPr lang="en-US" sz="2000" dirty="0" err="1"/>
              <a:t>Punong</a:t>
            </a:r>
            <a:r>
              <a:rPr lang="en-US" sz="2000" dirty="0"/>
              <a:t> Barangay, or</a:t>
            </a:r>
          </a:p>
          <a:p>
            <a:pPr lvl="1">
              <a:lnSpc>
                <a:spcPct val="90000"/>
              </a:lnSpc>
            </a:pPr>
            <a:r>
              <a:rPr lang="en-US" sz="2000" dirty="0"/>
              <a:t>At least 4 members of the SB, or</a:t>
            </a:r>
          </a:p>
          <a:p>
            <a:pPr lvl="1">
              <a:lnSpc>
                <a:spcPct val="90000"/>
              </a:lnSpc>
            </a:pPr>
            <a:r>
              <a:rPr lang="en-US" sz="2000" dirty="0"/>
              <a:t>Written petition by min. 5% of the members of the Barangay Assembly</a:t>
            </a:r>
          </a:p>
          <a:p>
            <a:pPr>
              <a:lnSpc>
                <a:spcPct val="90000"/>
              </a:lnSpc>
            </a:pPr>
            <a:r>
              <a:rPr lang="en-US" sz="2000" dirty="0"/>
              <a:t>Meets at least 2x a year</a:t>
            </a:r>
          </a:p>
          <a:p>
            <a:pPr>
              <a:lnSpc>
                <a:spcPct val="90000"/>
              </a:lnSpc>
            </a:pPr>
            <a:r>
              <a:rPr lang="en-US" sz="2000" dirty="0"/>
              <a:t>Written notice one (1) week prior to meeting – posted publicly in conspicuous places</a:t>
            </a:r>
          </a:p>
        </p:txBody>
      </p:sp>
      <p:sp>
        <p:nvSpPr>
          <p:cNvPr id="5" name="Rectangle 3"/>
          <p:cNvSpPr txBox="1">
            <a:spLocks noChangeArrowheads="1"/>
          </p:cNvSpPr>
          <p:nvPr/>
        </p:nvSpPr>
        <p:spPr>
          <a:xfrm>
            <a:off x="2821458" y="4648200"/>
            <a:ext cx="5865342" cy="212880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2400" b="1" dirty="0">
                <a:solidFill>
                  <a:srgbClr val="CC0000"/>
                </a:solidFill>
              </a:rPr>
              <a:t>Agenda</a:t>
            </a:r>
          </a:p>
          <a:p>
            <a:pPr>
              <a:lnSpc>
                <a:spcPct val="90000"/>
              </a:lnSpc>
            </a:pPr>
            <a:r>
              <a:rPr lang="en-US" sz="2000" dirty="0" smtClean="0"/>
              <a:t>Hear and pass upon the </a:t>
            </a:r>
            <a:r>
              <a:rPr lang="en-US" sz="2000" dirty="0" err="1" smtClean="0"/>
              <a:t>semestral</a:t>
            </a:r>
            <a:r>
              <a:rPr lang="en-US" sz="2000" dirty="0" smtClean="0"/>
              <a:t> report of the SB regarding</a:t>
            </a:r>
          </a:p>
          <a:p>
            <a:pPr lvl="1">
              <a:lnSpc>
                <a:spcPct val="90000"/>
              </a:lnSpc>
            </a:pPr>
            <a:r>
              <a:rPr lang="en-US" sz="2000" dirty="0" smtClean="0"/>
              <a:t>Activities</a:t>
            </a:r>
          </a:p>
          <a:p>
            <a:pPr lvl="1">
              <a:lnSpc>
                <a:spcPct val="90000"/>
              </a:lnSpc>
            </a:pPr>
            <a:r>
              <a:rPr lang="en-US" sz="2000" dirty="0" smtClean="0"/>
              <a:t>Finances</a:t>
            </a:r>
          </a:p>
          <a:p>
            <a:pPr>
              <a:lnSpc>
                <a:spcPct val="90000"/>
              </a:lnSpc>
            </a:pPr>
            <a:r>
              <a:rPr lang="en-US" sz="2000" dirty="0" smtClean="0"/>
              <a:t>Discuss any barangay concerns</a:t>
            </a:r>
          </a:p>
          <a:p>
            <a:pPr>
              <a:lnSpc>
                <a:spcPct val="90000"/>
              </a:lnSpc>
            </a:pPr>
            <a:r>
              <a:rPr lang="en-US" sz="2000" dirty="0" smtClean="0"/>
              <a:t>May propose, enact or amend ordinances</a:t>
            </a:r>
          </a:p>
          <a:p>
            <a:pPr>
              <a:lnSpc>
                <a:spcPct val="90000"/>
              </a:lnSpc>
            </a:pPr>
            <a:endParaRPr lang="en-US" sz="2000" dirty="0"/>
          </a:p>
        </p:txBody>
      </p:sp>
      <p:sp>
        <p:nvSpPr>
          <p:cNvPr id="6" name="Slide Number Placeholder 5"/>
          <p:cNvSpPr>
            <a:spLocks noGrp="1"/>
          </p:cNvSpPr>
          <p:nvPr>
            <p:ph type="sldNum" sz="quarter" idx="12"/>
          </p:nvPr>
        </p:nvSpPr>
        <p:spPr/>
        <p:txBody>
          <a:bodyPr/>
          <a:lstStyle/>
          <a:p>
            <a:fld id="{9B1323FD-ED1B-481C-BC46-19F9014BEBC8}" type="slidenum">
              <a:rPr lang="en-US" smtClean="0"/>
              <a:t>21</a:t>
            </a:fld>
            <a:endParaRPr lang="en-US"/>
          </a:p>
        </p:txBody>
      </p:sp>
      <p:sp>
        <p:nvSpPr>
          <p:cNvPr id="7" name="Date Placeholder 6"/>
          <p:cNvSpPr>
            <a:spLocks noGrp="1"/>
          </p:cNvSpPr>
          <p:nvPr>
            <p:ph type="dt" sz="half" idx="10"/>
          </p:nvPr>
        </p:nvSpPr>
        <p:spPr/>
        <p:txBody>
          <a:bodyPr/>
          <a:lstStyle/>
          <a:p>
            <a:r>
              <a:rPr lang="en-US" smtClean="0"/>
              <a:t>i-Pantawid eFDS 3</a:t>
            </a:r>
            <a:endParaRPr lang="en-US"/>
          </a:p>
        </p:txBody>
      </p:sp>
      <p:sp>
        <p:nvSpPr>
          <p:cNvPr id="8" name="TextBox 7"/>
          <p:cNvSpPr txBox="1"/>
          <p:nvPr/>
        </p:nvSpPr>
        <p:spPr>
          <a:xfrm>
            <a:off x="228600" y="5477470"/>
            <a:ext cx="2286000" cy="923330"/>
          </a:xfrm>
          <a:prstGeom prst="rect">
            <a:avLst/>
          </a:prstGeom>
          <a:noFill/>
        </p:spPr>
        <p:txBody>
          <a:bodyPr wrap="squar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2780127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Qualifications of Brgy Officials</a:t>
            </a:r>
          </a:p>
        </p:txBody>
      </p:sp>
      <p:sp>
        <p:nvSpPr>
          <p:cNvPr id="60419" name="Rectangle 3"/>
          <p:cNvSpPr>
            <a:spLocks noGrp="1" noChangeArrowheads="1"/>
          </p:cNvSpPr>
          <p:nvPr>
            <p:ph type="body" idx="1"/>
          </p:nvPr>
        </p:nvSpPr>
        <p:spPr/>
        <p:txBody>
          <a:bodyPr/>
          <a:lstStyle/>
          <a:p>
            <a:r>
              <a:rPr lang="en-US" sz="3900"/>
              <a:t>Filipino</a:t>
            </a:r>
          </a:p>
          <a:p>
            <a:r>
              <a:rPr lang="en-US" sz="3900"/>
              <a:t>At least 18 years old on election day</a:t>
            </a:r>
          </a:p>
          <a:p>
            <a:r>
              <a:rPr lang="en-US" sz="3900"/>
              <a:t>Registered voter of their barangay</a:t>
            </a:r>
          </a:p>
          <a:p>
            <a:r>
              <a:rPr lang="en-US" sz="3900"/>
              <a:t>Resident of at least one year</a:t>
            </a:r>
          </a:p>
          <a:p>
            <a:r>
              <a:rPr lang="en-US" sz="3900"/>
              <a:t>Able to read and write Filipino or any local language or dialect</a:t>
            </a:r>
          </a:p>
        </p:txBody>
      </p:sp>
      <p:sp>
        <p:nvSpPr>
          <p:cNvPr id="4" name="Slide Number Placeholder 3"/>
          <p:cNvSpPr>
            <a:spLocks noGrp="1"/>
          </p:cNvSpPr>
          <p:nvPr>
            <p:ph type="sldNum" sz="quarter" idx="12"/>
          </p:nvPr>
        </p:nvSpPr>
        <p:spPr/>
        <p:txBody>
          <a:bodyPr/>
          <a:lstStyle/>
          <a:p>
            <a:fld id="{9B1323FD-ED1B-481C-BC46-19F9014BEBC8}" type="slidenum">
              <a:rPr lang="en-US" smtClean="0"/>
              <a:t>22</a:t>
            </a:fld>
            <a:endParaRPr lang="en-US"/>
          </a:p>
        </p:txBody>
      </p:sp>
      <p:sp>
        <p:nvSpPr>
          <p:cNvPr id="5" name="Date Placeholder 4"/>
          <p:cNvSpPr>
            <a:spLocks noGrp="1"/>
          </p:cNvSpPr>
          <p:nvPr>
            <p:ph type="dt" sz="half" idx="10"/>
          </p:nvPr>
        </p:nvSpPr>
        <p:spPr/>
        <p:txBody>
          <a:bodyPr/>
          <a:lstStyle/>
          <a:p>
            <a:r>
              <a:rPr lang="en-US" smtClean="0"/>
              <a:t>i-Pantawid eFDS 3</a:t>
            </a:r>
            <a:endParaRPr lang="en-US"/>
          </a:p>
        </p:txBody>
      </p:sp>
      <p:sp>
        <p:nvSpPr>
          <p:cNvPr id="6" name="TextBox 5"/>
          <p:cNvSpPr txBox="1"/>
          <p:nvPr/>
        </p:nvSpPr>
        <p:spPr>
          <a:xfrm>
            <a:off x="1981200" y="6460212"/>
            <a:ext cx="4928465" cy="369332"/>
          </a:xfrm>
          <a:prstGeom prst="rect">
            <a:avLst/>
          </a:prstGeom>
          <a:noFill/>
        </p:spPr>
        <p:txBody>
          <a:bodyPr wrap="none" rtlCol="0">
            <a:spAutoFit/>
          </a:bodyPr>
          <a:lstStyle/>
          <a:p>
            <a:r>
              <a:rPr lang="en-PH" dirty="0" smtClean="0">
                <a:solidFill>
                  <a:srgbClr val="C00000"/>
                </a:solidFill>
              </a:rPr>
              <a:t>Source: Local Government Code of 1991 (RA 7160)</a:t>
            </a:r>
            <a:endParaRPr lang="en-PH" dirty="0">
              <a:solidFill>
                <a:srgbClr val="C00000"/>
              </a:solidFill>
            </a:endParaRPr>
          </a:p>
        </p:txBody>
      </p:sp>
    </p:spTree>
    <p:extLst>
      <p:ext uri="{BB962C8B-B14F-4D97-AF65-F5344CB8AC3E}">
        <p14:creationId xmlns:p14="http://schemas.microsoft.com/office/powerpoint/2010/main" val="197988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i="1"/>
              <a:t>Anong hinahanap natin sa ating barangay officials?</a:t>
            </a:r>
          </a:p>
        </p:txBody>
      </p:sp>
      <p:sp>
        <p:nvSpPr>
          <p:cNvPr id="61443" name="Rectangle 3"/>
          <p:cNvSpPr>
            <a:spLocks noGrp="1" noChangeArrowheads="1"/>
          </p:cNvSpPr>
          <p:nvPr>
            <p:ph type="body" sz="half" idx="1"/>
          </p:nvPr>
        </p:nvSpPr>
        <p:spPr>
          <a:xfrm>
            <a:off x="644072" y="1599744"/>
            <a:ext cx="4058331" cy="4525183"/>
          </a:xfrm>
        </p:spPr>
        <p:txBody>
          <a:bodyPr/>
          <a:lstStyle/>
          <a:p>
            <a:r>
              <a:rPr lang="en-US">
                <a:solidFill>
                  <a:srgbClr val="006600"/>
                </a:solidFill>
              </a:rPr>
              <a:t>Masipag</a:t>
            </a:r>
          </a:p>
          <a:p>
            <a:r>
              <a:rPr lang="en-US">
                <a:solidFill>
                  <a:srgbClr val="006600"/>
                </a:solidFill>
              </a:rPr>
              <a:t>Hindi corrupt</a:t>
            </a:r>
          </a:p>
          <a:p>
            <a:r>
              <a:rPr lang="en-US">
                <a:solidFill>
                  <a:srgbClr val="006600"/>
                </a:solidFill>
              </a:rPr>
              <a:t>Nakikinig sa problema</a:t>
            </a:r>
          </a:p>
          <a:p>
            <a:r>
              <a:rPr lang="en-US">
                <a:solidFill>
                  <a:srgbClr val="006600"/>
                </a:solidFill>
              </a:rPr>
              <a:t>May puso</a:t>
            </a:r>
          </a:p>
          <a:p>
            <a:r>
              <a:rPr lang="en-US">
                <a:solidFill>
                  <a:srgbClr val="006600"/>
                </a:solidFill>
              </a:rPr>
              <a:t>Maka-tao</a:t>
            </a:r>
          </a:p>
          <a:p>
            <a:r>
              <a:rPr lang="en-US">
                <a:solidFill>
                  <a:srgbClr val="006600"/>
                </a:solidFill>
              </a:rPr>
              <a:t>Hindi nananakot</a:t>
            </a:r>
          </a:p>
          <a:p>
            <a:r>
              <a:rPr lang="en-US">
                <a:solidFill>
                  <a:srgbClr val="006600"/>
                </a:solidFill>
              </a:rPr>
              <a:t>Madaling hanapin</a:t>
            </a:r>
          </a:p>
          <a:p>
            <a:r>
              <a:rPr lang="en-US">
                <a:solidFill>
                  <a:srgbClr val="006600"/>
                </a:solidFill>
              </a:rPr>
              <a:t>Madaling kausapin</a:t>
            </a:r>
          </a:p>
          <a:p>
            <a:endParaRPr lang="en-US">
              <a:solidFill>
                <a:srgbClr val="006600"/>
              </a:solidFill>
            </a:endParaRPr>
          </a:p>
        </p:txBody>
      </p:sp>
      <p:sp>
        <p:nvSpPr>
          <p:cNvPr id="61444" name="Rectangle 4"/>
          <p:cNvSpPr>
            <a:spLocks noGrp="1" noChangeArrowheads="1"/>
          </p:cNvSpPr>
          <p:nvPr>
            <p:ph type="body" sz="half" idx="2"/>
          </p:nvPr>
        </p:nvSpPr>
        <p:spPr>
          <a:xfrm>
            <a:off x="5089071" y="1599744"/>
            <a:ext cx="4054929" cy="4525183"/>
          </a:xfrm>
        </p:spPr>
        <p:txBody>
          <a:bodyPr/>
          <a:lstStyle/>
          <a:p>
            <a:r>
              <a:rPr lang="en-US">
                <a:solidFill>
                  <a:srgbClr val="CC0000"/>
                </a:solidFill>
              </a:rPr>
              <a:t>Tamad</a:t>
            </a:r>
          </a:p>
          <a:p>
            <a:r>
              <a:rPr lang="en-US">
                <a:solidFill>
                  <a:srgbClr val="CC0000"/>
                </a:solidFill>
              </a:rPr>
              <a:t>Kurakot</a:t>
            </a:r>
          </a:p>
          <a:p>
            <a:r>
              <a:rPr lang="en-US">
                <a:solidFill>
                  <a:srgbClr val="CC0000"/>
                </a:solidFill>
              </a:rPr>
              <a:t>Deadma</a:t>
            </a:r>
          </a:p>
          <a:p>
            <a:r>
              <a:rPr lang="en-US">
                <a:solidFill>
                  <a:srgbClr val="CC0000"/>
                </a:solidFill>
              </a:rPr>
              <a:t>Manhid</a:t>
            </a:r>
          </a:p>
          <a:p>
            <a:r>
              <a:rPr lang="en-US">
                <a:solidFill>
                  <a:srgbClr val="CC0000"/>
                </a:solidFill>
              </a:rPr>
              <a:t>Maka-sarili</a:t>
            </a:r>
          </a:p>
          <a:p>
            <a:r>
              <a:rPr lang="en-US">
                <a:solidFill>
                  <a:srgbClr val="CC0000"/>
                </a:solidFill>
              </a:rPr>
              <a:t>Nakakatakot</a:t>
            </a:r>
          </a:p>
          <a:p>
            <a:r>
              <a:rPr lang="en-US">
                <a:solidFill>
                  <a:srgbClr val="CC0000"/>
                </a:solidFill>
              </a:rPr>
              <a:t>Palaging wala</a:t>
            </a:r>
          </a:p>
          <a:p>
            <a:r>
              <a:rPr lang="en-US">
                <a:solidFill>
                  <a:srgbClr val="CC0000"/>
                </a:solidFill>
              </a:rPr>
              <a:t>Mahirap kausapin</a:t>
            </a:r>
          </a:p>
        </p:txBody>
      </p:sp>
      <p:sp>
        <p:nvSpPr>
          <p:cNvPr id="61445" name="Text Box 5"/>
          <p:cNvSpPr txBox="1">
            <a:spLocks noChangeArrowheads="1"/>
          </p:cNvSpPr>
          <p:nvPr/>
        </p:nvSpPr>
        <p:spPr bwMode="auto">
          <a:xfrm>
            <a:off x="3541259" y="3294261"/>
            <a:ext cx="1320459" cy="18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07" tIns="37204" rIns="74407" bIns="37204">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r>
              <a:rPr lang="en-US" sz="11600" b="1">
                <a:solidFill>
                  <a:srgbClr val="006600"/>
                </a:solidFill>
                <a:sym typeface="Wingdings" pitchFamily="2" charset="2"/>
              </a:rPr>
              <a:t></a:t>
            </a:r>
          </a:p>
        </p:txBody>
      </p:sp>
      <p:sp>
        <p:nvSpPr>
          <p:cNvPr id="61446" name="Text Box 6"/>
          <p:cNvSpPr txBox="1">
            <a:spLocks noChangeArrowheads="1"/>
          </p:cNvSpPr>
          <p:nvPr/>
        </p:nvSpPr>
        <p:spPr bwMode="auto">
          <a:xfrm>
            <a:off x="7904617" y="3294261"/>
            <a:ext cx="1201837" cy="206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07" tIns="37204" rIns="74407" bIns="37204">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r>
              <a:rPr lang="en-US" sz="12900">
                <a:solidFill>
                  <a:srgbClr val="CC0000"/>
                </a:solidFill>
                <a:sym typeface="Wingdings" pitchFamily="2" charset="2"/>
              </a:rPr>
              <a:t></a:t>
            </a:r>
          </a:p>
        </p:txBody>
      </p:sp>
      <p:sp>
        <p:nvSpPr>
          <p:cNvPr id="61447" name="Text Box 7"/>
          <p:cNvSpPr txBox="1">
            <a:spLocks noChangeArrowheads="1"/>
          </p:cNvSpPr>
          <p:nvPr/>
        </p:nvSpPr>
        <p:spPr bwMode="auto">
          <a:xfrm>
            <a:off x="3927928" y="5864583"/>
            <a:ext cx="1480760" cy="92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07" tIns="37204" rIns="74407" bIns="37204">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r>
              <a:rPr lang="en-US" sz="5500">
                <a:latin typeface="Freestyle Script" pitchFamily="66" charset="0"/>
              </a:rPr>
              <a:t>ano pa?</a:t>
            </a:r>
          </a:p>
        </p:txBody>
      </p:sp>
      <p:sp>
        <p:nvSpPr>
          <p:cNvPr id="4" name="Slide Number Placeholder 3"/>
          <p:cNvSpPr>
            <a:spLocks noGrp="1"/>
          </p:cNvSpPr>
          <p:nvPr>
            <p:ph type="sldNum" sz="quarter" idx="12"/>
          </p:nvPr>
        </p:nvSpPr>
        <p:spPr/>
        <p:txBody>
          <a:bodyPr/>
          <a:lstStyle/>
          <a:p>
            <a:fld id="{9B1323FD-ED1B-481C-BC46-19F9014BEBC8}" type="slidenum">
              <a:rPr lang="en-US" smtClean="0"/>
              <a:t>23</a:t>
            </a:fld>
            <a:endParaRPr lang="en-US"/>
          </a:p>
        </p:txBody>
      </p:sp>
      <p:sp>
        <p:nvSpPr>
          <p:cNvPr id="5" name="Date Placeholder 4"/>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1600652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2565172" y="3430748"/>
            <a:ext cx="5816828" cy="25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defTabSz="1276350">
              <a:defRPr>
                <a:solidFill>
                  <a:schemeClr val="tx1"/>
                </a:solidFill>
                <a:latin typeface="Arial" charset="0"/>
              </a:defRPr>
            </a:lvl1pPr>
            <a:lvl2pPr marL="1036638" indent="-398463" defTabSz="1276350">
              <a:defRPr>
                <a:solidFill>
                  <a:schemeClr val="tx1"/>
                </a:solidFill>
                <a:latin typeface="Arial" charset="0"/>
              </a:defRPr>
            </a:lvl2pPr>
            <a:lvl3pPr marL="1595438" indent="-319088" defTabSz="1276350">
              <a:defRPr>
                <a:solidFill>
                  <a:schemeClr val="tx1"/>
                </a:solidFill>
                <a:latin typeface="Arial" charset="0"/>
              </a:defRPr>
            </a:lvl3pPr>
            <a:lvl4pPr marL="2232025" indent="-319088" defTabSz="1276350">
              <a:defRPr>
                <a:solidFill>
                  <a:schemeClr val="tx1"/>
                </a:solidFill>
                <a:latin typeface="Arial" charset="0"/>
              </a:defRPr>
            </a:lvl4pPr>
            <a:lvl5pPr marL="2871788" indent="-319088" defTabSz="1276350">
              <a:defRPr>
                <a:solidFill>
                  <a:schemeClr val="tx1"/>
                </a:solidFill>
                <a:latin typeface="Arial" charset="0"/>
              </a:defRPr>
            </a:lvl5pPr>
            <a:lvl6pPr marL="3328988" indent="-319088" defTabSz="1276350" fontAlgn="base">
              <a:spcBef>
                <a:spcPct val="0"/>
              </a:spcBef>
              <a:spcAft>
                <a:spcPct val="0"/>
              </a:spcAft>
              <a:defRPr>
                <a:solidFill>
                  <a:schemeClr val="tx1"/>
                </a:solidFill>
                <a:latin typeface="Arial" charset="0"/>
              </a:defRPr>
            </a:lvl6pPr>
            <a:lvl7pPr marL="3786188" indent="-319088" defTabSz="1276350" fontAlgn="base">
              <a:spcBef>
                <a:spcPct val="0"/>
              </a:spcBef>
              <a:spcAft>
                <a:spcPct val="0"/>
              </a:spcAft>
              <a:defRPr>
                <a:solidFill>
                  <a:schemeClr val="tx1"/>
                </a:solidFill>
                <a:latin typeface="Arial" charset="0"/>
              </a:defRPr>
            </a:lvl7pPr>
            <a:lvl8pPr marL="4243388" indent="-319088" defTabSz="1276350" fontAlgn="base">
              <a:spcBef>
                <a:spcPct val="0"/>
              </a:spcBef>
              <a:spcAft>
                <a:spcPct val="0"/>
              </a:spcAft>
              <a:defRPr>
                <a:solidFill>
                  <a:schemeClr val="tx1"/>
                </a:solidFill>
                <a:latin typeface="Arial" charset="0"/>
              </a:defRPr>
            </a:lvl8pPr>
            <a:lvl9pPr marL="4700588" indent="-319088" defTabSz="1276350" fontAlgn="base">
              <a:spcBef>
                <a:spcPct val="0"/>
              </a:spcBef>
              <a:spcAft>
                <a:spcPct val="0"/>
              </a:spcAft>
              <a:defRPr>
                <a:solidFill>
                  <a:schemeClr val="tx1"/>
                </a:solidFill>
                <a:latin typeface="Arial" charset="0"/>
              </a:defRPr>
            </a:lvl9pPr>
          </a:lstStyle>
          <a:p>
            <a:pPr algn="ctr">
              <a:spcBef>
                <a:spcPct val="50000"/>
              </a:spcBef>
            </a:pPr>
            <a:r>
              <a:rPr lang="en-US" sz="8000" dirty="0" err="1" smtClean="0">
                <a:solidFill>
                  <a:srgbClr val="336600"/>
                </a:solidFill>
                <a:latin typeface="Agency FB" pitchFamily="34" charset="0"/>
              </a:rPr>
              <a:t>Tagapagpadaloy</a:t>
            </a:r>
            <a:r>
              <a:rPr lang="en-US" sz="8000" dirty="0" smtClean="0">
                <a:solidFill>
                  <a:srgbClr val="336600"/>
                </a:solidFill>
                <a:latin typeface="Agency FB" pitchFamily="34" charset="0"/>
              </a:rPr>
              <a:t> </a:t>
            </a:r>
            <a:r>
              <a:rPr lang="en-US" sz="8000" dirty="0" err="1" smtClean="0">
                <a:solidFill>
                  <a:srgbClr val="336600"/>
                </a:solidFill>
                <a:latin typeface="Agency FB" pitchFamily="34" charset="0"/>
              </a:rPr>
              <a:t>ng</a:t>
            </a:r>
            <a:r>
              <a:rPr lang="en-US" sz="8000" dirty="0" smtClean="0">
                <a:solidFill>
                  <a:srgbClr val="336600"/>
                </a:solidFill>
                <a:latin typeface="Agency FB" pitchFamily="34" charset="0"/>
              </a:rPr>
              <a:t> </a:t>
            </a:r>
            <a:r>
              <a:rPr lang="en-US" sz="8000" dirty="0" err="1" smtClean="0">
                <a:solidFill>
                  <a:srgbClr val="336600"/>
                </a:solidFill>
                <a:latin typeface="Agency FB" pitchFamily="34" charset="0"/>
              </a:rPr>
              <a:t>Pagbabago</a:t>
            </a:r>
            <a:endParaRPr lang="en-US" sz="1600" b="1" dirty="0">
              <a:solidFill>
                <a:srgbClr val="336600"/>
              </a:solidFill>
              <a:latin typeface="Verdana" pitchFamily="34" charset="0"/>
              <a:cs typeface="Arial" charset="0"/>
            </a:endParaRPr>
          </a:p>
        </p:txBody>
      </p:sp>
      <p:sp>
        <p:nvSpPr>
          <p:cNvPr id="6153" name="AutoShape 9"/>
          <p:cNvSpPr>
            <a:spLocks noChangeArrowheads="1"/>
          </p:cNvSpPr>
          <p:nvPr/>
        </p:nvSpPr>
        <p:spPr bwMode="auto">
          <a:xfrm>
            <a:off x="1068858" y="3249523"/>
            <a:ext cx="6933974" cy="76505"/>
          </a:xfrm>
          <a:prstGeom prst="hexagon">
            <a:avLst>
              <a:gd name="adj" fmla="val 2281706"/>
              <a:gd name="vf" fmla="val 115470"/>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nchor="ctr"/>
          <a:lstStyle/>
          <a:p>
            <a:pPr algn="ctr" defTabSz="914377"/>
            <a:endParaRPr lang="en-US">
              <a:cs typeface="Arial" charset="0"/>
            </a:endParaRPr>
          </a:p>
        </p:txBody>
      </p:sp>
      <p:sp>
        <p:nvSpPr>
          <p:cNvPr id="2" name="TextBox 1"/>
          <p:cNvSpPr txBox="1"/>
          <p:nvPr/>
        </p:nvSpPr>
        <p:spPr>
          <a:xfrm>
            <a:off x="304800" y="446544"/>
            <a:ext cx="8534400" cy="2677656"/>
          </a:xfrm>
          <a:prstGeom prst="rect">
            <a:avLst/>
          </a:prstGeom>
          <a:noFill/>
        </p:spPr>
        <p:txBody>
          <a:bodyPr wrap="square" rtlCol="0">
            <a:spAutoFit/>
          </a:bodyPr>
          <a:lstStyle/>
          <a:p>
            <a:r>
              <a:rPr lang="en-US" sz="2800" dirty="0"/>
              <a:t>The vision must be followed by the venture.  It is not enough to stare up the steps - we must step up the stairs.  ~Vance </a:t>
            </a:r>
            <a:r>
              <a:rPr lang="en-US" sz="2800" dirty="0" err="1" smtClean="0"/>
              <a:t>Havner</a:t>
            </a:r>
            <a:endParaRPr lang="en-US" sz="2800" dirty="0" smtClean="0"/>
          </a:p>
          <a:p>
            <a:r>
              <a:rPr lang="en-US" sz="2800" i="1" dirty="0" err="1" smtClean="0">
                <a:solidFill>
                  <a:srgbClr val="006600"/>
                </a:solidFill>
              </a:rPr>
              <a:t>Ang</a:t>
            </a:r>
            <a:r>
              <a:rPr lang="en-US" sz="2800" i="1" dirty="0" smtClean="0">
                <a:solidFill>
                  <a:srgbClr val="006600"/>
                </a:solidFill>
              </a:rPr>
              <a:t> </a:t>
            </a:r>
            <a:r>
              <a:rPr lang="en-US" sz="2800" i="1" dirty="0" err="1" smtClean="0">
                <a:solidFill>
                  <a:srgbClr val="006600"/>
                </a:solidFill>
              </a:rPr>
              <a:t>pangarap</a:t>
            </a:r>
            <a:r>
              <a:rPr lang="en-US" sz="2800" i="1" dirty="0" smtClean="0">
                <a:solidFill>
                  <a:srgbClr val="006600"/>
                </a:solidFill>
              </a:rPr>
              <a:t> ay </a:t>
            </a:r>
            <a:r>
              <a:rPr lang="en-US" sz="2800" i="1" dirty="0" err="1" smtClean="0">
                <a:solidFill>
                  <a:srgbClr val="006600"/>
                </a:solidFill>
              </a:rPr>
              <a:t>dapat</a:t>
            </a:r>
            <a:r>
              <a:rPr lang="en-US" sz="2800" i="1" dirty="0" smtClean="0">
                <a:solidFill>
                  <a:srgbClr val="006600"/>
                </a:solidFill>
              </a:rPr>
              <a:t> </a:t>
            </a:r>
            <a:r>
              <a:rPr lang="en-US" sz="2800" i="1" dirty="0" err="1" smtClean="0">
                <a:solidFill>
                  <a:srgbClr val="006600"/>
                </a:solidFill>
              </a:rPr>
              <a:t>sundan</a:t>
            </a:r>
            <a:r>
              <a:rPr lang="en-US" sz="2800" i="1" dirty="0" smtClean="0">
                <a:solidFill>
                  <a:srgbClr val="006600"/>
                </a:solidFill>
              </a:rPr>
              <a:t> </a:t>
            </a:r>
            <a:r>
              <a:rPr lang="en-US" sz="2800" i="1" dirty="0" err="1" smtClean="0">
                <a:solidFill>
                  <a:srgbClr val="006600"/>
                </a:solidFill>
              </a:rPr>
              <a:t>ng</a:t>
            </a:r>
            <a:r>
              <a:rPr lang="en-US" sz="2800" i="1" dirty="0" smtClean="0">
                <a:solidFill>
                  <a:srgbClr val="006600"/>
                </a:solidFill>
              </a:rPr>
              <a:t> </a:t>
            </a:r>
            <a:r>
              <a:rPr lang="en-US" sz="2800" i="1" dirty="0" err="1" smtClean="0">
                <a:solidFill>
                  <a:srgbClr val="006600"/>
                </a:solidFill>
              </a:rPr>
              <a:t>pagkilos</a:t>
            </a:r>
            <a:r>
              <a:rPr lang="en-US" sz="2800" i="1" dirty="0" smtClean="0">
                <a:solidFill>
                  <a:srgbClr val="006600"/>
                </a:solidFill>
              </a:rPr>
              <a:t>.  Hindi </a:t>
            </a:r>
            <a:r>
              <a:rPr lang="en-US" sz="2800" i="1" dirty="0" err="1" smtClean="0">
                <a:solidFill>
                  <a:srgbClr val="006600"/>
                </a:solidFill>
              </a:rPr>
              <a:t>sapat</a:t>
            </a:r>
            <a:r>
              <a:rPr lang="en-US" sz="2800" i="1" dirty="0" smtClean="0">
                <a:solidFill>
                  <a:srgbClr val="006600"/>
                </a:solidFill>
              </a:rPr>
              <a:t> </a:t>
            </a:r>
            <a:r>
              <a:rPr lang="en-US" sz="2800" i="1" dirty="0" err="1" smtClean="0">
                <a:solidFill>
                  <a:srgbClr val="006600"/>
                </a:solidFill>
              </a:rPr>
              <a:t>na</a:t>
            </a:r>
            <a:r>
              <a:rPr lang="en-US" sz="2800" i="1" dirty="0" smtClean="0">
                <a:solidFill>
                  <a:srgbClr val="006600"/>
                </a:solidFill>
              </a:rPr>
              <a:t> </a:t>
            </a:r>
            <a:r>
              <a:rPr lang="en-US" sz="2800" i="1" dirty="0" err="1" smtClean="0">
                <a:solidFill>
                  <a:srgbClr val="006600"/>
                </a:solidFill>
              </a:rPr>
              <a:t>titigan</a:t>
            </a:r>
            <a:r>
              <a:rPr lang="en-US" sz="2800" i="1" dirty="0" smtClean="0">
                <a:solidFill>
                  <a:srgbClr val="006600"/>
                </a:solidFill>
              </a:rPr>
              <a:t> </a:t>
            </a:r>
            <a:r>
              <a:rPr lang="en-US" sz="2800" i="1" dirty="0" err="1" smtClean="0">
                <a:solidFill>
                  <a:srgbClr val="006600"/>
                </a:solidFill>
              </a:rPr>
              <a:t>lamang</a:t>
            </a:r>
            <a:r>
              <a:rPr lang="en-US" sz="2800" i="1" dirty="0" smtClean="0">
                <a:solidFill>
                  <a:srgbClr val="006600"/>
                </a:solidFill>
              </a:rPr>
              <a:t> </a:t>
            </a:r>
            <a:r>
              <a:rPr lang="en-US" sz="2800" i="1" dirty="0" err="1" smtClean="0">
                <a:solidFill>
                  <a:srgbClr val="006600"/>
                </a:solidFill>
              </a:rPr>
              <a:t>ang</a:t>
            </a:r>
            <a:r>
              <a:rPr lang="en-US" sz="2800" i="1" dirty="0" smtClean="0">
                <a:solidFill>
                  <a:srgbClr val="006600"/>
                </a:solidFill>
              </a:rPr>
              <a:t> </a:t>
            </a:r>
            <a:r>
              <a:rPr lang="en-US" sz="2800" i="1" dirty="0" err="1" smtClean="0">
                <a:solidFill>
                  <a:srgbClr val="006600"/>
                </a:solidFill>
              </a:rPr>
              <a:t>hagdanan</a:t>
            </a:r>
            <a:r>
              <a:rPr lang="en-US" sz="2800" i="1" dirty="0" smtClean="0">
                <a:solidFill>
                  <a:srgbClr val="006600"/>
                </a:solidFill>
              </a:rPr>
              <a:t>, </a:t>
            </a:r>
            <a:r>
              <a:rPr lang="en-US" sz="2800" i="1" dirty="0" err="1" smtClean="0">
                <a:solidFill>
                  <a:srgbClr val="006600"/>
                </a:solidFill>
              </a:rPr>
              <a:t>kailangan</a:t>
            </a:r>
            <a:r>
              <a:rPr lang="en-US" sz="2800" i="1" dirty="0" smtClean="0">
                <a:solidFill>
                  <a:srgbClr val="006600"/>
                </a:solidFill>
              </a:rPr>
              <a:t> </a:t>
            </a:r>
            <a:r>
              <a:rPr lang="en-US" sz="2800" i="1" dirty="0" err="1" smtClean="0">
                <a:solidFill>
                  <a:srgbClr val="006600"/>
                </a:solidFill>
              </a:rPr>
              <a:t>humakbang</a:t>
            </a:r>
            <a:r>
              <a:rPr lang="en-US" sz="2800" i="1" dirty="0" smtClean="0">
                <a:solidFill>
                  <a:srgbClr val="006600"/>
                </a:solidFill>
              </a:rPr>
              <a:t> </a:t>
            </a:r>
            <a:r>
              <a:rPr lang="en-US" sz="2800" i="1" dirty="0" err="1" smtClean="0">
                <a:solidFill>
                  <a:srgbClr val="006600"/>
                </a:solidFill>
              </a:rPr>
              <a:t>paakyat</a:t>
            </a:r>
            <a:r>
              <a:rPr lang="en-US" sz="2800" i="1" dirty="0" smtClean="0">
                <a:solidFill>
                  <a:srgbClr val="006600"/>
                </a:solidFill>
              </a:rPr>
              <a:t>.</a:t>
            </a:r>
            <a:endParaRPr lang="en-US" sz="2800" i="1" dirty="0">
              <a:solidFill>
                <a:srgbClr val="0066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47" y="3581400"/>
            <a:ext cx="2251439" cy="22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B1323FD-ED1B-481C-BC46-19F9014BEBC8}" type="slidenum">
              <a:rPr lang="en-US" smtClean="0"/>
              <a:pPr/>
              <a:t>24</a:t>
            </a:fld>
            <a:endParaRPr lang="en-US" dirty="0"/>
          </a:p>
        </p:txBody>
      </p:sp>
      <p:sp>
        <p:nvSpPr>
          <p:cNvPr id="6" name="Date Placeholder 5"/>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1088871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outVertical)">
                                      <p:cBhvr>
                                        <p:cTn id="7" dur="500"/>
                                        <p:tgtEl>
                                          <p:spTgt spid="615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200" fill="hold"/>
                                        <p:tgtEl>
                                          <p:spTgt spid="6149"/>
                                        </p:tgtEl>
                                        <p:attrNameLst>
                                          <p:attrName>ppt_x</p:attrName>
                                        </p:attrNameLst>
                                      </p:cBhvr>
                                      <p:tavLst>
                                        <p:tav tm="0">
                                          <p:val>
                                            <p:strVal val="0-#ppt_w/2"/>
                                          </p:val>
                                        </p:tav>
                                        <p:tav tm="100000">
                                          <p:val>
                                            <p:strVal val="#ppt_x"/>
                                          </p:val>
                                        </p:tav>
                                      </p:tavLst>
                                    </p:anim>
                                    <p:anim calcmode="lin" valueType="num">
                                      <p:cBhvr additive="base">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228600"/>
            <a:ext cx="8229600" cy="1143000"/>
          </a:xfrm>
        </p:spPr>
        <p:txBody>
          <a:bodyPr>
            <a:normAutofit/>
          </a:bodyPr>
          <a:lstStyle/>
          <a:p>
            <a:r>
              <a:rPr lang="en-US" sz="3200" dirty="0"/>
              <a:t>Get </a:t>
            </a:r>
            <a:r>
              <a:rPr lang="en-US" sz="4800" b="1" i="1" dirty="0">
                <a:solidFill>
                  <a:srgbClr val="000099"/>
                </a:solidFill>
              </a:rPr>
              <a:t>A</a:t>
            </a:r>
            <a:r>
              <a:rPr lang="en-US" sz="3200" dirty="0"/>
              <a:t>cquainted with barangay gov’t</a:t>
            </a:r>
          </a:p>
        </p:txBody>
      </p:sp>
      <p:sp>
        <p:nvSpPr>
          <p:cNvPr id="107523" name="Rectangle 3"/>
          <p:cNvSpPr>
            <a:spLocks noGrp="1" noChangeArrowheads="1"/>
          </p:cNvSpPr>
          <p:nvPr>
            <p:ph type="body" idx="1"/>
          </p:nvPr>
        </p:nvSpPr>
        <p:spPr>
          <a:xfrm>
            <a:off x="228600" y="685800"/>
            <a:ext cx="6324600" cy="1219200"/>
          </a:xfrm>
          <a:ln w="38100">
            <a:solidFill>
              <a:srgbClr val="FF9661"/>
            </a:solidFill>
          </a:ln>
        </p:spPr>
        <p:txBody>
          <a:bodyPr>
            <a:normAutofit lnSpcReduction="10000"/>
          </a:bodyPr>
          <a:lstStyle/>
          <a:p>
            <a:pPr>
              <a:lnSpc>
                <a:spcPct val="90000"/>
              </a:lnSpc>
            </a:pPr>
            <a:r>
              <a:rPr lang="en-US" sz="2400" dirty="0"/>
              <a:t>Know/meet your barangay officials</a:t>
            </a:r>
          </a:p>
          <a:p>
            <a:pPr>
              <a:lnSpc>
                <a:spcPct val="90000"/>
              </a:lnSpc>
            </a:pPr>
            <a:r>
              <a:rPr lang="en-US" sz="2400" dirty="0"/>
              <a:t>Visit the barangay hall, facilities, workers</a:t>
            </a:r>
          </a:p>
          <a:p>
            <a:pPr>
              <a:lnSpc>
                <a:spcPct val="90000"/>
              </a:lnSpc>
            </a:pPr>
            <a:r>
              <a:rPr lang="en-US" sz="2400" dirty="0"/>
              <a:t>Check bulletin boards, note </a:t>
            </a:r>
            <a:r>
              <a:rPr lang="en-US" sz="2400" dirty="0" smtClean="0"/>
              <a:t>bulletins</a:t>
            </a:r>
            <a:endParaRPr lang="en-US" sz="2400" dirty="0"/>
          </a:p>
        </p:txBody>
      </p:sp>
      <p:pic>
        <p:nvPicPr>
          <p:cNvPr id="107524" name="Picture 4" descr="MC9003517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89785"/>
            <a:ext cx="1371600" cy="16152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381000" y="1676400"/>
            <a:ext cx="5943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smtClean="0">
                <a:solidFill>
                  <a:srgbClr val="000099"/>
                </a:solidFill>
              </a:rPr>
              <a:t>B</a:t>
            </a:r>
            <a:r>
              <a:rPr lang="en-US" sz="3200" smtClean="0"/>
              <a:t>arangay</a:t>
            </a:r>
            <a:r>
              <a:rPr lang="en-US" smtClean="0">
                <a:solidFill>
                  <a:srgbClr val="00218A"/>
                </a:solidFill>
                <a:latin typeface="Impact" pitchFamily="34" charset="0"/>
              </a:rPr>
              <a:t> </a:t>
            </a:r>
            <a:r>
              <a:rPr lang="en-US" sz="3200" smtClean="0"/>
              <a:t>Assembly Agenda</a:t>
            </a:r>
            <a:endParaRPr lang="en-US" sz="3200" dirty="0"/>
          </a:p>
        </p:txBody>
      </p:sp>
      <p:sp>
        <p:nvSpPr>
          <p:cNvPr id="6" name="Rectangle 3"/>
          <p:cNvSpPr txBox="1">
            <a:spLocks noChangeArrowheads="1"/>
          </p:cNvSpPr>
          <p:nvPr/>
        </p:nvSpPr>
        <p:spPr>
          <a:xfrm>
            <a:off x="228600" y="2597345"/>
            <a:ext cx="5410200" cy="4184455"/>
          </a:xfrm>
          <a:prstGeom prst="rect">
            <a:avLst/>
          </a:prstGeom>
          <a:ln w="38100">
            <a:solidFill>
              <a:srgbClr val="00B05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t>Introduction of officials present</a:t>
            </a:r>
          </a:p>
          <a:p>
            <a:pPr>
              <a:lnSpc>
                <a:spcPct val="90000"/>
              </a:lnSpc>
            </a:pPr>
            <a:r>
              <a:rPr lang="en-US" sz="2400" dirty="0" err="1" smtClean="0"/>
              <a:t>Punong</a:t>
            </a:r>
            <a:r>
              <a:rPr lang="en-US" sz="2400" dirty="0" smtClean="0"/>
              <a:t> Barangay report</a:t>
            </a:r>
          </a:p>
          <a:p>
            <a:pPr lvl="1">
              <a:lnSpc>
                <a:spcPct val="90000"/>
              </a:lnSpc>
            </a:pPr>
            <a:r>
              <a:rPr lang="en-US" sz="2000" dirty="0" smtClean="0"/>
              <a:t>Activities/accomplishments since the last Barangay Assembly</a:t>
            </a:r>
          </a:p>
          <a:p>
            <a:pPr lvl="1">
              <a:lnSpc>
                <a:spcPct val="90000"/>
              </a:lnSpc>
            </a:pPr>
            <a:r>
              <a:rPr lang="en-US" sz="2000" dirty="0" smtClean="0"/>
              <a:t>Finances (income &amp; expenditure to-date vs. investment plan)</a:t>
            </a:r>
          </a:p>
          <a:p>
            <a:pPr lvl="1">
              <a:lnSpc>
                <a:spcPct val="90000"/>
              </a:lnSpc>
            </a:pPr>
            <a:r>
              <a:rPr lang="en-US" sz="2000" dirty="0" smtClean="0"/>
              <a:t>Upcoming programs and plans</a:t>
            </a:r>
          </a:p>
          <a:p>
            <a:pPr>
              <a:lnSpc>
                <a:spcPct val="90000"/>
              </a:lnSpc>
            </a:pPr>
            <a:r>
              <a:rPr lang="en-US" sz="2400" dirty="0" smtClean="0"/>
              <a:t>Discussion of barangay concerns and possible solutions, agree on priorities (with open forum)</a:t>
            </a:r>
          </a:p>
          <a:p>
            <a:pPr>
              <a:lnSpc>
                <a:spcPct val="90000"/>
              </a:lnSpc>
            </a:pPr>
            <a:r>
              <a:rPr lang="en-US" sz="2400" dirty="0" smtClean="0"/>
              <a:t>Any proposals to enact or amend ordinances</a:t>
            </a:r>
          </a:p>
        </p:txBody>
      </p:sp>
      <p:sp>
        <p:nvSpPr>
          <p:cNvPr id="7" name="Rectangle 2"/>
          <p:cNvSpPr txBox="1">
            <a:spLocks noChangeArrowheads="1"/>
          </p:cNvSpPr>
          <p:nvPr/>
        </p:nvSpPr>
        <p:spPr>
          <a:xfrm>
            <a:off x="5638800" y="2103437"/>
            <a:ext cx="35052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smtClean="0"/>
              <a:t>Volunteerism and Active </a:t>
            </a:r>
            <a:r>
              <a:rPr lang="en-US" sz="6000" b="1" i="1" smtClean="0">
                <a:solidFill>
                  <a:srgbClr val="000099"/>
                </a:solidFill>
              </a:rPr>
              <a:t>C</a:t>
            </a:r>
            <a:r>
              <a:rPr lang="en-US" sz="3900" smtClean="0"/>
              <a:t>itizenship</a:t>
            </a:r>
            <a:endParaRPr lang="en-US" sz="3900" dirty="0"/>
          </a:p>
        </p:txBody>
      </p:sp>
      <p:sp>
        <p:nvSpPr>
          <p:cNvPr id="8" name="Rectangle 3"/>
          <p:cNvSpPr txBox="1">
            <a:spLocks noChangeArrowheads="1"/>
          </p:cNvSpPr>
          <p:nvPr/>
        </p:nvSpPr>
        <p:spPr>
          <a:xfrm>
            <a:off x="5791200" y="3170237"/>
            <a:ext cx="3200400" cy="3611563"/>
          </a:xfrm>
          <a:prstGeom prst="rect">
            <a:avLst/>
          </a:prstGeom>
          <a:ln w="38100">
            <a:solidFill>
              <a:srgbClr val="00B0F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Conduct training, share the </a:t>
            </a:r>
            <a:r>
              <a:rPr lang="en-US" sz="2400" b="1" dirty="0" smtClean="0">
                <a:solidFill>
                  <a:srgbClr val="000099"/>
                </a:solidFill>
              </a:rPr>
              <a:t>ABC</a:t>
            </a:r>
            <a:r>
              <a:rPr lang="en-US" sz="2400" dirty="0" smtClean="0"/>
              <a:t>’s</a:t>
            </a:r>
          </a:p>
          <a:p>
            <a:r>
              <a:rPr lang="en-US" sz="2400" dirty="0" smtClean="0"/>
              <a:t>Volunteer to help the </a:t>
            </a:r>
            <a:r>
              <a:rPr lang="en-US" sz="2400" dirty="0" err="1" smtClean="0"/>
              <a:t>punong</a:t>
            </a:r>
            <a:r>
              <a:rPr lang="en-US" sz="2400" dirty="0" smtClean="0"/>
              <a:t> barangay and </a:t>
            </a:r>
            <a:r>
              <a:rPr lang="en-US" sz="2400" dirty="0" err="1" smtClean="0"/>
              <a:t>sangguniang</a:t>
            </a:r>
            <a:r>
              <a:rPr lang="en-US" sz="2400" dirty="0" smtClean="0"/>
              <a:t> barangay</a:t>
            </a:r>
          </a:p>
          <a:p>
            <a:r>
              <a:rPr lang="en-US" sz="2400" dirty="0" smtClean="0"/>
              <a:t>Seek and develop others who wish to serve</a:t>
            </a:r>
          </a:p>
          <a:p>
            <a:endParaRPr lang="en-US" sz="2400" dirty="0"/>
          </a:p>
        </p:txBody>
      </p:sp>
      <p:sp>
        <p:nvSpPr>
          <p:cNvPr id="4" name="Slide Number Placeholder 3"/>
          <p:cNvSpPr>
            <a:spLocks noGrp="1"/>
          </p:cNvSpPr>
          <p:nvPr>
            <p:ph type="sldNum" sz="quarter" idx="12"/>
          </p:nvPr>
        </p:nvSpPr>
        <p:spPr/>
        <p:txBody>
          <a:bodyPr/>
          <a:lstStyle/>
          <a:p>
            <a:fld id="{9B1323FD-ED1B-481C-BC46-19F9014BEBC8}" type="slidenum">
              <a:rPr lang="en-US" smtClean="0"/>
              <a:t>25</a:t>
            </a:fld>
            <a:endParaRPr lang="en-US"/>
          </a:p>
        </p:txBody>
      </p:sp>
      <p:sp>
        <p:nvSpPr>
          <p:cNvPr id="9" name="Date Placeholder 8"/>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405978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8" name="Group 10"/>
          <p:cNvGrpSpPr>
            <a:grpSpLocks/>
          </p:cNvGrpSpPr>
          <p:nvPr/>
        </p:nvGrpSpPr>
        <p:grpSpPr bwMode="auto">
          <a:xfrm>
            <a:off x="1524343" y="1371600"/>
            <a:ext cx="6083300" cy="5410200"/>
            <a:chOff x="824" y="144"/>
            <a:chExt cx="4072" cy="3648"/>
          </a:xfrm>
        </p:grpSpPr>
        <p:sp>
          <p:nvSpPr>
            <p:cNvPr id="58372" name="Oval 4"/>
            <p:cNvSpPr>
              <a:spLocks noChangeArrowheads="1"/>
            </p:cNvSpPr>
            <p:nvPr/>
          </p:nvSpPr>
          <p:spPr bwMode="auto">
            <a:xfrm>
              <a:off x="2248" y="1512"/>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err="1"/>
                <a:t>Maka-Diyos</a:t>
              </a:r>
              <a:endParaRPr lang="en-US" sz="2400" dirty="0"/>
            </a:p>
          </p:txBody>
        </p:sp>
        <p:sp>
          <p:nvSpPr>
            <p:cNvPr id="58373" name="Oval 5"/>
            <p:cNvSpPr>
              <a:spLocks noChangeArrowheads="1"/>
            </p:cNvSpPr>
            <p:nvPr/>
          </p:nvSpPr>
          <p:spPr bwMode="auto">
            <a:xfrm>
              <a:off x="2248" y="144"/>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err="1" smtClean="0"/>
                <a:t>Mapayapa</a:t>
              </a:r>
              <a:r>
                <a:rPr lang="en-US" sz="1600" dirty="0" smtClean="0"/>
                <a:t> at </a:t>
              </a:r>
              <a:r>
                <a:rPr lang="en-US" sz="1600" dirty="0" err="1" smtClean="0"/>
                <a:t>napapatupad</a:t>
              </a:r>
              <a:r>
                <a:rPr lang="en-US" sz="1600" dirty="0" smtClean="0"/>
                <a:t> </a:t>
              </a:r>
              <a:r>
                <a:rPr lang="en-US" sz="1600" dirty="0" err="1" smtClean="0"/>
                <a:t>ang</a:t>
              </a:r>
              <a:r>
                <a:rPr lang="en-US" sz="1600" dirty="0" smtClean="0"/>
                <a:t> </a:t>
              </a:r>
              <a:r>
                <a:rPr lang="en-US" sz="1600" dirty="0" err="1" smtClean="0"/>
                <a:t>batas</a:t>
              </a:r>
              <a:endParaRPr lang="en-US" sz="1600" dirty="0"/>
            </a:p>
          </p:txBody>
        </p:sp>
        <p:sp>
          <p:nvSpPr>
            <p:cNvPr id="58374" name="Oval 6"/>
            <p:cNvSpPr>
              <a:spLocks noChangeArrowheads="1"/>
            </p:cNvSpPr>
            <p:nvPr/>
          </p:nvSpPr>
          <p:spPr bwMode="auto">
            <a:xfrm>
              <a:off x="3648" y="1008"/>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err="1" smtClean="0"/>
                <a:t>Maunlad</a:t>
              </a:r>
              <a:endParaRPr lang="en-US" dirty="0"/>
            </a:p>
          </p:txBody>
        </p:sp>
        <p:sp>
          <p:nvSpPr>
            <p:cNvPr id="58375" name="Oval 7"/>
            <p:cNvSpPr>
              <a:spLocks noChangeArrowheads="1"/>
            </p:cNvSpPr>
            <p:nvPr/>
          </p:nvSpPr>
          <p:spPr bwMode="auto">
            <a:xfrm>
              <a:off x="3264" y="2544"/>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err="1" smtClean="0"/>
                <a:t>Nakikilahok</a:t>
              </a:r>
              <a:r>
                <a:rPr lang="en-US" sz="1600" dirty="0" smtClean="0"/>
                <a:t> at </a:t>
              </a:r>
              <a:r>
                <a:rPr lang="en-US" sz="1600" dirty="0" err="1" smtClean="0"/>
                <a:t>nagkakaisa</a:t>
              </a:r>
              <a:r>
                <a:rPr lang="en-US" sz="1600" dirty="0" smtClean="0"/>
                <a:t> </a:t>
              </a:r>
              <a:r>
                <a:rPr lang="en-US" sz="1600" dirty="0" err="1" smtClean="0"/>
                <a:t>na</a:t>
              </a:r>
              <a:r>
                <a:rPr lang="en-US" sz="1600" dirty="0" smtClean="0"/>
                <a:t> </a:t>
              </a:r>
              <a:r>
                <a:rPr lang="en-US" sz="1600" dirty="0" err="1" smtClean="0"/>
                <a:t>mamamayan</a:t>
              </a:r>
              <a:endParaRPr lang="en-US" sz="1600" dirty="0"/>
            </a:p>
          </p:txBody>
        </p:sp>
        <p:sp>
          <p:nvSpPr>
            <p:cNvPr id="58376" name="Oval 8"/>
            <p:cNvSpPr>
              <a:spLocks noChangeArrowheads="1"/>
            </p:cNvSpPr>
            <p:nvPr/>
          </p:nvSpPr>
          <p:spPr bwMode="auto">
            <a:xfrm>
              <a:off x="1248" y="2544"/>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err="1" smtClean="0"/>
                <a:t>Malinis</a:t>
              </a:r>
              <a:r>
                <a:rPr lang="en-US" sz="2000" dirty="0" smtClean="0"/>
                <a:t> at </a:t>
              </a:r>
              <a:r>
                <a:rPr lang="en-US" sz="2000" dirty="0" err="1" smtClean="0"/>
                <a:t>ligtas</a:t>
              </a:r>
              <a:r>
                <a:rPr lang="en-US" sz="2000" dirty="0" smtClean="0"/>
                <a:t> </a:t>
              </a:r>
              <a:r>
                <a:rPr lang="en-US" sz="2000" dirty="0" err="1" smtClean="0"/>
                <a:t>na</a:t>
              </a:r>
              <a:r>
                <a:rPr lang="en-US" sz="2000" dirty="0" smtClean="0"/>
                <a:t> </a:t>
              </a:r>
              <a:r>
                <a:rPr lang="en-US" sz="2000" dirty="0" err="1" smtClean="0"/>
                <a:t>kapaligiran</a:t>
              </a:r>
              <a:endParaRPr lang="en-US" sz="2000" dirty="0"/>
            </a:p>
          </p:txBody>
        </p:sp>
        <p:sp>
          <p:nvSpPr>
            <p:cNvPr id="58377" name="Oval 9"/>
            <p:cNvSpPr>
              <a:spLocks noChangeArrowheads="1"/>
            </p:cNvSpPr>
            <p:nvPr/>
          </p:nvSpPr>
          <p:spPr bwMode="auto">
            <a:xfrm>
              <a:off x="824" y="1008"/>
              <a:ext cx="1248" cy="1248"/>
            </a:xfrm>
            <a:prstGeom prst="ellipse">
              <a:avLst/>
            </a:prstGeom>
            <a:gradFill rotWithShape="1">
              <a:gsLst>
                <a:gs pos="0">
                  <a:srgbClr val="FFCC66"/>
                </a:gs>
                <a:gs pos="100000">
                  <a:srgbClr val="FFFF99"/>
                </a:gs>
              </a:gsLst>
              <a:lin ang="2700000" scaled="1"/>
            </a:gra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a:r>
                <a:rPr lang="en-US" sz="1400" dirty="0" err="1" smtClean="0"/>
                <a:t>Nagmamahalan</a:t>
              </a:r>
              <a:r>
                <a:rPr lang="en-US" sz="1400" dirty="0" smtClean="0"/>
                <a:t> at </a:t>
              </a:r>
              <a:r>
                <a:rPr lang="en-US" sz="1400" dirty="0" err="1" smtClean="0"/>
                <a:t>nagtutulungang</a:t>
              </a:r>
              <a:r>
                <a:rPr lang="en-US" sz="1400" dirty="0" smtClean="0"/>
                <a:t> </a:t>
              </a:r>
              <a:r>
                <a:rPr lang="en-US" sz="1400" dirty="0" err="1" smtClean="0"/>
                <a:t>mamamayan</a:t>
              </a:r>
              <a:endParaRPr lang="en-US" sz="1400" dirty="0"/>
            </a:p>
          </p:txBody>
        </p:sp>
      </p:grpSp>
      <p:sp>
        <p:nvSpPr>
          <p:cNvPr id="2" name="TextBox 1"/>
          <p:cNvSpPr txBox="1"/>
          <p:nvPr/>
        </p:nvSpPr>
        <p:spPr>
          <a:xfrm>
            <a:off x="1472514" y="0"/>
            <a:ext cx="6178294" cy="707886"/>
          </a:xfrm>
          <a:prstGeom prst="rect">
            <a:avLst/>
          </a:prstGeom>
          <a:noFill/>
        </p:spPr>
        <p:txBody>
          <a:bodyPr wrap="none" rtlCol="0">
            <a:spAutoFit/>
          </a:bodyPr>
          <a:lstStyle/>
          <a:p>
            <a:r>
              <a:rPr lang="en-US" sz="4000" dirty="0" err="1" smtClean="0"/>
              <a:t>Ang</a:t>
            </a:r>
            <a:r>
              <a:rPr lang="en-US" sz="4000" dirty="0" smtClean="0"/>
              <a:t> </a:t>
            </a:r>
            <a:r>
              <a:rPr lang="en-US" sz="4000" dirty="0" err="1" smtClean="0"/>
              <a:t>Pangarap</a:t>
            </a:r>
            <a:r>
              <a:rPr lang="en-US" sz="4000" dirty="0" smtClean="0"/>
              <a:t> </a:t>
            </a:r>
            <a:r>
              <a:rPr lang="en-US" sz="4000" dirty="0" err="1" smtClean="0"/>
              <a:t>ng</a:t>
            </a:r>
            <a:r>
              <a:rPr lang="en-US" sz="4000" dirty="0" smtClean="0"/>
              <a:t> </a:t>
            </a:r>
            <a:r>
              <a:rPr lang="en-US" sz="4000" dirty="0" err="1" smtClean="0"/>
              <a:t>Pamayanan</a:t>
            </a:r>
            <a:endParaRPr lang="en-US" sz="4000" dirty="0"/>
          </a:p>
        </p:txBody>
      </p:sp>
      <p:sp>
        <p:nvSpPr>
          <p:cNvPr id="4" name="TextBox 3"/>
          <p:cNvSpPr txBox="1"/>
          <p:nvPr/>
        </p:nvSpPr>
        <p:spPr>
          <a:xfrm>
            <a:off x="1676400" y="607413"/>
            <a:ext cx="5659883" cy="369332"/>
          </a:xfrm>
          <a:prstGeom prst="rect">
            <a:avLst/>
          </a:prstGeom>
          <a:noFill/>
        </p:spPr>
        <p:txBody>
          <a:bodyPr wrap="none" rtlCol="0">
            <a:spAutoFit/>
          </a:bodyPr>
          <a:lstStyle/>
          <a:p>
            <a:r>
              <a:rPr lang="en-PH" dirty="0" smtClean="0"/>
              <a:t>LGU  ___________________________  as of </a:t>
            </a:r>
            <a:r>
              <a:rPr lang="en-PH" dirty="0" smtClean="0">
                <a:solidFill>
                  <a:srgbClr val="FF0000"/>
                </a:solidFill>
              </a:rPr>
              <a:t>(month/year)</a:t>
            </a:r>
            <a:endParaRPr lang="en-PH" dirty="0">
              <a:solidFill>
                <a:srgbClr val="FF0000"/>
              </a:solidFill>
            </a:endParaRPr>
          </a:p>
        </p:txBody>
      </p:sp>
      <p:sp>
        <p:nvSpPr>
          <p:cNvPr id="6" name="Slide Number Placeholder 5"/>
          <p:cNvSpPr>
            <a:spLocks noGrp="1"/>
          </p:cNvSpPr>
          <p:nvPr>
            <p:ph type="sldNum" sz="quarter" idx="12"/>
          </p:nvPr>
        </p:nvSpPr>
        <p:spPr/>
        <p:txBody>
          <a:bodyPr/>
          <a:lstStyle/>
          <a:p>
            <a:fld id="{9B1323FD-ED1B-481C-BC46-19F9014BEBC8}" type="slidenum">
              <a:rPr lang="en-US" smtClean="0"/>
              <a:pPr/>
              <a:t>3</a:t>
            </a:fld>
            <a:endParaRPr lang="en-US" dirty="0"/>
          </a:p>
        </p:txBody>
      </p:sp>
      <p:sp>
        <p:nvSpPr>
          <p:cNvPr id="7" name="Date Placeholder 6"/>
          <p:cNvSpPr>
            <a:spLocks noGrp="1"/>
          </p:cNvSpPr>
          <p:nvPr>
            <p:ph type="dt" sz="half" idx="10"/>
          </p:nvPr>
        </p:nvSpPr>
        <p:spPr/>
        <p:txBody>
          <a:bodyPr/>
          <a:lstStyle/>
          <a:p>
            <a:r>
              <a:rPr lang="en-US" smtClean="0"/>
              <a:t>i-Pantawid eFDS 3</a:t>
            </a:r>
            <a:endParaRPr lang="en-US"/>
          </a:p>
        </p:txBody>
      </p:sp>
      <p:sp>
        <p:nvSpPr>
          <p:cNvPr id="14" name="TextBox 13"/>
          <p:cNvSpPr txBox="1"/>
          <p:nvPr/>
        </p:nvSpPr>
        <p:spPr>
          <a:xfrm rot="19344200">
            <a:off x="509914" y="2911125"/>
            <a:ext cx="8119325" cy="954107"/>
          </a:xfrm>
          <a:prstGeom prst="rect">
            <a:avLst/>
          </a:prstGeom>
          <a:noFill/>
        </p:spPr>
        <p:txBody>
          <a:bodyPr wrap="square" rtlCol="0">
            <a:spAutoFit/>
          </a:bodyPr>
          <a:lstStyle/>
          <a:p>
            <a:r>
              <a:rPr lang="en-PH" sz="2800" b="1" dirty="0" smtClean="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(DRAFT – REPLACE WITH OWN APPROPRIATE DATA FROM </a:t>
            </a:r>
            <a:r>
              <a:rPr lang="en-PH" sz="2800" b="1" dirty="0" err="1" smtClean="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eFDS</a:t>
            </a:r>
            <a:r>
              <a:rPr lang="en-PH" sz="2800" b="1" dirty="0" smtClean="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rPr>
              <a:t> 2)</a:t>
            </a:r>
            <a:endParaRPr lang="en-PH" sz="2800" b="1" dirty="0">
              <a:ln w="12700">
                <a:solidFill>
                  <a:srgbClr val="C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0788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6974" y="76505"/>
            <a:ext cx="8230054" cy="1143000"/>
          </a:xfrm>
        </p:spPr>
        <p:txBody>
          <a:bodyPr/>
          <a:lstStyle/>
          <a:p>
            <a:r>
              <a:rPr lang="en-US">
                <a:solidFill>
                  <a:srgbClr val="CC0000"/>
                </a:solidFill>
              </a:rPr>
              <a:t>UDHR Article 25</a:t>
            </a:r>
            <a:r>
              <a:rPr lang="en-US"/>
              <a:t> </a:t>
            </a:r>
          </a:p>
        </p:txBody>
      </p:sp>
      <p:sp>
        <p:nvSpPr>
          <p:cNvPr id="18435" name="Rectangle 3"/>
          <p:cNvSpPr>
            <a:spLocks noGrp="1" noChangeArrowheads="1"/>
          </p:cNvSpPr>
          <p:nvPr>
            <p:ph type="body" idx="1"/>
          </p:nvPr>
        </p:nvSpPr>
        <p:spPr>
          <a:xfrm>
            <a:off x="-151946" y="1143000"/>
            <a:ext cx="9144000" cy="4526326"/>
          </a:xfrm>
        </p:spPr>
        <p:txBody>
          <a:bodyPr>
            <a:noAutofit/>
          </a:bodyPr>
          <a:lstStyle/>
          <a:p>
            <a:pPr marL="533387" indent="-533387">
              <a:lnSpc>
                <a:spcPct val="80000"/>
              </a:lnSpc>
              <a:buNone/>
            </a:pPr>
            <a:r>
              <a:rPr lang="en-US" sz="3600"/>
              <a:t>     Everyone has the right to a standard of living adequate for the health and well-being of himself and of his family, including food, clothing, housing and medical care and necessary social services…</a:t>
            </a:r>
          </a:p>
          <a:p>
            <a:pPr marL="533387" indent="-533387">
              <a:lnSpc>
                <a:spcPct val="80000"/>
              </a:lnSpc>
              <a:buNone/>
            </a:pPr>
            <a:r>
              <a:rPr lang="en-US" sz="4000" i="1"/>
              <a:t>     </a:t>
            </a:r>
            <a:r>
              <a:rPr lang="en-US" sz="3600" i="1">
                <a:solidFill>
                  <a:srgbClr val="000099"/>
                </a:solidFill>
              </a:rPr>
              <a:t>Ang bawat tao'y may karapatan sa isang pamantayan ng pamumuhay na sapat para sa kalusugan at kagalingan ng kanyang sarili at ng kanyang pamilya, kasama na ang pagkain, pananamit, paninirahan at pagpapagamot at kinakailangang mga paglilingkod panlipunan…</a:t>
            </a:r>
            <a:endParaRPr lang="en-US" sz="3600">
              <a:solidFill>
                <a:srgbClr val="000099"/>
              </a:solidFill>
            </a:endParaRPr>
          </a:p>
        </p:txBody>
      </p:sp>
      <p:pic>
        <p:nvPicPr>
          <p:cNvPr id="4" name="Picture 10" descr="http://www.nepad.org/system/files/images/UN-LOGO.jpg"/>
          <p:cNvPicPr>
            <a:picLocks noChangeAspect="1" noChangeArrowheads="1"/>
          </p:cNvPicPr>
          <p:nvPr/>
        </p:nvPicPr>
        <p:blipFill>
          <a:blip r:embed="rId3" cstate="print"/>
          <a:srcRect/>
          <a:stretch>
            <a:fillRect/>
          </a:stretch>
        </p:blipFill>
        <p:spPr bwMode="auto">
          <a:xfrm>
            <a:off x="1295400" y="0"/>
            <a:ext cx="1219200" cy="121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B1323FD-ED1B-481C-BC46-19F9014BEBC8}" type="slidenum">
              <a:rPr lang="en-US" smtClean="0"/>
              <a:t>4</a:t>
            </a:fld>
            <a:endParaRPr lang="en-US"/>
          </a:p>
        </p:txBody>
      </p:sp>
      <p:sp>
        <p:nvSpPr>
          <p:cNvPr id="6" name="Date Placeholder 5"/>
          <p:cNvSpPr>
            <a:spLocks noGrp="1"/>
          </p:cNvSpPr>
          <p:nvPr>
            <p:ph type="dt" sz="half" idx="10"/>
          </p:nvPr>
        </p:nvSpPr>
        <p:spPr>
          <a:xfrm>
            <a:off x="457200" y="6492875"/>
            <a:ext cx="2133600" cy="365125"/>
          </a:xfrm>
        </p:spPr>
        <p:txBody>
          <a:bodyPr/>
          <a:lstStyle/>
          <a:p>
            <a:r>
              <a:rPr lang="en-US" smtClean="0"/>
              <a:t>i-Pantawid eFDS 3</a:t>
            </a:r>
            <a:endParaRPr lang="en-US"/>
          </a:p>
        </p:txBody>
      </p:sp>
    </p:spTree>
    <p:extLst>
      <p:ext uri="{BB962C8B-B14F-4D97-AF65-F5344CB8AC3E}">
        <p14:creationId xmlns:p14="http://schemas.microsoft.com/office/powerpoint/2010/main" val="18344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solidFill>
                  <a:srgbClr val="CC0000"/>
                </a:solidFill>
              </a:rPr>
              <a:t>UDHR Article 29</a:t>
            </a:r>
            <a:r>
              <a:rPr lang="en-US"/>
              <a:t> </a:t>
            </a:r>
          </a:p>
        </p:txBody>
      </p:sp>
      <p:sp>
        <p:nvSpPr>
          <p:cNvPr id="15363" name="Rectangle 3"/>
          <p:cNvSpPr>
            <a:spLocks noGrp="1" noChangeArrowheads="1"/>
          </p:cNvSpPr>
          <p:nvPr>
            <p:ph type="body" idx="1"/>
          </p:nvPr>
        </p:nvSpPr>
        <p:spPr>
          <a:xfrm>
            <a:off x="381000" y="1599744"/>
            <a:ext cx="8687028" cy="4525183"/>
          </a:xfrm>
        </p:spPr>
        <p:txBody>
          <a:bodyPr/>
          <a:lstStyle/>
          <a:p>
            <a:pPr marL="0" indent="0">
              <a:lnSpc>
                <a:spcPct val="80000"/>
              </a:lnSpc>
              <a:buNone/>
            </a:pPr>
            <a:r>
              <a:rPr lang="en-US" sz="4000"/>
              <a:t>Everyone has duties to the community in which alone the free and full development of his personality is possible. </a:t>
            </a:r>
            <a:endParaRPr lang="en-US" sz="5400"/>
          </a:p>
          <a:p>
            <a:pPr marL="0" indent="0">
              <a:lnSpc>
                <a:spcPct val="80000"/>
              </a:lnSpc>
              <a:buNone/>
            </a:pPr>
            <a:r>
              <a:rPr lang="en-US" sz="4000" i="1">
                <a:solidFill>
                  <a:srgbClr val="000099"/>
                </a:solidFill>
              </a:rPr>
              <a:t>Ang bawat tao'y may mga tungkulin sa pamayanan sa ikaaari lamang ng malaya at ganap na pagkaunlad ng kanyang pagkatao.</a:t>
            </a:r>
            <a:r>
              <a:rPr lang="en-US" sz="4000"/>
              <a:t> </a:t>
            </a:r>
            <a:endParaRPr lang="en-US" sz="6000" i="1">
              <a:solidFill>
                <a:srgbClr val="000099"/>
              </a:solidFill>
            </a:endParaRPr>
          </a:p>
          <a:p>
            <a:pPr marL="0" indent="0">
              <a:lnSpc>
                <a:spcPct val="80000"/>
              </a:lnSpc>
              <a:buNone/>
            </a:pPr>
            <a:endParaRPr lang="en-US" sz="6000" i="1">
              <a:solidFill>
                <a:srgbClr val="000099"/>
              </a:solidFill>
            </a:endParaRPr>
          </a:p>
        </p:txBody>
      </p:sp>
      <p:pic>
        <p:nvPicPr>
          <p:cNvPr id="4" name="Picture 10" descr="http://www.nepad.org/system/files/images/UN-LOGO.jpg"/>
          <p:cNvPicPr>
            <a:picLocks noChangeAspect="1" noChangeArrowheads="1"/>
          </p:cNvPicPr>
          <p:nvPr/>
        </p:nvPicPr>
        <p:blipFill>
          <a:blip r:embed="rId3" cstate="print"/>
          <a:srcRect/>
          <a:stretch>
            <a:fillRect/>
          </a:stretch>
        </p:blipFill>
        <p:spPr bwMode="auto">
          <a:xfrm>
            <a:off x="1295400" y="228600"/>
            <a:ext cx="1219200" cy="121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B1323FD-ED1B-481C-BC46-19F9014BEBC8}" type="slidenum">
              <a:rPr lang="en-US" smtClean="0"/>
              <a:t>5</a:t>
            </a:fld>
            <a:endParaRPr lang="en-US"/>
          </a:p>
        </p:txBody>
      </p:sp>
      <p:sp>
        <p:nvSpPr>
          <p:cNvPr id="6" name="Date Placeholder 5"/>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29803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953000" y="4572000"/>
            <a:ext cx="3540126" cy="18861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Rectangle 16"/>
          <p:cNvSpPr/>
          <p:nvPr/>
        </p:nvSpPr>
        <p:spPr>
          <a:xfrm>
            <a:off x="1066800" y="4541004"/>
            <a:ext cx="3070071" cy="188612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Date Placeholder 1"/>
          <p:cNvSpPr>
            <a:spLocks noGrp="1"/>
          </p:cNvSpPr>
          <p:nvPr>
            <p:ph type="dt" sz="half" idx="10"/>
          </p:nvPr>
        </p:nvSpPr>
        <p:spPr/>
        <p:txBody>
          <a:bodyPr/>
          <a:lstStyle/>
          <a:p>
            <a:r>
              <a:rPr lang="en-US" smtClean="0"/>
              <a:t>i-Pantawid eFDS 3</a:t>
            </a:r>
            <a:endParaRPr lang="en-US"/>
          </a:p>
        </p:txBody>
      </p:sp>
      <p:sp>
        <p:nvSpPr>
          <p:cNvPr id="3" name="Slide Number Placeholder 2"/>
          <p:cNvSpPr>
            <a:spLocks noGrp="1"/>
          </p:cNvSpPr>
          <p:nvPr>
            <p:ph type="sldNum" sz="quarter" idx="12"/>
          </p:nvPr>
        </p:nvSpPr>
        <p:spPr/>
        <p:txBody>
          <a:bodyPr/>
          <a:lstStyle/>
          <a:p>
            <a:fld id="{9B1323FD-ED1B-481C-BC46-19F9014BEBC8}" type="slidenum">
              <a:rPr lang="en-US" smtClean="0"/>
              <a:pPr/>
              <a:t>6</a:t>
            </a:fld>
            <a:endParaRPr lang="en-US" dirty="0"/>
          </a:p>
        </p:txBody>
      </p:sp>
      <p:sp>
        <p:nvSpPr>
          <p:cNvPr id="6" name="TextBox 5"/>
          <p:cNvSpPr txBox="1"/>
          <p:nvPr/>
        </p:nvSpPr>
        <p:spPr>
          <a:xfrm>
            <a:off x="2481224" y="228600"/>
            <a:ext cx="4376776" cy="923330"/>
          </a:xfrm>
          <a:prstGeom prst="rect">
            <a:avLst/>
          </a:prstGeom>
          <a:solidFill>
            <a:srgbClr val="CCFFCC"/>
          </a:solidFill>
        </p:spPr>
        <p:txBody>
          <a:bodyPr wrap="none" rtlCol="0">
            <a:spAutoFit/>
          </a:bodyPr>
          <a:lstStyle/>
          <a:p>
            <a:r>
              <a:rPr lang="en-PH" sz="5400" dirty="0">
                <a:solidFill>
                  <a:prstClr val="black"/>
                </a:solidFill>
                <a:ea typeface="+mj-ea"/>
                <a:cs typeface="+mj-cs"/>
              </a:rPr>
              <a:t>Social Contract</a:t>
            </a:r>
            <a:endParaRPr lang="en-PH" sz="2800" dirty="0"/>
          </a:p>
        </p:txBody>
      </p:sp>
      <p:sp>
        <p:nvSpPr>
          <p:cNvPr id="8" name="TextBox 7"/>
          <p:cNvSpPr txBox="1"/>
          <p:nvPr/>
        </p:nvSpPr>
        <p:spPr>
          <a:xfrm>
            <a:off x="1969432" y="1454368"/>
            <a:ext cx="1840568" cy="707886"/>
          </a:xfrm>
          <a:prstGeom prst="rect">
            <a:avLst/>
          </a:prstGeom>
          <a:noFill/>
        </p:spPr>
        <p:txBody>
          <a:bodyPr wrap="none" rtlCol="0">
            <a:spAutoFit/>
          </a:bodyPr>
          <a:lstStyle/>
          <a:p>
            <a:r>
              <a:rPr lang="en-PH" sz="4000" i="1" dirty="0" err="1" smtClean="0">
                <a:solidFill>
                  <a:schemeClr val="accent1">
                    <a:lumMod val="75000"/>
                  </a:schemeClr>
                </a:solidFill>
                <a:ea typeface="+mj-ea"/>
                <a:cs typeface="+mj-cs"/>
              </a:rPr>
              <a:t>Lipunan</a:t>
            </a:r>
            <a:endParaRPr lang="en-PH" i="1" dirty="0">
              <a:solidFill>
                <a:schemeClr val="accent1">
                  <a:lumMod val="75000"/>
                </a:schemeClr>
              </a:solidFill>
            </a:endParaRPr>
          </a:p>
        </p:txBody>
      </p:sp>
      <p:sp>
        <p:nvSpPr>
          <p:cNvPr id="9" name="TextBox 8"/>
          <p:cNvSpPr txBox="1"/>
          <p:nvPr/>
        </p:nvSpPr>
        <p:spPr>
          <a:xfrm>
            <a:off x="4944882" y="1447800"/>
            <a:ext cx="2491323" cy="707886"/>
          </a:xfrm>
          <a:prstGeom prst="rect">
            <a:avLst/>
          </a:prstGeom>
          <a:noFill/>
        </p:spPr>
        <p:txBody>
          <a:bodyPr wrap="none" rtlCol="0">
            <a:spAutoFit/>
          </a:bodyPr>
          <a:lstStyle/>
          <a:p>
            <a:r>
              <a:rPr lang="en-PH" sz="4000" i="1" dirty="0" err="1" smtClean="0">
                <a:solidFill>
                  <a:schemeClr val="accent1">
                    <a:lumMod val="75000"/>
                  </a:schemeClr>
                </a:solidFill>
                <a:ea typeface="+mj-ea"/>
                <a:cs typeface="+mj-cs"/>
              </a:rPr>
              <a:t>Kasunduan</a:t>
            </a:r>
            <a:endParaRPr lang="en-PH" i="1" dirty="0">
              <a:solidFill>
                <a:schemeClr val="accent1">
                  <a:lumMod val="75000"/>
                </a:schemeClr>
              </a:solidFill>
            </a:endParaRPr>
          </a:p>
        </p:txBody>
      </p:sp>
      <p:sp>
        <p:nvSpPr>
          <p:cNvPr id="10" name="TextBox 9"/>
          <p:cNvSpPr txBox="1"/>
          <p:nvPr/>
        </p:nvSpPr>
        <p:spPr>
          <a:xfrm>
            <a:off x="533400" y="2489537"/>
            <a:ext cx="7716792" cy="1015663"/>
          </a:xfrm>
          <a:prstGeom prst="rect">
            <a:avLst/>
          </a:prstGeom>
          <a:solidFill>
            <a:schemeClr val="accent6">
              <a:lumMod val="20000"/>
              <a:lumOff val="80000"/>
            </a:schemeClr>
          </a:solidFill>
        </p:spPr>
        <p:txBody>
          <a:bodyPr wrap="none" rtlCol="0">
            <a:spAutoFit/>
          </a:bodyPr>
          <a:lstStyle/>
          <a:p>
            <a:r>
              <a:rPr lang="en-PH" sz="6000" i="1" dirty="0" err="1" smtClean="0">
                <a:solidFill>
                  <a:srgbClr val="C00000"/>
                </a:solidFill>
                <a:ea typeface="+mj-ea"/>
                <a:cs typeface="+mj-cs"/>
              </a:rPr>
              <a:t>Kasunduang</a:t>
            </a:r>
            <a:r>
              <a:rPr lang="en-PH" sz="6000" i="1" dirty="0" smtClean="0">
                <a:solidFill>
                  <a:srgbClr val="C00000"/>
                </a:solidFill>
                <a:ea typeface="+mj-ea"/>
                <a:cs typeface="+mj-cs"/>
              </a:rPr>
              <a:t> </a:t>
            </a:r>
            <a:r>
              <a:rPr lang="en-PH" sz="6000" i="1" dirty="0" err="1" smtClean="0">
                <a:solidFill>
                  <a:srgbClr val="C00000"/>
                </a:solidFill>
                <a:ea typeface="+mj-ea"/>
                <a:cs typeface="+mj-cs"/>
              </a:rPr>
              <a:t>Panlipunan</a:t>
            </a:r>
            <a:endParaRPr lang="en-PH" sz="3200" i="1" dirty="0">
              <a:solidFill>
                <a:srgbClr val="C00000"/>
              </a:solidFill>
            </a:endParaRPr>
          </a:p>
        </p:txBody>
      </p:sp>
      <p:cxnSp>
        <p:nvCxnSpPr>
          <p:cNvPr id="12" name="Straight Arrow Connector 11"/>
          <p:cNvCxnSpPr/>
          <p:nvPr/>
        </p:nvCxnSpPr>
        <p:spPr>
          <a:xfrm>
            <a:off x="3200400" y="1075730"/>
            <a:ext cx="0" cy="5486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0" y="1066800"/>
            <a:ext cx="0" cy="5486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68298" y="3568244"/>
            <a:ext cx="978408" cy="8669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1828800"/>
            <a:ext cx="76200" cy="707886"/>
          </a:xfrm>
          <a:prstGeom prst="rect">
            <a:avLst/>
          </a:prstGeom>
          <a:noFill/>
        </p:spPr>
        <p:txBody>
          <a:bodyPr wrap="square" rtlCol="0">
            <a:spAutoFit/>
          </a:bodyPr>
          <a:lstStyle/>
          <a:p>
            <a:r>
              <a:rPr lang="en-PH" sz="4000" dirty="0" smtClean="0"/>
              <a:t>=</a:t>
            </a:r>
            <a:endParaRPr lang="en-PH" sz="4000" dirty="0"/>
          </a:p>
        </p:txBody>
      </p:sp>
      <p:cxnSp>
        <p:nvCxnSpPr>
          <p:cNvPr id="24" name="Straight Arrow Connector 23"/>
          <p:cNvCxnSpPr/>
          <p:nvPr/>
        </p:nvCxnSpPr>
        <p:spPr>
          <a:xfrm>
            <a:off x="4327902" y="3568244"/>
            <a:ext cx="1210753" cy="8669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42635" y="4655403"/>
            <a:ext cx="2749471" cy="830997"/>
          </a:xfrm>
          <a:prstGeom prst="rect">
            <a:avLst/>
          </a:prstGeom>
          <a:noFill/>
        </p:spPr>
        <p:txBody>
          <a:bodyPr wrap="none" rtlCol="0">
            <a:spAutoFit/>
          </a:bodyPr>
          <a:lstStyle/>
          <a:p>
            <a:r>
              <a:rPr lang="en-PH" sz="4800" dirty="0" smtClean="0">
                <a:latin typeface="Times New Roman" pitchFamily="18" charset="0"/>
                <a:cs typeface="Times New Roman" pitchFamily="18" charset="0"/>
              </a:rPr>
              <a:t>FORMAL</a:t>
            </a:r>
            <a:endParaRPr lang="en-PH" sz="4800" dirty="0">
              <a:latin typeface="Times New Roman" pitchFamily="18" charset="0"/>
              <a:cs typeface="Times New Roman" pitchFamily="18" charset="0"/>
            </a:endParaRPr>
          </a:p>
        </p:txBody>
      </p:sp>
      <p:sp>
        <p:nvSpPr>
          <p:cNvPr id="25" name="TextBox 24"/>
          <p:cNvSpPr txBox="1"/>
          <p:nvPr/>
        </p:nvSpPr>
        <p:spPr>
          <a:xfrm>
            <a:off x="5105400" y="4670465"/>
            <a:ext cx="3312125" cy="769441"/>
          </a:xfrm>
          <a:prstGeom prst="rect">
            <a:avLst/>
          </a:prstGeom>
          <a:noFill/>
        </p:spPr>
        <p:txBody>
          <a:bodyPr wrap="none" rtlCol="0">
            <a:spAutoFit/>
          </a:bodyPr>
          <a:lstStyle/>
          <a:p>
            <a:r>
              <a:rPr lang="en-PH" sz="4400" dirty="0" smtClean="0">
                <a:latin typeface="Comic Sans MS" pitchFamily="66" charset="0"/>
              </a:rPr>
              <a:t>INFORMAL</a:t>
            </a:r>
            <a:endParaRPr lang="en-PH" sz="4400" dirty="0">
              <a:latin typeface="Comic Sans MS" pitchFamily="66" charset="0"/>
            </a:endParaRPr>
          </a:p>
        </p:txBody>
      </p:sp>
      <p:sp>
        <p:nvSpPr>
          <p:cNvPr id="16" name="TextBox 15"/>
          <p:cNvSpPr txBox="1"/>
          <p:nvPr/>
        </p:nvSpPr>
        <p:spPr>
          <a:xfrm>
            <a:off x="1304071" y="5334000"/>
            <a:ext cx="2353529" cy="830997"/>
          </a:xfrm>
          <a:prstGeom prst="rect">
            <a:avLst/>
          </a:prstGeom>
          <a:noFill/>
        </p:spPr>
        <p:txBody>
          <a:bodyPr wrap="none" rtlCol="0">
            <a:spAutoFit/>
          </a:bodyPr>
          <a:lstStyle/>
          <a:p>
            <a:pPr algn="ctr"/>
            <a:r>
              <a:rPr lang="en-PH" sz="2400" dirty="0" smtClean="0">
                <a:latin typeface="Times New Roman" pitchFamily="18" charset="0"/>
                <a:cs typeface="Times New Roman" pitchFamily="18" charset="0"/>
              </a:rPr>
              <a:t>May </a:t>
            </a:r>
            <a:r>
              <a:rPr lang="en-PH" sz="2400" dirty="0" err="1" smtClean="0">
                <a:latin typeface="Times New Roman" pitchFamily="18" charset="0"/>
                <a:cs typeface="Times New Roman" pitchFamily="18" charset="0"/>
              </a:rPr>
              <a:t>kasulatan</a:t>
            </a:r>
            <a:r>
              <a:rPr lang="en-PH" sz="2400" dirty="0" smtClean="0">
                <a:latin typeface="Times New Roman" pitchFamily="18" charset="0"/>
                <a:cs typeface="Times New Roman" pitchFamily="18" charset="0"/>
              </a:rPr>
              <a:t> </a:t>
            </a:r>
            <a:r>
              <a:rPr lang="en-PH" sz="2400" dirty="0" err="1" smtClean="0">
                <a:latin typeface="Times New Roman" pitchFamily="18" charset="0"/>
                <a:cs typeface="Times New Roman" pitchFamily="18" charset="0"/>
              </a:rPr>
              <a:t>na</a:t>
            </a:r>
            <a:endParaRPr lang="en-PH" sz="2400" dirty="0">
              <a:latin typeface="Times New Roman" pitchFamily="18" charset="0"/>
              <a:cs typeface="Times New Roman" pitchFamily="18" charset="0"/>
            </a:endParaRPr>
          </a:p>
          <a:p>
            <a:pPr algn="ctr"/>
            <a:r>
              <a:rPr lang="en-PH" sz="2400" dirty="0" err="1" smtClean="0">
                <a:latin typeface="Times New Roman" pitchFamily="18" charset="0"/>
                <a:cs typeface="Times New Roman" pitchFamily="18" charset="0"/>
              </a:rPr>
              <a:t>pinirmahan</a:t>
            </a:r>
            <a:endParaRPr lang="en-PH" sz="2400" dirty="0">
              <a:latin typeface="Times New Roman" pitchFamily="18" charset="0"/>
              <a:cs typeface="Times New Roman" pitchFamily="18" charset="0"/>
            </a:endParaRPr>
          </a:p>
        </p:txBody>
      </p:sp>
      <p:sp>
        <p:nvSpPr>
          <p:cNvPr id="26" name="TextBox 25"/>
          <p:cNvSpPr txBox="1"/>
          <p:nvPr/>
        </p:nvSpPr>
        <p:spPr>
          <a:xfrm>
            <a:off x="5554153" y="5257800"/>
            <a:ext cx="2151551" cy="1200329"/>
          </a:xfrm>
          <a:prstGeom prst="rect">
            <a:avLst/>
          </a:prstGeom>
          <a:noFill/>
        </p:spPr>
        <p:txBody>
          <a:bodyPr wrap="none" rtlCol="0">
            <a:spAutoFit/>
          </a:bodyPr>
          <a:lstStyle/>
          <a:p>
            <a:pPr algn="ctr"/>
            <a:r>
              <a:rPr lang="en-PH" sz="2400" dirty="0" err="1" smtClean="0">
                <a:latin typeface="Comic Sans MS" pitchFamily="66" charset="0"/>
                <a:cs typeface="Times New Roman" pitchFamily="18" charset="0"/>
              </a:rPr>
              <a:t>Kultura</a:t>
            </a:r>
            <a:endParaRPr lang="en-PH" sz="2400" dirty="0" smtClean="0">
              <a:latin typeface="Comic Sans MS" pitchFamily="66" charset="0"/>
              <a:cs typeface="Times New Roman" pitchFamily="18" charset="0"/>
            </a:endParaRPr>
          </a:p>
          <a:p>
            <a:pPr algn="ctr"/>
            <a:r>
              <a:rPr lang="en-PH" sz="2400" dirty="0" err="1" smtClean="0">
                <a:latin typeface="Comic Sans MS" pitchFamily="66" charset="0"/>
                <a:cs typeface="Times New Roman" pitchFamily="18" charset="0"/>
              </a:rPr>
              <a:t>Kasanayan</a:t>
            </a:r>
            <a:endParaRPr lang="en-PH" sz="2400" dirty="0" smtClean="0">
              <a:latin typeface="Comic Sans MS" pitchFamily="66" charset="0"/>
              <a:cs typeface="Times New Roman" pitchFamily="18" charset="0"/>
            </a:endParaRPr>
          </a:p>
          <a:p>
            <a:pPr algn="ctr"/>
            <a:r>
              <a:rPr lang="en-PH" sz="2400" dirty="0" err="1" smtClean="0">
                <a:latin typeface="Comic Sans MS" pitchFamily="66" charset="0"/>
                <a:cs typeface="Times New Roman" pitchFamily="18" charset="0"/>
              </a:rPr>
              <a:t>Napag-usapan</a:t>
            </a:r>
            <a:endParaRPr lang="en-PH" sz="2400" dirty="0">
              <a:latin typeface="Comic Sans MS" pitchFamily="66" charset="0"/>
              <a:cs typeface="Times New Roman" pitchFamily="18" charset="0"/>
            </a:endParaRPr>
          </a:p>
        </p:txBody>
      </p:sp>
    </p:spTree>
    <p:extLst>
      <p:ext uri="{BB962C8B-B14F-4D97-AF65-F5344CB8AC3E}">
        <p14:creationId xmlns:p14="http://schemas.microsoft.com/office/powerpoint/2010/main" val="83099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3</a:t>
            </a:r>
            <a:endParaRPr lang="en-US"/>
          </a:p>
        </p:txBody>
      </p:sp>
      <p:sp>
        <p:nvSpPr>
          <p:cNvPr id="3" name="Slide Number Placeholder 2"/>
          <p:cNvSpPr>
            <a:spLocks noGrp="1"/>
          </p:cNvSpPr>
          <p:nvPr>
            <p:ph type="sldNum" sz="quarter" idx="12"/>
          </p:nvPr>
        </p:nvSpPr>
        <p:spPr/>
        <p:txBody>
          <a:bodyPr/>
          <a:lstStyle/>
          <a:p>
            <a:fld id="{9B1323FD-ED1B-481C-BC46-19F9014BEBC8}" type="slidenum">
              <a:rPr lang="en-US" smtClean="0"/>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34" y="914400"/>
            <a:ext cx="443271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2504182"/>
            <a:ext cx="3657600" cy="1077218"/>
          </a:xfrm>
          <a:prstGeom prst="rect">
            <a:avLst/>
          </a:prstGeom>
          <a:noFill/>
        </p:spPr>
        <p:txBody>
          <a:bodyPr wrap="square" rtlCol="0">
            <a:spAutoFit/>
          </a:bodyPr>
          <a:lstStyle/>
          <a:p>
            <a:r>
              <a:rPr lang="en-PH" sz="3200" dirty="0" err="1" smtClean="0"/>
              <a:t>Anak</a:t>
            </a:r>
            <a:r>
              <a:rPr lang="en-PH" sz="3200" dirty="0" smtClean="0"/>
              <a:t>, </a:t>
            </a:r>
            <a:r>
              <a:rPr lang="en-PH" sz="3200" dirty="0" err="1" smtClean="0"/>
              <a:t>pabili</a:t>
            </a:r>
            <a:r>
              <a:rPr lang="en-PH" sz="3200" dirty="0" smtClean="0"/>
              <a:t> </a:t>
            </a:r>
            <a:r>
              <a:rPr lang="en-PH" sz="3200" dirty="0" err="1" smtClean="0"/>
              <a:t>nga</a:t>
            </a:r>
            <a:r>
              <a:rPr lang="en-PH" sz="3200" dirty="0" smtClean="0"/>
              <a:t> </a:t>
            </a:r>
            <a:r>
              <a:rPr lang="en-PH" sz="3200" dirty="0" err="1" smtClean="0"/>
              <a:t>ng</a:t>
            </a:r>
            <a:r>
              <a:rPr lang="en-PH" sz="3200" dirty="0" smtClean="0"/>
              <a:t> </a:t>
            </a:r>
            <a:r>
              <a:rPr lang="en-PH" sz="3200" dirty="0" err="1" smtClean="0"/>
              <a:t>asukal</a:t>
            </a:r>
            <a:r>
              <a:rPr lang="en-PH" sz="3200" dirty="0" smtClean="0"/>
              <a:t> </a:t>
            </a:r>
            <a:r>
              <a:rPr lang="en-PH" sz="3200" dirty="0" err="1" smtClean="0"/>
              <a:t>sa</a:t>
            </a:r>
            <a:r>
              <a:rPr lang="en-PH" sz="3200" dirty="0" smtClean="0"/>
              <a:t> </a:t>
            </a:r>
            <a:r>
              <a:rPr lang="en-PH" sz="3200" dirty="0" err="1" smtClean="0"/>
              <a:t>tindahan</a:t>
            </a:r>
            <a:r>
              <a:rPr lang="en-PH" sz="3200" dirty="0" smtClean="0"/>
              <a:t>.</a:t>
            </a:r>
            <a:endParaRPr lang="en-PH" sz="32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56151"/>
            <a:ext cx="2628900" cy="107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11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3</a:t>
            </a:r>
            <a:endParaRPr lang="en-US"/>
          </a:p>
        </p:txBody>
      </p:sp>
      <p:sp>
        <p:nvSpPr>
          <p:cNvPr id="3" name="Slide Number Placeholder 2"/>
          <p:cNvSpPr>
            <a:spLocks noGrp="1"/>
          </p:cNvSpPr>
          <p:nvPr>
            <p:ph type="sldNum" sz="quarter" idx="12"/>
          </p:nvPr>
        </p:nvSpPr>
        <p:spPr>
          <a:xfrm>
            <a:off x="6934200" y="6275745"/>
            <a:ext cx="2133600" cy="365125"/>
          </a:xfrm>
        </p:spPr>
        <p:txBody>
          <a:bodyPr/>
          <a:lstStyle/>
          <a:p>
            <a:fld id="{9B1323FD-ED1B-481C-BC46-19F9014BEBC8}" type="slidenum">
              <a:rPr lang="en-US" smtClean="0"/>
              <a:pPr/>
              <a:t>8</a:t>
            </a:fld>
            <a:endParaRPr lang="en-US" dirty="0"/>
          </a:p>
        </p:txBody>
      </p:sp>
      <p:sp>
        <p:nvSpPr>
          <p:cNvPr id="6" name="TextBox 5"/>
          <p:cNvSpPr txBox="1"/>
          <p:nvPr/>
        </p:nvSpPr>
        <p:spPr>
          <a:xfrm>
            <a:off x="1603593" y="228600"/>
            <a:ext cx="6169318" cy="1661993"/>
          </a:xfrm>
          <a:prstGeom prst="rect">
            <a:avLst/>
          </a:prstGeom>
          <a:solidFill>
            <a:srgbClr val="CCFFCC"/>
          </a:solidFill>
        </p:spPr>
        <p:txBody>
          <a:bodyPr wrap="none" rtlCol="0">
            <a:spAutoFit/>
          </a:bodyPr>
          <a:lstStyle/>
          <a:p>
            <a:pPr algn="ctr"/>
            <a:r>
              <a:rPr lang="en-PH" sz="5400" dirty="0">
                <a:solidFill>
                  <a:prstClr val="black"/>
                </a:solidFill>
                <a:ea typeface="+mj-ea"/>
                <a:cs typeface="+mj-cs"/>
              </a:rPr>
              <a:t>Social </a:t>
            </a:r>
            <a:r>
              <a:rPr lang="en-PH" sz="5400" dirty="0" smtClean="0">
                <a:solidFill>
                  <a:prstClr val="black"/>
                </a:solidFill>
                <a:ea typeface="+mj-ea"/>
                <a:cs typeface="+mj-cs"/>
              </a:rPr>
              <a:t>Contract</a:t>
            </a:r>
          </a:p>
          <a:p>
            <a:pPr algn="ctr"/>
            <a:r>
              <a:rPr lang="en-PH" sz="4800" i="1" dirty="0" err="1" smtClean="0">
                <a:solidFill>
                  <a:srgbClr val="C00000"/>
                </a:solidFill>
              </a:rPr>
              <a:t>Kasunduang</a:t>
            </a:r>
            <a:r>
              <a:rPr lang="en-PH" sz="4800" i="1" dirty="0" smtClean="0">
                <a:solidFill>
                  <a:srgbClr val="C00000"/>
                </a:solidFill>
              </a:rPr>
              <a:t> </a:t>
            </a:r>
            <a:r>
              <a:rPr lang="en-PH" sz="4800" i="1" dirty="0" err="1" smtClean="0">
                <a:solidFill>
                  <a:srgbClr val="C00000"/>
                </a:solidFill>
              </a:rPr>
              <a:t>Panlipunan</a:t>
            </a:r>
            <a:endParaRPr lang="en-PH" sz="8800" i="1" dirty="0">
              <a:solidFill>
                <a:srgbClr val="C00000"/>
              </a:solidFill>
              <a:ea typeface="+mj-ea"/>
              <a:cs typeface="+mj-cs"/>
            </a:endParaRPr>
          </a:p>
        </p:txBody>
      </p:sp>
      <p:cxnSp>
        <p:nvCxnSpPr>
          <p:cNvPr id="18" name="Straight Arrow Connector 17"/>
          <p:cNvCxnSpPr/>
          <p:nvPr/>
        </p:nvCxnSpPr>
        <p:spPr>
          <a:xfrm>
            <a:off x="4688252" y="2066330"/>
            <a:ext cx="0" cy="6768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219200" y="4876800"/>
            <a:ext cx="6938104" cy="1532295"/>
            <a:chOff x="1219200" y="4876800"/>
            <a:chExt cx="6938104" cy="1532295"/>
          </a:xfrm>
          <a:solidFill>
            <a:srgbClr val="FFCCFF"/>
          </a:solidFill>
        </p:grpSpPr>
        <p:sp>
          <p:nvSpPr>
            <p:cNvPr id="23" name="Rectangle 22"/>
            <p:cNvSpPr/>
            <p:nvPr/>
          </p:nvSpPr>
          <p:spPr>
            <a:xfrm>
              <a:off x="1219200" y="4876800"/>
              <a:ext cx="6938104" cy="153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TextBox 18"/>
            <p:cNvSpPr txBox="1"/>
            <p:nvPr/>
          </p:nvSpPr>
          <p:spPr>
            <a:xfrm>
              <a:off x="1699197" y="5485765"/>
              <a:ext cx="5978111" cy="923330"/>
            </a:xfrm>
            <a:prstGeom prst="rect">
              <a:avLst/>
            </a:prstGeom>
            <a:grpFill/>
          </p:spPr>
          <p:txBody>
            <a:bodyPr wrap="none" rtlCol="0">
              <a:spAutoFit/>
            </a:bodyPr>
            <a:lstStyle/>
            <a:p>
              <a:r>
                <a:rPr lang="en-PH" sz="5400" dirty="0">
                  <a:solidFill>
                    <a:prstClr val="black"/>
                  </a:solidFill>
                  <a:ea typeface="+mj-ea"/>
                  <a:cs typeface="+mj-cs"/>
                </a:rPr>
                <a:t>Social </a:t>
              </a:r>
              <a:r>
                <a:rPr lang="en-PH" sz="5400" dirty="0" smtClean="0">
                  <a:solidFill>
                    <a:prstClr val="black"/>
                  </a:solidFill>
                  <a:ea typeface="+mj-ea"/>
                  <a:cs typeface="+mj-cs"/>
                </a:rPr>
                <a:t>Accountability</a:t>
              </a:r>
              <a:endParaRPr lang="en-PH" sz="2800" dirty="0"/>
            </a:p>
          </p:txBody>
        </p:sp>
        <p:sp>
          <p:nvSpPr>
            <p:cNvPr id="22" name="TextBox 21"/>
            <p:cNvSpPr txBox="1"/>
            <p:nvPr/>
          </p:nvSpPr>
          <p:spPr>
            <a:xfrm>
              <a:off x="1295400" y="4876800"/>
              <a:ext cx="6785704" cy="830997"/>
            </a:xfrm>
            <a:prstGeom prst="rect">
              <a:avLst/>
            </a:prstGeom>
            <a:grpFill/>
          </p:spPr>
          <p:txBody>
            <a:bodyPr wrap="none" rtlCol="0">
              <a:spAutoFit/>
            </a:bodyPr>
            <a:lstStyle/>
            <a:p>
              <a:r>
                <a:rPr lang="en-PH" sz="4800" i="1" dirty="0" err="1" smtClean="0">
                  <a:solidFill>
                    <a:srgbClr val="C00000"/>
                  </a:solidFill>
                  <a:ea typeface="+mj-ea"/>
                  <a:cs typeface="+mj-cs"/>
                </a:rPr>
                <a:t>Pananagutang</a:t>
              </a:r>
              <a:r>
                <a:rPr lang="en-PH" sz="4800" i="1" dirty="0" smtClean="0">
                  <a:solidFill>
                    <a:srgbClr val="C00000"/>
                  </a:solidFill>
                  <a:ea typeface="+mj-ea"/>
                  <a:cs typeface="+mj-cs"/>
                </a:rPr>
                <a:t> </a:t>
              </a:r>
              <a:r>
                <a:rPr lang="en-PH" sz="4800" i="1" dirty="0" err="1" smtClean="0">
                  <a:solidFill>
                    <a:srgbClr val="C00000"/>
                  </a:solidFill>
                  <a:ea typeface="+mj-ea"/>
                  <a:cs typeface="+mj-cs"/>
                </a:rPr>
                <a:t>Panlipunan</a:t>
              </a:r>
              <a:endParaRPr lang="en-PH" sz="2400" i="1" dirty="0">
                <a:solidFill>
                  <a:srgbClr val="C00000"/>
                </a:solidFill>
              </a:endParaRPr>
            </a:p>
          </p:txBody>
        </p:sp>
      </p:grpSp>
      <p:sp>
        <p:nvSpPr>
          <p:cNvPr id="24" name="TextBox 23"/>
          <p:cNvSpPr txBox="1"/>
          <p:nvPr/>
        </p:nvSpPr>
        <p:spPr>
          <a:xfrm>
            <a:off x="2687127" y="2833608"/>
            <a:ext cx="4002250" cy="1200329"/>
          </a:xfrm>
          <a:prstGeom prst="rect">
            <a:avLst/>
          </a:prstGeom>
          <a:noFill/>
        </p:spPr>
        <p:txBody>
          <a:bodyPr wrap="none" rtlCol="0">
            <a:spAutoFit/>
          </a:bodyPr>
          <a:lstStyle/>
          <a:p>
            <a:pPr algn="ctr"/>
            <a:r>
              <a:rPr lang="en-PH" sz="3600" dirty="0" err="1" smtClean="0"/>
              <a:t>Pag</a:t>
            </a:r>
            <a:r>
              <a:rPr lang="en-PH" sz="3600" dirty="0" smtClean="0"/>
              <a:t> may </a:t>
            </a:r>
            <a:r>
              <a:rPr lang="en-PH" sz="3600" dirty="0" err="1" smtClean="0"/>
              <a:t>kasunduan</a:t>
            </a:r>
            <a:r>
              <a:rPr lang="en-PH" sz="3600" dirty="0" smtClean="0"/>
              <a:t>,</a:t>
            </a:r>
          </a:p>
          <a:p>
            <a:pPr algn="ctr"/>
            <a:r>
              <a:rPr lang="en-PH" sz="3600" dirty="0" smtClean="0"/>
              <a:t>May </a:t>
            </a:r>
            <a:r>
              <a:rPr lang="en-PH" sz="3600" dirty="0" err="1" smtClean="0"/>
              <a:t>pananagutan</a:t>
            </a:r>
            <a:endParaRPr lang="en-PH" sz="3600" dirty="0"/>
          </a:p>
        </p:txBody>
      </p:sp>
      <p:cxnSp>
        <p:nvCxnSpPr>
          <p:cNvPr id="25" name="Straight Arrow Connector 24"/>
          <p:cNvCxnSpPr/>
          <p:nvPr/>
        </p:nvCxnSpPr>
        <p:spPr>
          <a:xfrm>
            <a:off x="4693404" y="4114800"/>
            <a:ext cx="0" cy="6768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31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3</a:t>
            </a:r>
            <a:endParaRPr lang="en-US"/>
          </a:p>
        </p:txBody>
      </p:sp>
      <p:sp>
        <p:nvSpPr>
          <p:cNvPr id="3" name="Slide Number Placeholder 2"/>
          <p:cNvSpPr>
            <a:spLocks noGrp="1"/>
          </p:cNvSpPr>
          <p:nvPr>
            <p:ph type="sldNum" sz="quarter" idx="12"/>
          </p:nvPr>
        </p:nvSpPr>
        <p:spPr/>
        <p:txBody>
          <a:bodyPr/>
          <a:lstStyle/>
          <a:p>
            <a:fld id="{9B1323FD-ED1B-481C-BC46-19F9014BEBC8}" type="slidenum">
              <a:rPr lang="en-US" smtClean="0"/>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237744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899160"/>
            <a:ext cx="192024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14800"/>
            <a:ext cx="1463040" cy="20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47160"/>
            <a:ext cx="237744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us 4"/>
          <p:cNvSpPr/>
          <p:nvPr/>
        </p:nvSpPr>
        <p:spPr>
          <a:xfrm>
            <a:off x="2286000" y="1143000"/>
            <a:ext cx="1188720" cy="13716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Plus 9"/>
          <p:cNvSpPr/>
          <p:nvPr/>
        </p:nvSpPr>
        <p:spPr>
          <a:xfrm>
            <a:off x="2286000" y="4495800"/>
            <a:ext cx="1188720" cy="13716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Equal 5"/>
          <p:cNvSpPr/>
          <p:nvPr/>
        </p:nvSpPr>
        <p:spPr>
          <a:xfrm>
            <a:off x="5791200" y="1371600"/>
            <a:ext cx="1219200" cy="762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12" name="Equal 11"/>
          <p:cNvSpPr/>
          <p:nvPr/>
        </p:nvSpPr>
        <p:spPr>
          <a:xfrm>
            <a:off x="5791200" y="4572000"/>
            <a:ext cx="1219200" cy="762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88141"/>
            <a:ext cx="1828800" cy="193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9144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216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3246</TotalTime>
  <Words>3396</Words>
  <Application>Microsoft Office PowerPoint</Application>
  <PresentationFormat>Letter Paper (8.5x11 in)</PresentationFormat>
  <Paragraphs>398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eFDS3 – Ating Karapatan sa Batas at Pananagutang Panlipunan</vt:lpstr>
      <vt:lpstr>PowerPoint Presentation</vt:lpstr>
      <vt:lpstr>UDHR Article 25 </vt:lpstr>
      <vt:lpstr>UDHR Article 29 </vt:lpstr>
      <vt:lpstr>PowerPoint Presentation</vt:lpstr>
      <vt:lpstr>PowerPoint Presentation</vt:lpstr>
      <vt:lpstr>PowerPoint Presentation</vt:lpstr>
      <vt:lpstr>PowerPoint Presentation</vt:lpstr>
      <vt:lpstr>2 Key Players</vt:lpstr>
      <vt:lpstr>PowerPoint Presentation</vt:lpstr>
      <vt:lpstr>PowerPoint Presentation</vt:lpstr>
      <vt:lpstr>PowerPoint Presentation</vt:lpstr>
      <vt:lpstr>Governmental Powers of the Barangay</vt:lpstr>
      <vt:lpstr>Sources of Income</vt:lpstr>
      <vt:lpstr>PowerPoint Presentation</vt:lpstr>
      <vt:lpstr>Barangay Budget</vt:lpstr>
      <vt:lpstr>Powers and Duties of the Punong Barangay</vt:lpstr>
      <vt:lpstr>Barangay Organization</vt:lpstr>
      <vt:lpstr>Barangay Development Council (BDC)</vt:lpstr>
      <vt:lpstr>Barangay Assembly</vt:lpstr>
      <vt:lpstr>Qualifications of Brgy Officials</vt:lpstr>
      <vt:lpstr>Anong hinahanap natin sa ating barangay officials?</vt:lpstr>
      <vt:lpstr>PowerPoint Presentation</vt:lpstr>
      <vt:lpstr>Get Acquainted with barangay gov’t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 van Tooren</dc:creator>
  <cp:lastModifiedBy>Bing van Tooren</cp:lastModifiedBy>
  <cp:revision>90</cp:revision>
  <cp:lastPrinted>2017-10-01T12:08:06Z</cp:lastPrinted>
  <dcterms:created xsi:type="dcterms:W3CDTF">2013-06-16T14:09:39Z</dcterms:created>
  <dcterms:modified xsi:type="dcterms:W3CDTF">2017-10-01T12:39:19Z</dcterms:modified>
</cp:coreProperties>
</file>