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Lst>
  <p:notesMasterIdLst>
    <p:notesMasterId r:id="rId16"/>
  </p:notesMasterIdLst>
  <p:sldIdLst>
    <p:sldId id="257" r:id="rId4"/>
    <p:sldId id="286" r:id="rId5"/>
    <p:sldId id="301" r:id="rId6"/>
    <p:sldId id="294" r:id="rId7"/>
    <p:sldId id="300" r:id="rId8"/>
    <p:sldId id="305" r:id="rId9"/>
    <p:sldId id="306" r:id="rId10"/>
    <p:sldId id="310" r:id="rId11"/>
    <p:sldId id="308" r:id="rId12"/>
    <p:sldId id="309" r:id="rId13"/>
    <p:sldId id="307" r:id="rId14"/>
    <p:sldId id="311" r:id="rId15"/>
  </p:sldIdLst>
  <p:sldSz cx="9144000" cy="6858000" type="letter"/>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CCFFCC"/>
    <a:srgbClr val="99FF99"/>
    <a:srgbClr val="FFAE85"/>
    <a:srgbClr val="FF9661"/>
    <a:srgbClr val="FFFF99"/>
    <a:srgbClr val="FFFF66"/>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2" autoAdjust="0"/>
  </p:normalViewPr>
  <p:slideViewPr>
    <p:cSldViewPr>
      <p:cViewPr varScale="1">
        <p:scale>
          <a:sx n="57" d="100"/>
          <a:sy n="57" d="100"/>
        </p:scale>
        <p:origin x="-165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5438459" y="0"/>
            <a:ext cx="4160520" cy="365760"/>
          </a:xfrm>
          <a:prstGeom prst="rect">
            <a:avLst/>
          </a:prstGeom>
        </p:spPr>
        <p:txBody>
          <a:bodyPr vert="horz" lIns="96651" tIns="48325" rIns="96651" bIns="48325" rtlCol="0"/>
          <a:lstStyle>
            <a:lvl1pPr algn="r">
              <a:defRPr sz="1200"/>
            </a:lvl1pPr>
          </a:lstStyle>
          <a:p>
            <a:fld id="{001E93E3-2496-4840-923B-CA9053CE3489}" type="datetimeFigureOut">
              <a:rPr lang="en-US" smtClean="0"/>
              <a:t>9/25/2017</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948171"/>
            <a:ext cx="4160520" cy="3657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5438459" y="6948171"/>
            <a:ext cx="4160520" cy="365760"/>
          </a:xfrm>
          <a:prstGeom prst="rect">
            <a:avLst/>
          </a:prstGeom>
        </p:spPr>
        <p:txBody>
          <a:bodyPr vert="horz" lIns="96651" tIns="48325" rIns="96651" bIns="48325" rtlCol="0" anchor="b"/>
          <a:lstStyle>
            <a:lvl1pPr algn="r">
              <a:defRPr sz="1200"/>
            </a:lvl1pPr>
          </a:lstStyle>
          <a:p>
            <a:fld id="{2AAE0CA6-E491-42B9-906C-720580368355}" type="slidenum">
              <a:rPr lang="en-US" smtClean="0"/>
              <a:t>‹#›</a:t>
            </a:fld>
            <a:endParaRPr lang="en-US"/>
          </a:p>
        </p:txBody>
      </p:sp>
    </p:spTree>
    <p:extLst>
      <p:ext uri="{BB962C8B-B14F-4D97-AF65-F5344CB8AC3E}">
        <p14:creationId xmlns:p14="http://schemas.microsoft.com/office/powerpoint/2010/main" val="195237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6E050-E80A-4F24-A136-0B5174D66771}" type="slidenum">
              <a:rPr lang="en-US"/>
              <a:pPr/>
              <a:t>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Let’s talk a little about the title of our last </a:t>
            </a:r>
            <a:r>
              <a:rPr lang="en-US" dirty="0" err="1" smtClean="0"/>
              <a:t>eFDS</a:t>
            </a:r>
            <a:r>
              <a:rPr lang="en-US" dirty="0" smtClean="0"/>
              <a:t>.  </a:t>
            </a:r>
            <a:r>
              <a:rPr lang="en-US" dirty="0" err="1" smtClean="0"/>
              <a:t>Ulirang</a:t>
            </a:r>
            <a:r>
              <a:rPr lang="en-US" dirty="0" smtClean="0"/>
              <a:t> </a:t>
            </a:r>
            <a:r>
              <a:rPr lang="en-US" dirty="0" err="1" smtClean="0"/>
              <a:t>mamamayan</a:t>
            </a:r>
            <a:r>
              <a:rPr lang="en-US" dirty="0" smtClean="0"/>
              <a:t>,</a:t>
            </a:r>
            <a:r>
              <a:rPr lang="en-US" baseline="0" dirty="0" smtClean="0"/>
              <a:t> </a:t>
            </a:r>
            <a:r>
              <a:rPr lang="en-US" baseline="0" dirty="0" err="1" smtClean="0"/>
              <a:t>ulirang</a:t>
            </a:r>
            <a:r>
              <a:rPr lang="en-US" baseline="0" dirty="0" smtClean="0"/>
              <a:t> barangay.  What does this mean to you?</a:t>
            </a:r>
          </a:p>
          <a:p>
            <a:r>
              <a:rPr lang="en-US" i="1" baseline="0" dirty="0" smtClean="0"/>
              <a:t>Kaya </a:t>
            </a:r>
            <a:r>
              <a:rPr lang="en-US" i="1" baseline="0" dirty="0" err="1" smtClean="0"/>
              <a:t>ba</a:t>
            </a:r>
            <a:r>
              <a:rPr lang="en-US" i="1" baseline="0" dirty="0" smtClean="0"/>
              <a:t> </a:t>
            </a:r>
            <a:r>
              <a:rPr lang="en-US" i="1" baseline="0" dirty="0" err="1" smtClean="0"/>
              <a:t>natin</a:t>
            </a:r>
            <a:r>
              <a:rPr lang="en-US" i="1" baseline="0" dirty="0" smtClean="0"/>
              <a:t> </a:t>
            </a:r>
            <a:r>
              <a:rPr lang="en-US" i="1" baseline="0" dirty="0" err="1" smtClean="0"/>
              <a:t>maging</a:t>
            </a:r>
            <a:r>
              <a:rPr lang="en-US" i="1" baseline="0" dirty="0" smtClean="0"/>
              <a:t> </a:t>
            </a:r>
            <a:r>
              <a:rPr lang="en-US" i="1" baseline="0" dirty="0" err="1" smtClean="0"/>
              <a:t>ulirang</a:t>
            </a:r>
            <a:r>
              <a:rPr lang="en-US" i="1" baseline="0" dirty="0" smtClean="0"/>
              <a:t> </a:t>
            </a:r>
            <a:r>
              <a:rPr lang="en-US" i="1" baseline="0" dirty="0" err="1" smtClean="0"/>
              <a:t>mamamayan</a:t>
            </a:r>
            <a:r>
              <a:rPr lang="en-US" i="1" baseline="0" dirty="0" smtClean="0"/>
              <a:t>?  </a:t>
            </a:r>
            <a:r>
              <a:rPr lang="en-US" i="1" baseline="0" dirty="0" err="1" smtClean="0"/>
              <a:t>Paano</a:t>
            </a:r>
            <a:r>
              <a:rPr lang="en-US" i="1" baseline="0" dirty="0" smtClean="0"/>
              <a:t> </a:t>
            </a:r>
            <a:r>
              <a:rPr lang="en-US" i="1" baseline="0" dirty="0" err="1" smtClean="0"/>
              <a:t>natin</a:t>
            </a:r>
            <a:r>
              <a:rPr lang="en-US" i="1" baseline="0" dirty="0" smtClean="0"/>
              <a:t> </a:t>
            </a:r>
            <a:r>
              <a:rPr lang="en-US" i="1" baseline="0" dirty="0" err="1" smtClean="0"/>
              <a:t>maisabuhay</a:t>
            </a:r>
            <a:r>
              <a:rPr lang="en-US" i="1" baseline="0" dirty="0" smtClean="0"/>
              <a:t> </a:t>
            </a:r>
            <a:r>
              <a:rPr lang="en-US" i="1" baseline="0" dirty="0" err="1" smtClean="0"/>
              <a:t>ito</a:t>
            </a:r>
            <a:r>
              <a:rPr lang="en-US" i="1" baseline="0" dirty="0" smtClean="0"/>
              <a:t>?</a:t>
            </a:r>
            <a:endParaRPr lang="en-US"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 next part of the program is awarding of Certificates of Completion to all of you.  [Call awarding team]  We have 2 certificates for each of you today.  One is from i-Pantawid and our training team, [LCSO].  The second is from i-Pantawid and DSWD.  [READ SAMPLE CERTIFICATE] Please come to the front when your name is called.</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10</a:t>
            </a:fld>
            <a:endParaRPr lang="en-US"/>
          </a:p>
        </p:txBody>
      </p:sp>
    </p:spTree>
    <p:extLst>
      <p:ext uri="{BB962C8B-B14F-4D97-AF65-F5344CB8AC3E}">
        <p14:creationId xmlns:p14="http://schemas.microsoft.com/office/powerpoint/2010/main" val="83192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Before we close,</a:t>
            </a:r>
            <a:r>
              <a:rPr lang="en-PH" baseline="0" dirty="0" smtClean="0"/>
              <a:t> let us hold hands and sing “</a:t>
            </a:r>
            <a:r>
              <a:rPr lang="en-PH" baseline="0" dirty="0" err="1" smtClean="0"/>
              <a:t>Pananagutan</a:t>
            </a:r>
            <a:r>
              <a:rPr lang="en-PH" baseline="0" dirty="0" smtClean="0"/>
              <a:t>” and then we will bless the food and give thanks for all our blessings.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11</a:t>
            </a:fld>
            <a:endParaRPr lang="en-US"/>
          </a:p>
        </p:txBody>
      </p:sp>
    </p:spTree>
    <p:extLst>
      <p:ext uri="{BB962C8B-B14F-4D97-AF65-F5344CB8AC3E}">
        <p14:creationId xmlns:p14="http://schemas.microsoft.com/office/powerpoint/2010/main" val="239947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2AAE0CA6-E491-42B9-906C-720580368355}" type="slidenum">
              <a:rPr lang="en-US" smtClean="0"/>
              <a:t>12</a:t>
            </a:fld>
            <a:endParaRPr lang="en-US"/>
          </a:p>
        </p:txBody>
      </p:sp>
    </p:spTree>
    <p:extLst>
      <p:ext uri="{BB962C8B-B14F-4D97-AF65-F5344CB8AC3E}">
        <p14:creationId xmlns:p14="http://schemas.microsoft.com/office/powerpoint/2010/main" val="210705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our last </a:t>
            </a:r>
            <a:r>
              <a:rPr lang="en-PH" dirty="0" err="1" smtClean="0"/>
              <a:t>eFDS</a:t>
            </a:r>
            <a:r>
              <a:rPr lang="en-PH" dirty="0" smtClean="0"/>
              <a:t> training.  We will give one last project update per barangay</a:t>
            </a:r>
            <a:r>
              <a:rPr lang="en-PH" baseline="0" dirty="0" smtClean="0"/>
              <a:t> and all of us will listen and give feedback at the end of every presentation.</a:t>
            </a:r>
          </a:p>
          <a:p>
            <a:r>
              <a:rPr lang="en-PH" baseline="0" dirty="0" smtClean="0"/>
              <a:t>Then we will discuss what you will do going forward, even if there is no longer any </a:t>
            </a:r>
            <a:r>
              <a:rPr lang="en-PH" baseline="0" dirty="0" err="1" smtClean="0"/>
              <a:t>eFDS</a:t>
            </a:r>
            <a:r>
              <a:rPr lang="en-PH" baseline="0" dirty="0" smtClean="0"/>
              <a:t> from our team.</a:t>
            </a:r>
          </a:p>
          <a:p>
            <a:r>
              <a:rPr lang="en-PH" baseline="0" dirty="0" smtClean="0"/>
              <a:t>And then, graduation!</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a:t>
            </a:fld>
            <a:endParaRPr lang="en-US"/>
          </a:p>
        </p:txBody>
      </p:sp>
    </p:spTree>
    <p:extLst>
      <p:ext uri="{BB962C8B-B14F-4D97-AF65-F5344CB8AC3E}">
        <p14:creationId xmlns:p14="http://schemas.microsoft.com/office/powerpoint/2010/main" val="54679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Last </a:t>
            </a:r>
            <a:r>
              <a:rPr lang="en-PH" dirty="0" err="1" smtClean="0"/>
              <a:t>eFDS</a:t>
            </a:r>
            <a:r>
              <a:rPr lang="en-PH" dirty="0" smtClean="0"/>
              <a:t>,</a:t>
            </a:r>
            <a:r>
              <a:rPr lang="en-PH" baseline="0" dirty="0" smtClean="0"/>
              <a:t> we learned how to present our project to other people.  This is the introduction to the project, what you should share.</a:t>
            </a:r>
            <a:endParaRPr lang="en-PH" dirty="0" smtClean="0"/>
          </a:p>
          <a:p>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3</a:t>
            </a:fld>
            <a:endParaRPr lang="en-US"/>
          </a:p>
        </p:txBody>
      </p:sp>
    </p:spTree>
    <p:extLst>
      <p:ext uri="{BB962C8B-B14F-4D97-AF65-F5344CB8AC3E}">
        <p14:creationId xmlns:p14="http://schemas.microsoft.com/office/powerpoint/2010/main" val="115706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Additionally, we had</a:t>
            </a:r>
            <a:r>
              <a:rPr lang="en-PH" baseline="0" dirty="0" smtClean="0"/>
              <a:t> a Barangay Project Plan.  This form now contains space for updates in the last column. [PROVIDE A BLANK SLIDE FOR EACH GROUP, ASK THEM TO FILL THIS UP AND SUBMIT]  You can use a longer form and add updates weekly or monthly so you can keep track of your project.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4</a:t>
            </a:fld>
            <a:endParaRPr lang="en-US"/>
          </a:p>
        </p:txBody>
      </p:sp>
    </p:spTree>
    <p:extLst>
      <p:ext uri="{BB962C8B-B14F-4D97-AF65-F5344CB8AC3E}">
        <p14:creationId xmlns:p14="http://schemas.microsoft.com/office/powerpoint/2010/main" val="187876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Magsanay</a:t>
            </a:r>
            <a:r>
              <a:rPr lang="en-PH" dirty="0" smtClean="0"/>
              <a:t> </a:t>
            </a:r>
            <a:r>
              <a:rPr lang="en-PH" dirty="0" err="1" smtClean="0"/>
              <a:t>tayo</a:t>
            </a:r>
            <a:r>
              <a:rPr lang="en-PH" dirty="0" smtClean="0"/>
              <a:t>.  [GIVE</a:t>
            </a:r>
            <a:r>
              <a:rPr lang="en-PH" baseline="0" dirty="0" smtClean="0"/>
              <a:t> INSTRUCTIONS]  Please select a different presenter from the last </a:t>
            </a:r>
            <a:r>
              <a:rPr lang="en-PH" baseline="0" dirty="0" err="1" smtClean="0"/>
              <a:t>eFDS</a:t>
            </a:r>
            <a:r>
              <a:rPr lang="en-PH" baseline="0" dirty="0" smtClean="0"/>
              <a:t>.</a:t>
            </a:r>
          </a:p>
          <a:p>
            <a:r>
              <a:rPr lang="en-PH" baseline="0" dirty="0" smtClean="0"/>
              <a:t>During each presentation, 5 or 6 PLs from other barangays will fill up a Presentation Skills Scorecard.  At the end of each presentation, the audience can ask questions or give comments and suggestions.  Please remember how we give feedback (sandwich method).  The filled up scorecard will be given to the PL presenter.  [DISTRIBUTE PRESENTATION SKILLS SCORECARDS]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5</a:t>
            </a:fld>
            <a:endParaRPr lang="en-US"/>
          </a:p>
        </p:txBody>
      </p:sp>
    </p:spTree>
    <p:extLst>
      <p:ext uri="{BB962C8B-B14F-4D97-AF65-F5344CB8AC3E}">
        <p14:creationId xmlns:p14="http://schemas.microsoft.com/office/powerpoint/2010/main" val="77766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what you will share with your members for eFDS14.  Please</a:t>
            </a:r>
            <a:r>
              <a:rPr lang="en-PH" baseline="0" dirty="0" smtClean="0"/>
              <a:t> talk about the project and any progress made.  Discuss what else needs to be done and who will do it in the coming month. Making sure the project is moving and tasks are being done as agreed is called project monitoring.  What you plan and work on from now on is up to you.  Your training team is very willing to help you going forward.  Just call or text if you have any questions or want any guidance.</a:t>
            </a:r>
          </a:p>
          <a:p>
            <a:r>
              <a:rPr lang="en-PH" baseline="0" dirty="0" smtClean="0"/>
              <a:t>Please also share any new insights or next steps that have come out of our discussion today.  Share your certificate and the quotation.  At the end of your cascade, please ask everyone to hold hands and sing “</a:t>
            </a:r>
            <a:r>
              <a:rPr lang="en-PH" baseline="0" dirty="0" err="1" smtClean="0"/>
              <a:t>Pananagutan</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6</a:t>
            </a:fld>
            <a:endParaRPr lang="en-US"/>
          </a:p>
        </p:txBody>
      </p:sp>
    </p:spTree>
    <p:extLst>
      <p:ext uri="{BB962C8B-B14F-4D97-AF65-F5344CB8AC3E}">
        <p14:creationId xmlns:p14="http://schemas.microsoft.com/office/powerpoint/2010/main" val="275696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Even</a:t>
            </a:r>
            <a:r>
              <a:rPr lang="en-PH" baseline="0" dirty="0" smtClean="0"/>
              <a:t> while our i-Pantawid training is over, you now know what it means to be an active citizen and we hope you will continue on your active citizenship role.</a:t>
            </a:r>
          </a:p>
          <a:p>
            <a:r>
              <a:rPr lang="en-PH" baseline="0" dirty="0" smtClean="0"/>
              <a:t>How will we continue our active citizenship from today? [DISTRIBUTE META CARDS, GROUP AND PROCESS ANSWERS] [PLEASE TYPE UP ANSWERS AND SUBMIT TO PROJECT MANAGEMENT]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7</a:t>
            </a:fld>
            <a:endParaRPr lang="en-US"/>
          </a:p>
        </p:txBody>
      </p:sp>
    </p:spTree>
    <p:extLst>
      <p:ext uri="{BB962C8B-B14F-4D97-AF65-F5344CB8AC3E}">
        <p14:creationId xmlns:p14="http://schemas.microsoft.com/office/powerpoint/2010/main" val="135657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a:t>
            </a:r>
            <a:r>
              <a:rPr lang="en-PH" baseline="0" dirty="0" smtClean="0"/>
              <a:t> have shared a lot of good ideas on how we can change the world.  You may be thinking this…kaya </a:t>
            </a:r>
            <a:r>
              <a:rPr lang="en-PH" baseline="0" dirty="0" err="1" smtClean="0"/>
              <a:t>ko</a:t>
            </a:r>
            <a:r>
              <a:rPr lang="en-PH" baseline="0" dirty="0" smtClean="0"/>
              <a:t> kaya? [DISCUSS, AFFIRM EXPRESSIONS OF CONFIDENCE, PROCESS CONCERNS]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8</a:t>
            </a:fld>
            <a:endParaRPr lang="en-US"/>
          </a:p>
        </p:txBody>
      </p:sp>
    </p:spTree>
    <p:extLst>
      <p:ext uri="{BB962C8B-B14F-4D97-AF65-F5344CB8AC3E}">
        <p14:creationId xmlns:p14="http://schemas.microsoft.com/office/powerpoint/2010/main" val="301018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In the past 14/15/16</a:t>
            </a:r>
            <a:r>
              <a:rPr lang="en-PH" baseline="0" dirty="0" smtClean="0"/>
              <a:t> months, we hope you have learned a lot and are more aware of your beliefs.  According to Henry David Thoreau, author, poet and philosopher, [READ].  </a:t>
            </a:r>
            <a:r>
              <a:rPr lang="en-PH" i="1" baseline="0" dirty="0" smtClean="0"/>
              <a:t>Kaya </a:t>
            </a:r>
            <a:r>
              <a:rPr lang="en-PH" i="1" baseline="0" dirty="0" err="1" smtClean="0"/>
              <a:t>natin</a:t>
            </a:r>
            <a:r>
              <a:rPr lang="en-PH" i="1" baseline="0" dirty="0" smtClean="0"/>
              <a:t> </a:t>
            </a:r>
            <a:r>
              <a:rPr lang="en-PH" i="1" baseline="0" dirty="0" err="1" smtClean="0"/>
              <a:t>baguhin</a:t>
            </a:r>
            <a:r>
              <a:rPr lang="en-PH" i="1" baseline="0" dirty="0" smtClean="0"/>
              <a:t> </a:t>
            </a:r>
            <a:r>
              <a:rPr lang="en-PH" i="1" baseline="0" dirty="0" err="1" smtClean="0"/>
              <a:t>ang</a:t>
            </a:r>
            <a:r>
              <a:rPr lang="en-PH" i="1" baseline="0" dirty="0" smtClean="0"/>
              <a:t> </a:t>
            </a:r>
            <a:r>
              <a:rPr lang="en-PH" i="1" baseline="0" dirty="0" err="1" smtClean="0"/>
              <a:t>mundo</a:t>
            </a:r>
            <a:r>
              <a:rPr lang="en-PH" i="1" baseline="0" dirty="0" smtClean="0"/>
              <a:t>.  Kaya </a:t>
            </a:r>
            <a:r>
              <a:rPr lang="en-PH" i="1" baseline="0" dirty="0" err="1" smtClean="0"/>
              <a:t>natin</a:t>
            </a:r>
            <a:r>
              <a:rPr lang="en-PH" i="1" baseline="0" dirty="0" smtClean="0"/>
              <a:t> </a:t>
            </a:r>
            <a:r>
              <a:rPr lang="en-PH" i="1" baseline="0" dirty="0" err="1" smtClean="0"/>
              <a:t>ito</a:t>
            </a:r>
            <a:r>
              <a:rPr lang="en-PH" i="1" baseline="0" dirty="0" smtClean="0"/>
              <a:t>.</a:t>
            </a:r>
            <a:endParaRPr lang="en-PH" i="1" dirty="0"/>
          </a:p>
        </p:txBody>
      </p:sp>
      <p:sp>
        <p:nvSpPr>
          <p:cNvPr id="4" name="Slide Number Placeholder 3"/>
          <p:cNvSpPr>
            <a:spLocks noGrp="1"/>
          </p:cNvSpPr>
          <p:nvPr>
            <p:ph type="sldNum" sz="quarter" idx="10"/>
          </p:nvPr>
        </p:nvSpPr>
        <p:spPr/>
        <p:txBody>
          <a:bodyPr/>
          <a:lstStyle/>
          <a:p>
            <a:fld id="{2AAE0CA6-E491-42B9-906C-720580368355}" type="slidenum">
              <a:rPr lang="en-US" smtClean="0"/>
              <a:t>9</a:t>
            </a:fld>
            <a:endParaRPr lang="en-US"/>
          </a:p>
        </p:txBody>
      </p:sp>
    </p:spTree>
    <p:extLst>
      <p:ext uri="{BB962C8B-B14F-4D97-AF65-F5344CB8AC3E}">
        <p14:creationId xmlns:p14="http://schemas.microsoft.com/office/powerpoint/2010/main" val="138678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i-Pantawid eFDS 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3431623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328736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1927796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4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99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93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075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43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95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600"/>
            </a:lvl1pPr>
          </a:lstStyle>
          <a:p>
            <a:fld id="{FD1F5157-FDDE-4CDF-8D20-C3A8F46CEA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647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3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6400800"/>
            <a:ext cx="2133600" cy="365125"/>
          </a:xfrm>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2474865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725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045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97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83136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74931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34825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81729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8" name="Footer Placeholder 7"/>
          <p:cNvSpPr>
            <a:spLocks noGrp="1"/>
          </p:cNvSpPr>
          <p:nvPr>
            <p:ph type="ftr" sz="quarter" idx="11"/>
          </p:nvPr>
        </p:nvSpPr>
        <p:spPr/>
        <p:txBody>
          <a:bodyPr/>
          <a:lstStyle/>
          <a:p>
            <a:endParaRPr lang="en-PH">
              <a:solidFill>
                <a:prstClr val="black">
                  <a:tint val="75000"/>
                </a:prstClr>
              </a:solidFill>
            </a:endParaRPr>
          </a:p>
        </p:txBody>
      </p:sp>
      <p:sp>
        <p:nvSpPr>
          <p:cNvPr id="9" name="Slide Number Placeholder 8"/>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203820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4" name="Footer Placeholder 3"/>
          <p:cNvSpPr>
            <a:spLocks noGrp="1"/>
          </p:cNvSpPr>
          <p:nvPr>
            <p:ph type="ftr" sz="quarter" idx="11"/>
          </p:nvPr>
        </p:nvSpPr>
        <p:spPr/>
        <p:txBody>
          <a:bodyPr/>
          <a:lstStyle/>
          <a:p>
            <a:endParaRPr lang="en-PH">
              <a:solidFill>
                <a:prstClr val="black">
                  <a:tint val="75000"/>
                </a:prstClr>
              </a:solidFill>
            </a:endParaRPr>
          </a:p>
        </p:txBody>
      </p:sp>
      <p:sp>
        <p:nvSpPr>
          <p:cNvPr id="5" name="Slide Number Placeholder 4"/>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7466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3" name="Footer Placeholder 2"/>
          <p:cNvSpPr>
            <a:spLocks noGrp="1"/>
          </p:cNvSpPr>
          <p:nvPr>
            <p:ph type="ftr" sz="quarter" idx="11"/>
          </p:nvPr>
        </p:nvSpPr>
        <p:spPr/>
        <p:txBody>
          <a:bodyPr/>
          <a:lstStyle/>
          <a:p>
            <a:endParaRPr lang="en-PH">
              <a:solidFill>
                <a:prstClr val="black">
                  <a:tint val="75000"/>
                </a:prstClr>
              </a:solidFill>
            </a:endParaRPr>
          </a:p>
        </p:txBody>
      </p:sp>
      <p:sp>
        <p:nvSpPr>
          <p:cNvPr id="4" name="Slide Number Placeholder 3"/>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15852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i-Pantawid eFDS 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7880739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485644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716237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312325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409560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i-Pantawid eFDS 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3016866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i-Pantawid eFDS 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12551046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i-Pantawid eFDS 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323FD-ED1B-481C-BC46-19F9014BEBC8}" type="slidenum">
              <a:rPr lang="en-US" smtClean="0"/>
              <a:t>‹#›</a:t>
            </a:fld>
            <a:endParaRPr lang="en-US" dirty="0"/>
          </a:p>
        </p:txBody>
      </p:sp>
    </p:spTree>
    <p:extLst>
      <p:ext uri="{BB962C8B-B14F-4D97-AF65-F5344CB8AC3E}">
        <p14:creationId xmlns:p14="http://schemas.microsoft.com/office/powerpoint/2010/main" val="12151737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836799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16542708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3681594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i-Pantawid eFDS 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19850"/>
            <a:ext cx="2133600" cy="365125"/>
          </a:xfrm>
          <a:prstGeom prst="rect">
            <a:avLst/>
          </a:prstGeom>
        </p:spPr>
        <p:txBody>
          <a:bodyPr vert="horz" lIns="91440" tIns="45720" rIns="91440" bIns="45720" rtlCol="0" anchor="ctr"/>
          <a:lstStyle>
            <a:lvl1pPr algn="r">
              <a:defRPr sz="2000">
                <a:solidFill>
                  <a:schemeClr val="tx1"/>
                </a:solidFill>
              </a:defRPr>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196083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i-Pantawid eFDS 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F5157-FDDE-4CDF-8D20-C3A8F46CEA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367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FB0AD-1902-4BBF-942E-E624C7259DD7}" type="datetimeFigureOut">
              <a:rPr lang="en-PH" smtClean="0">
                <a:solidFill>
                  <a:prstClr val="black">
                    <a:tint val="75000"/>
                  </a:prstClr>
                </a:solidFill>
              </a:rPr>
              <a:pPr/>
              <a:t>9/25/2017</a:t>
            </a:fld>
            <a:endParaRPr lang="en-P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FFB79-AE86-4167-BC19-E108B383A913}"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983058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1641787">
            <a:off x="-88306" y="833147"/>
            <a:ext cx="4119282" cy="14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lnSpc>
                <a:spcPct val="65000"/>
              </a:lnSpc>
            </a:pPr>
            <a:r>
              <a:rPr lang="en-US" sz="14200" dirty="0">
                <a:solidFill>
                  <a:srgbClr val="CC0000"/>
                </a:solidFill>
                <a:latin typeface="Freestyle Script" pitchFamily="66" charset="0"/>
              </a:rPr>
              <a:t>Welcome</a:t>
            </a:r>
          </a:p>
        </p:txBody>
      </p:sp>
      <p:sp>
        <p:nvSpPr>
          <p:cNvPr id="34819" name="Text Box 3"/>
          <p:cNvSpPr txBox="1">
            <a:spLocks noChangeArrowheads="1"/>
          </p:cNvSpPr>
          <p:nvPr/>
        </p:nvSpPr>
        <p:spPr bwMode="auto">
          <a:xfrm>
            <a:off x="2009529" y="3962400"/>
            <a:ext cx="5095511" cy="229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r>
              <a:rPr lang="en-US" sz="7200" dirty="0" err="1" smtClean="0">
                <a:solidFill>
                  <a:srgbClr val="CC0000"/>
                </a:solidFill>
                <a:latin typeface="Freestyle Script" pitchFamily="66" charset="0"/>
              </a:rPr>
              <a:t>Ulirang</a:t>
            </a:r>
            <a:r>
              <a:rPr lang="en-US" sz="7200" dirty="0" smtClean="0">
                <a:solidFill>
                  <a:srgbClr val="CC0000"/>
                </a:solidFill>
                <a:latin typeface="Freestyle Script" pitchFamily="66" charset="0"/>
              </a:rPr>
              <a:t> </a:t>
            </a:r>
            <a:r>
              <a:rPr lang="en-US" sz="7200" dirty="0" err="1" smtClean="0">
                <a:solidFill>
                  <a:srgbClr val="CC0000"/>
                </a:solidFill>
                <a:latin typeface="Freestyle Script" pitchFamily="66" charset="0"/>
              </a:rPr>
              <a:t>Mamamayan</a:t>
            </a:r>
            <a:r>
              <a:rPr lang="en-US" sz="7200" dirty="0" smtClean="0">
                <a:solidFill>
                  <a:srgbClr val="CC0000"/>
                </a:solidFill>
                <a:latin typeface="Freestyle Script" pitchFamily="66" charset="0"/>
              </a:rPr>
              <a:t>,</a:t>
            </a:r>
          </a:p>
          <a:p>
            <a:pPr algn="ctr"/>
            <a:r>
              <a:rPr lang="en-US" sz="7200" dirty="0" err="1" smtClean="0">
                <a:solidFill>
                  <a:srgbClr val="CC0000"/>
                </a:solidFill>
                <a:latin typeface="Freestyle Script" pitchFamily="66" charset="0"/>
              </a:rPr>
              <a:t>Ulirang</a:t>
            </a:r>
            <a:r>
              <a:rPr lang="en-US" sz="7200" dirty="0" smtClean="0">
                <a:solidFill>
                  <a:srgbClr val="CC0000"/>
                </a:solidFill>
                <a:latin typeface="Freestyle Script" pitchFamily="66" charset="0"/>
              </a:rPr>
              <a:t> Barangay</a:t>
            </a:r>
            <a:endParaRPr lang="en-US" sz="7200" dirty="0">
              <a:solidFill>
                <a:srgbClr val="CC0000"/>
              </a:solidFill>
              <a:latin typeface="Freestyle Script" pitchFamily="66" charset="0"/>
            </a:endParaRPr>
          </a:p>
        </p:txBody>
      </p:sp>
      <p:sp>
        <p:nvSpPr>
          <p:cNvPr id="34820" name="Arc 4"/>
          <p:cNvSpPr>
            <a:spLocks/>
          </p:cNvSpPr>
          <p:nvPr/>
        </p:nvSpPr>
        <p:spPr bwMode="auto">
          <a:xfrm rot="9880003" flipV="1">
            <a:off x="1599974" y="1599744"/>
            <a:ext cx="2288268" cy="8072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1" name="Text Box 5"/>
          <p:cNvSpPr txBox="1">
            <a:spLocks noChangeArrowheads="1"/>
          </p:cNvSpPr>
          <p:nvPr/>
        </p:nvSpPr>
        <p:spPr bwMode="auto">
          <a:xfrm>
            <a:off x="1389383" y="2488110"/>
            <a:ext cx="6319875" cy="14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3" rIns="91410" bIns="4570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4400" b="1" dirty="0">
                <a:solidFill>
                  <a:srgbClr val="000099"/>
                </a:solidFill>
              </a:rPr>
              <a:t>TUNGO SA</a:t>
            </a:r>
          </a:p>
          <a:p>
            <a:pPr algn="ctr"/>
            <a:r>
              <a:rPr lang="en-US" sz="4400" b="1" dirty="0">
                <a:solidFill>
                  <a:srgbClr val="000099"/>
                </a:solidFill>
              </a:rPr>
              <a:t>BAYANG </a:t>
            </a:r>
            <a:r>
              <a:rPr lang="en-US" sz="4400" b="1" dirty="0" smtClean="0">
                <a:solidFill>
                  <a:srgbClr val="000099"/>
                </a:solidFill>
              </a:rPr>
              <a:t>MAGILIW - 14</a:t>
            </a:r>
            <a:endParaRPr lang="en-US" sz="4400" b="1" dirty="0">
              <a:solidFill>
                <a:srgbClr val="000099"/>
              </a:solidFill>
            </a:endParaRP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l="3000" t="28000" r="74001" b="28000"/>
          <a:stretch>
            <a:fillRect/>
          </a:stretch>
        </p:blipFill>
        <p:spPr bwMode="auto">
          <a:xfrm>
            <a:off x="5332867" y="761620"/>
            <a:ext cx="1754187" cy="16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7"/>
          <p:cNvSpPr>
            <a:spLocks noChangeArrowheads="1"/>
          </p:cNvSpPr>
          <p:nvPr/>
        </p:nvSpPr>
        <p:spPr bwMode="auto">
          <a:xfrm>
            <a:off x="6859134" y="2286001"/>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4" name="Rectangle 8"/>
          <p:cNvSpPr>
            <a:spLocks noChangeArrowheads="1"/>
          </p:cNvSpPr>
          <p:nvPr/>
        </p:nvSpPr>
        <p:spPr bwMode="auto">
          <a:xfrm>
            <a:off x="6859134" y="609753"/>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4" name="Slide Number Placeholder 3"/>
          <p:cNvSpPr>
            <a:spLocks noGrp="1"/>
          </p:cNvSpPr>
          <p:nvPr>
            <p:ph type="sldNum" sz="quarter" idx="12"/>
          </p:nvPr>
        </p:nvSpPr>
        <p:spPr/>
        <p:txBody>
          <a:bodyPr/>
          <a:lstStyle/>
          <a:p>
            <a:fld id="{9B1323FD-ED1B-481C-BC46-19F9014BEBC8}" type="slidenum">
              <a:rPr lang="en-US" smtClean="0"/>
              <a:pPr/>
              <a:t>1</a:t>
            </a:fld>
            <a:endParaRPr lang="en-US" dirty="0"/>
          </a:p>
        </p:txBody>
      </p:sp>
      <p:sp>
        <p:nvSpPr>
          <p:cNvPr id="5" name="Date Placeholder 4"/>
          <p:cNvSpPr>
            <a:spLocks noGrp="1"/>
          </p:cNvSpPr>
          <p:nvPr>
            <p:ph type="dt" sz="half" idx="10"/>
          </p:nvPr>
        </p:nvSpPr>
        <p:spPr/>
        <p:txBody>
          <a:bodyPr/>
          <a:lstStyle/>
          <a:p>
            <a:r>
              <a:rPr lang="en-US" smtClean="0"/>
              <a:t>i-Pantawid eFDS 14</a:t>
            </a:r>
            <a:endParaRPr lang="en-US"/>
          </a:p>
        </p:txBody>
      </p:sp>
    </p:spTree>
    <p:extLst>
      <p:ext uri="{BB962C8B-B14F-4D97-AF65-F5344CB8AC3E}">
        <p14:creationId xmlns:p14="http://schemas.microsoft.com/office/powerpoint/2010/main" val="235813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2075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 y="6113951"/>
            <a:ext cx="9144000" cy="802105"/>
          </a:xfrm>
          <a:prstGeom prst="rect">
            <a:avLst/>
          </a:prstGeom>
        </p:spPr>
      </p:pic>
      <p:sp>
        <p:nvSpPr>
          <p:cNvPr id="6" name="TextBox 5"/>
          <p:cNvSpPr txBox="1"/>
          <p:nvPr/>
        </p:nvSpPr>
        <p:spPr>
          <a:xfrm>
            <a:off x="3961631" y="1156855"/>
            <a:ext cx="958917" cy="307777"/>
          </a:xfrm>
          <a:prstGeom prst="rect">
            <a:avLst/>
          </a:prstGeom>
          <a:noFill/>
        </p:spPr>
        <p:txBody>
          <a:bodyPr wrap="none" rtlCol="0">
            <a:spAutoFit/>
          </a:bodyPr>
          <a:lstStyle/>
          <a:p>
            <a:pPr algn="ctr"/>
            <a:r>
              <a:rPr lang="en-PH" sz="1400" i="1" dirty="0" smtClean="0">
                <a:solidFill>
                  <a:prstClr val="black"/>
                </a:solidFill>
              </a:rPr>
              <a:t>award this</a:t>
            </a:r>
          </a:p>
        </p:txBody>
      </p:sp>
      <p:sp>
        <p:nvSpPr>
          <p:cNvPr id="9" name="TextBox 8"/>
          <p:cNvSpPr txBox="1"/>
          <p:nvPr/>
        </p:nvSpPr>
        <p:spPr>
          <a:xfrm>
            <a:off x="1219200" y="1371600"/>
            <a:ext cx="6692858" cy="1200329"/>
          </a:xfrm>
          <a:prstGeom prst="rect">
            <a:avLst/>
          </a:prstGeom>
          <a:noFill/>
        </p:spPr>
        <p:txBody>
          <a:bodyPr wrap="none" rtlCol="0">
            <a:spAutoFit/>
          </a:bodyPr>
          <a:lstStyle/>
          <a:p>
            <a:pPr algn="ctr"/>
            <a:r>
              <a:rPr lang="en-PH" sz="7200" dirty="0" smtClean="0">
                <a:solidFill>
                  <a:prstClr val="black"/>
                </a:solidFill>
                <a:latin typeface="Edwardian Script ITC" pitchFamily="66" charset="0"/>
              </a:rPr>
              <a:t>Certificate of Completion</a:t>
            </a:r>
            <a:endParaRPr lang="en-PH" sz="7200" dirty="0">
              <a:solidFill>
                <a:prstClr val="black"/>
              </a:solidFill>
              <a:latin typeface="Edwardian Script ITC" pitchFamily="66" charset="0"/>
            </a:endParaRPr>
          </a:p>
        </p:txBody>
      </p:sp>
      <p:sp>
        <p:nvSpPr>
          <p:cNvPr id="10" name="TextBox 9"/>
          <p:cNvSpPr txBox="1"/>
          <p:nvPr/>
        </p:nvSpPr>
        <p:spPr>
          <a:xfrm>
            <a:off x="4434718" y="2438400"/>
            <a:ext cx="356893" cy="338554"/>
          </a:xfrm>
          <a:prstGeom prst="rect">
            <a:avLst/>
          </a:prstGeom>
          <a:noFill/>
        </p:spPr>
        <p:txBody>
          <a:bodyPr wrap="none" rtlCol="0">
            <a:spAutoFit/>
          </a:bodyPr>
          <a:lstStyle/>
          <a:p>
            <a:pPr algn="ctr"/>
            <a:r>
              <a:rPr lang="en-PH" sz="1600" i="1" dirty="0" smtClean="0">
                <a:solidFill>
                  <a:prstClr val="black"/>
                </a:solidFill>
              </a:rPr>
              <a:t>to</a:t>
            </a:r>
            <a:endParaRPr lang="en-PH" sz="1600" i="1" dirty="0">
              <a:solidFill>
                <a:prstClr val="black"/>
              </a:solidFill>
            </a:endParaRPr>
          </a:p>
        </p:txBody>
      </p:sp>
      <p:sp>
        <p:nvSpPr>
          <p:cNvPr id="12" name="TextBox 11"/>
          <p:cNvSpPr txBox="1"/>
          <p:nvPr/>
        </p:nvSpPr>
        <p:spPr>
          <a:xfrm>
            <a:off x="2395808" y="2743200"/>
            <a:ext cx="4366901" cy="830997"/>
          </a:xfrm>
          <a:prstGeom prst="rect">
            <a:avLst/>
          </a:prstGeom>
          <a:noFill/>
        </p:spPr>
        <p:txBody>
          <a:bodyPr wrap="none" rtlCol="0">
            <a:spAutoFit/>
          </a:bodyPr>
          <a:lstStyle/>
          <a:p>
            <a:pPr algn="ctr"/>
            <a:r>
              <a:rPr lang="en-PH" sz="4800" dirty="0" smtClean="0">
                <a:solidFill>
                  <a:prstClr val="black"/>
                </a:solidFill>
                <a:latin typeface="Edwardian Script ITC" pitchFamily="66" charset="0"/>
              </a:rPr>
              <a:t>Ma. Juana </a:t>
            </a:r>
            <a:r>
              <a:rPr lang="en-PH" sz="4800" dirty="0" err="1" smtClean="0">
                <a:solidFill>
                  <a:prstClr val="black"/>
                </a:solidFill>
                <a:latin typeface="Edwardian Script ITC" pitchFamily="66" charset="0"/>
              </a:rPr>
              <a:t>dela</a:t>
            </a:r>
            <a:r>
              <a:rPr lang="en-PH" sz="4800" dirty="0" smtClean="0">
                <a:solidFill>
                  <a:prstClr val="black"/>
                </a:solidFill>
                <a:latin typeface="Edwardian Script ITC" pitchFamily="66" charset="0"/>
              </a:rPr>
              <a:t> Cruz</a:t>
            </a:r>
            <a:endParaRPr lang="en-PH" sz="4800" dirty="0">
              <a:solidFill>
                <a:prstClr val="black"/>
              </a:solidFill>
              <a:latin typeface="Edwardian Script ITC" pitchFamily="66"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630866188"/>
              </p:ext>
            </p:extLst>
          </p:nvPr>
        </p:nvGraphicFramePr>
        <p:xfrm>
          <a:off x="474887" y="5638800"/>
          <a:ext cx="8468020" cy="457200"/>
        </p:xfrm>
        <a:graphic>
          <a:graphicData uri="http://schemas.openxmlformats.org/drawingml/2006/table">
            <a:tbl>
              <a:tblPr firstRow="1" bandRow="1">
                <a:tableStyleId>{5C22544A-7EE6-4342-B048-85BDC9FD1C3A}</a:tableStyleId>
              </a:tblPr>
              <a:tblGrid>
                <a:gridCol w="2117005"/>
                <a:gridCol w="2117005"/>
                <a:gridCol w="2117005"/>
                <a:gridCol w="2117005"/>
              </a:tblGrid>
              <a:tr h="370840">
                <a:tc>
                  <a:txBody>
                    <a:bodyPr/>
                    <a:lstStyle/>
                    <a:p>
                      <a:pPr algn="ctr"/>
                      <a:r>
                        <a:rPr lang="en-PH" sz="1200" dirty="0" smtClean="0">
                          <a:solidFill>
                            <a:sysClr val="windowText" lastClr="000000"/>
                          </a:solidFill>
                        </a:rPr>
                        <a:t>ANICETA BALTAR</a:t>
                      </a:r>
                    </a:p>
                    <a:p>
                      <a:pPr algn="ctr"/>
                      <a:r>
                        <a:rPr lang="en-PH" sz="1200" dirty="0" smtClean="0">
                          <a:solidFill>
                            <a:sysClr val="windowText" lastClr="000000"/>
                          </a:solidFill>
                        </a:rPr>
                        <a:t>Project</a:t>
                      </a:r>
                      <a:r>
                        <a:rPr lang="en-PH" sz="1200" baseline="0" dirty="0" smtClean="0">
                          <a:solidFill>
                            <a:sysClr val="windowText" lastClr="000000"/>
                          </a:solidFill>
                        </a:rPr>
                        <a:t> Manager</a:t>
                      </a:r>
                      <a:endParaRPr lang="en-PH" sz="1200" dirty="0">
                        <a:solidFill>
                          <a:sysClr val="windowText" lastClr="000000"/>
                        </a:solidFill>
                      </a:endParaRPr>
                    </a:p>
                  </a:txBody>
                  <a:tcPr>
                    <a:noFill/>
                  </a:tcPr>
                </a:tc>
                <a:tc>
                  <a:txBody>
                    <a:bodyPr/>
                    <a:lstStyle/>
                    <a:p>
                      <a:pPr algn="ctr"/>
                      <a:r>
                        <a:rPr lang="en-PH" sz="1200" dirty="0" smtClean="0">
                          <a:solidFill>
                            <a:sysClr val="windowText" lastClr="000000"/>
                          </a:solidFill>
                        </a:rPr>
                        <a:t>PURA SUMANGIL</a:t>
                      </a:r>
                    </a:p>
                    <a:p>
                      <a:pPr algn="ctr"/>
                      <a:r>
                        <a:rPr lang="en-PH" sz="1200" dirty="0" smtClean="0">
                          <a:solidFill>
                            <a:sysClr val="windowText" lastClr="000000"/>
                          </a:solidFill>
                        </a:rPr>
                        <a:t>Project Director</a:t>
                      </a:r>
                      <a:endParaRPr lang="en-PH" sz="1200" dirty="0">
                        <a:solidFill>
                          <a:sysClr val="windowText" lastClr="000000"/>
                        </a:solidFill>
                      </a:endParaRPr>
                    </a:p>
                  </a:txBody>
                  <a:tcPr>
                    <a:noFill/>
                  </a:tcPr>
                </a:tc>
                <a:tc>
                  <a:txBody>
                    <a:bodyPr/>
                    <a:lstStyle/>
                    <a:p>
                      <a:pPr algn="ctr"/>
                      <a:r>
                        <a:rPr lang="en-PH" sz="1200" dirty="0" smtClean="0">
                          <a:solidFill>
                            <a:sysClr val="windowText" lastClr="000000"/>
                          </a:solidFill>
                        </a:rPr>
                        <a:t>MA. ELENA</a:t>
                      </a:r>
                      <a:r>
                        <a:rPr lang="en-PH" sz="1200" baseline="0" dirty="0" smtClean="0">
                          <a:solidFill>
                            <a:sysClr val="windowText" lastClr="000000"/>
                          </a:solidFill>
                        </a:rPr>
                        <a:t> VAN TOOREN</a:t>
                      </a:r>
                    </a:p>
                    <a:p>
                      <a:pPr algn="ctr"/>
                      <a:r>
                        <a:rPr lang="en-PH" sz="1200" baseline="0" dirty="0" smtClean="0">
                          <a:solidFill>
                            <a:sysClr val="windowText" lastClr="000000"/>
                          </a:solidFill>
                        </a:rPr>
                        <a:t>Training Officer</a:t>
                      </a:r>
                      <a:endParaRPr lang="en-PH" sz="1200" dirty="0">
                        <a:solidFill>
                          <a:sysClr val="windowText" lastClr="000000"/>
                        </a:solidFill>
                      </a:endParaRPr>
                    </a:p>
                  </a:txBody>
                  <a:tcPr>
                    <a:noFill/>
                  </a:tcPr>
                </a:tc>
                <a:tc>
                  <a:txBody>
                    <a:bodyPr/>
                    <a:lstStyle/>
                    <a:p>
                      <a:pPr algn="ctr"/>
                      <a:r>
                        <a:rPr lang="en-PH" sz="1200" dirty="0" smtClean="0">
                          <a:solidFill>
                            <a:sysClr val="windowText" lastClr="000000"/>
                          </a:solidFill>
                        </a:rPr>
                        <a:t>CONSUELO BISARES</a:t>
                      </a:r>
                    </a:p>
                    <a:p>
                      <a:pPr algn="ctr"/>
                      <a:r>
                        <a:rPr lang="en-PH" sz="1200" dirty="0" smtClean="0">
                          <a:solidFill>
                            <a:sysClr val="windowText" lastClr="000000"/>
                          </a:solidFill>
                        </a:rPr>
                        <a:t>CCAGG</a:t>
                      </a:r>
                      <a:r>
                        <a:rPr lang="en-PH" sz="1200" baseline="0" dirty="0" smtClean="0">
                          <a:solidFill>
                            <a:sysClr val="windowText" lastClr="000000"/>
                          </a:solidFill>
                        </a:rPr>
                        <a:t> Project Coordinator</a:t>
                      </a:r>
                      <a:endParaRPr lang="en-PH" sz="1200" dirty="0">
                        <a:solidFill>
                          <a:sysClr val="windowText" lastClr="000000"/>
                        </a:solidFill>
                      </a:endParaRPr>
                    </a:p>
                  </a:txBody>
                  <a:tcPr>
                    <a:noFill/>
                  </a:tcPr>
                </a:tc>
              </a:tr>
            </a:tbl>
          </a:graphicData>
        </a:graphic>
      </p:graphicFrame>
      <p:sp>
        <p:nvSpPr>
          <p:cNvPr id="14" name="TextBox 13"/>
          <p:cNvSpPr txBox="1"/>
          <p:nvPr/>
        </p:nvSpPr>
        <p:spPr>
          <a:xfrm>
            <a:off x="3254052" y="4658380"/>
            <a:ext cx="2623154" cy="523220"/>
          </a:xfrm>
          <a:prstGeom prst="rect">
            <a:avLst/>
          </a:prstGeom>
          <a:noFill/>
        </p:spPr>
        <p:txBody>
          <a:bodyPr wrap="none" rtlCol="0">
            <a:spAutoFit/>
          </a:bodyPr>
          <a:lstStyle/>
          <a:p>
            <a:pPr algn="ctr"/>
            <a:r>
              <a:rPr lang="en-PH" sz="1400" i="1" dirty="0" smtClean="0">
                <a:solidFill>
                  <a:prstClr val="black"/>
                </a:solidFill>
              </a:rPr>
              <a:t>on this </a:t>
            </a:r>
            <a:r>
              <a:rPr lang="en-PH" sz="1400" i="1" dirty="0" err="1" smtClean="0">
                <a:solidFill>
                  <a:prstClr val="black"/>
                </a:solidFill>
              </a:rPr>
              <a:t>xxth</a:t>
            </a:r>
            <a:r>
              <a:rPr lang="en-PH" sz="1400" i="1" dirty="0" smtClean="0">
                <a:solidFill>
                  <a:prstClr val="black"/>
                </a:solidFill>
              </a:rPr>
              <a:t> day of (month), 20xx </a:t>
            </a:r>
          </a:p>
          <a:p>
            <a:pPr algn="ctr"/>
            <a:r>
              <a:rPr lang="en-PH" sz="1400" i="1" dirty="0">
                <a:solidFill>
                  <a:prstClr val="black"/>
                </a:solidFill>
              </a:rPr>
              <a:t>a</a:t>
            </a:r>
            <a:r>
              <a:rPr lang="en-PH" sz="1400" i="1" dirty="0" smtClean="0">
                <a:solidFill>
                  <a:prstClr val="black"/>
                </a:solidFill>
              </a:rPr>
              <a:t>t (city/municipality), (province)</a:t>
            </a:r>
            <a:endParaRPr lang="en-PH" sz="1400" i="1" dirty="0">
              <a:solidFill>
                <a:prstClr val="black"/>
              </a:solidFill>
            </a:endParaRPr>
          </a:p>
        </p:txBody>
      </p:sp>
      <p:sp>
        <p:nvSpPr>
          <p:cNvPr id="3" name="TextBox 2"/>
          <p:cNvSpPr txBox="1"/>
          <p:nvPr/>
        </p:nvSpPr>
        <p:spPr>
          <a:xfrm>
            <a:off x="609600" y="158115"/>
            <a:ext cx="4559838" cy="984885"/>
          </a:xfrm>
          <a:prstGeom prst="rect">
            <a:avLst/>
          </a:prstGeom>
          <a:noFill/>
        </p:spPr>
        <p:txBody>
          <a:bodyPr wrap="none" rtlCol="0">
            <a:spAutoFit/>
          </a:bodyPr>
          <a:lstStyle/>
          <a:p>
            <a:pPr algn="ctr"/>
            <a:r>
              <a:rPr lang="en-US" sz="4000" dirty="0" smtClean="0">
                <a:solidFill>
                  <a:srgbClr val="00518E"/>
                </a:solidFill>
                <a:latin typeface="Candara"/>
                <a:cs typeface="Candara"/>
              </a:rPr>
              <a:t>Project</a:t>
            </a:r>
            <a:r>
              <a:rPr lang="en-US" sz="4000" dirty="0" smtClean="0">
                <a:solidFill>
                  <a:srgbClr val="00518E"/>
                </a:solidFill>
              </a:rPr>
              <a:t> </a:t>
            </a:r>
            <a:r>
              <a:rPr lang="en-US" sz="4000" b="1" dirty="0" smtClean="0">
                <a:solidFill>
                  <a:srgbClr val="00518E"/>
                </a:solidFill>
                <a:latin typeface="Candara"/>
                <a:cs typeface="Candara"/>
              </a:rPr>
              <a:t>i-PANTAWID</a:t>
            </a:r>
            <a:br>
              <a:rPr lang="en-US" sz="4000" b="1" dirty="0" smtClean="0">
                <a:solidFill>
                  <a:srgbClr val="00518E"/>
                </a:solidFill>
                <a:latin typeface="Candara"/>
                <a:cs typeface="Candara"/>
              </a:rPr>
            </a:br>
            <a:r>
              <a:rPr lang="en-US" b="1" dirty="0" smtClean="0">
                <a:solidFill>
                  <a:srgbClr val="00518E"/>
                </a:solidFill>
                <a:latin typeface="Candara"/>
                <a:cs typeface="Candara"/>
              </a:rPr>
              <a:t>Project Management Office</a:t>
            </a:r>
            <a:endParaRPr lang="en-PH" dirty="0">
              <a:solidFill>
                <a:prstClr val="black"/>
              </a:solidFill>
            </a:endParaRPr>
          </a:p>
        </p:txBody>
      </p:sp>
      <p:sp>
        <p:nvSpPr>
          <p:cNvPr id="15" name="TextBox 14"/>
          <p:cNvSpPr txBox="1"/>
          <p:nvPr/>
        </p:nvSpPr>
        <p:spPr>
          <a:xfrm>
            <a:off x="5410200" y="457200"/>
            <a:ext cx="502061" cy="338554"/>
          </a:xfrm>
          <a:prstGeom prst="rect">
            <a:avLst/>
          </a:prstGeom>
          <a:noFill/>
        </p:spPr>
        <p:txBody>
          <a:bodyPr wrap="none" rtlCol="0">
            <a:spAutoFit/>
          </a:bodyPr>
          <a:lstStyle/>
          <a:p>
            <a:r>
              <a:rPr lang="en-PH" sz="1600" i="1" dirty="0" smtClean="0">
                <a:solidFill>
                  <a:prstClr val="black"/>
                </a:solidFill>
              </a:rPr>
              <a:t>and</a:t>
            </a:r>
            <a:endParaRPr lang="en-PH" sz="1600" i="1" dirty="0">
              <a:solidFill>
                <a:prstClr val="black"/>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4765" y="160576"/>
            <a:ext cx="1645920" cy="13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325919" y="3581400"/>
            <a:ext cx="6519734" cy="1015663"/>
          </a:xfrm>
          <a:prstGeom prst="rect">
            <a:avLst/>
          </a:prstGeom>
          <a:noFill/>
        </p:spPr>
        <p:txBody>
          <a:bodyPr wrap="none" rtlCol="0">
            <a:spAutoFit/>
          </a:bodyPr>
          <a:lstStyle/>
          <a:p>
            <a:pPr algn="ctr"/>
            <a:r>
              <a:rPr lang="en-PH" sz="2000" dirty="0">
                <a:solidFill>
                  <a:prstClr val="black"/>
                </a:solidFill>
                <a:latin typeface="Edwardian Script ITC" pitchFamily="66" charset="0"/>
              </a:rPr>
              <a:t>For having </a:t>
            </a:r>
            <a:r>
              <a:rPr lang="en-PH" sz="2000" dirty="0" smtClean="0">
                <a:solidFill>
                  <a:prstClr val="black"/>
                </a:solidFill>
                <a:latin typeface="Edwardian Script ITC" pitchFamily="66" charset="0"/>
              </a:rPr>
              <a:t>satisfactorily completed </a:t>
            </a:r>
            <a:r>
              <a:rPr lang="en-PH" sz="2000" dirty="0">
                <a:solidFill>
                  <a:prstClr val="black"/>
                </a:solidFill>
                <a:latin typeface="Edwardian Script ITC" pitchFamily="66" charset="0"/>
              </a:rPr>
              <a:t>__ months of Parent Leader Training and</a:t>
            </a:r>
          </a:p>
          <a:p>
            <a:pPr algn="ctr"/>
            <a:r>
              <a:rPr lang="en-PH" sz="2000" dirty="0">
                <a:solidFill>
                  <a:prstClr val="black"/>
                </a:solidFill>
                <a:latin typeface="Edwardian Script ITC" pitchFamily="66" charset="0"/>
              </a:rPr>
              <a:t>Facilitation of Enhanced Family Development Sessions for their member </a:t>
            </a:r>
            <a:r>
              <a:rPr lang="en-PH" sz="2000" dirty="0" smtClean="0">
                <a:solidFill>
                  <a:prstClr val="black"/>
                </a:solidFill>
                <a:latin typeface="Edwardian Script ITC" pitchFamily="66" charset="0"/>
              </a:rPr>
              <a:t>beneficiaries on </a:t>
            </a:r>
          </a:p>
          <a:p>
            <a:pPr algn="ctr"/>
            <a:r>
              <a:rPr lang="en-PH" sz="2000" dirty="0" smtClean="0">
                <a:solidFill>
                  <a:prstClr val="black"/>
                </a:solidFill>
                <a:latin typeface="Edwardian Script ITC" pitchFamily="66" charset="0"/>
              </a:rPr>
              <a:t>Active Citizenship and Social Accountability</a:t>
            </a:r>
            <a:endParaRPr lang="en-PH" sz="2000" dirty="0">
              <a:solidFill>
                <a:prstClr val="black"/>
              </a:solidFill>
              <a:latin typeface="Edwardian Script ITC" pitchFamily="66" charset="0"/>
            </a:endParaRPr>
          </a:p>
        </p:txBody>
      </p:sp>
      <p:sp>
        <p:nvSpPr>
          <p:cNvPr id="2" name="TextBox 1"/>
          <p:cNvSpPr txBox="1"/>
          <p:nvPr/>
        </p:nvSpPr>
        <p:spPr>
          <a:xfrm rot="20016733">
            <a:off x="81289" y="3117371"/>
            <a:ext cx="9021765" cy="584775"/>
          </a:xfrm>
          <a:prstGeom prst="rect">
            <a:avLst/>
          </a:prstGeom>
          <a:noFill/>
        </p:spPr>
        <p:txBody>
          <a:bodyPr wrap="none" rtlCol="0">
            <a:spAutoFit/>
          </a:bodyPr>
          <a:lstStyle/>
          <a:p>
            <a:r>
              <a:rPr lang="en-PH"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DRAFT, REPLACE WITH ACTUAL CERTIFICATE FORMAT</a:t>
            </a:r>
            <a:endParaRPr lang="en-PH"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20457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11</a:t>
            </a:fld>
            <a:endParaRPr lang="en-US">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772400" cy="55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90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98450" y="98425"/>
            <a:ext cx="5797550" cy="664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u="sng" dirty="0" err="1">
                <a:solidFill>
                  <a:srgbClr val="002060"/>
                </a:solidFill>
              </a:rPr>
              <a:t>Pananagutan</a:t>
            </a:r>
            <a:r>
              <a:rPr lang="en-US" sz="2000" u="sng" dirty="0"/>
              <a:t/>
            </a:r>
            <a:br>
              <a:rPr lang="en-US" sz="2000" u="sng" dirty="0"/>
            </a:br>
            <a:r>
              <a:rPr lang="en-US" sz="1100" u="sng" dirty="0" smtClean="0"/>
              <a:t> </a:t>
            </a:r>
            <a:r>
              <a:rPr lang="en-US" sz="2000" dirty="0"/>
              <a:t/>
            </a:r>
            <a:br>
              <a:rPr lang="en-US" sz="2000" dirty="0"/>
            </a:br>
            <a:r>
              <a:rPr lang="en-US" sz="2000" dirty="0" err="1"/>
              <a:t>Walang</a:t>
            </a:r>
            <a:r>
              <a:rPr lang="en-US" sz="2000" dirty="0"/>
              <a:t> </a:t>
            </a:r>
            <a:r>
              <a:rPr lang="en-US" sz="2000" dirty="0" err="1"/>
              <a:t>sinuman</a:t>
            </a:r>
            <a:r>
              <a:rPr lang="en-US" sz="2000" dirty="0"/>
              <a:t> </a:t>
            </a:r>
            <a:r>
              <a:rPr lang="en-US" sz="2000" dirty="0" err="1"/>
              <a:t>ang</a:t>
            </a:r>
            <a:r>
              <a:rPr lang="en-US" sz="2000" dirty="0"/>
              <a:t> </a:t>
            </a:r>
            <a:r>
              <a:rPr lang="en-US" sz="2000" dirty="0" err="1"/>
              <a:t>nabubuhay</a:t>
            </a:r>
            <a:endParaRPr lang="en-US" sz="2000" dirty="0"/>
          </a:p>
          <a:p>
            <a:r>
              <a:rPr lang="en-US" sz="2000" dirty="0" err="1"/>
              <a:t>para</a:t>
            </a:r>
            <a:r>
              <a:rPr lang="en-US" sz="2000" dirty="0"/>
              <a:t> </a:t>
            </a:r>
            <a:r>
              <a:rPr lang="en-US" sz="2000" dirty="0" err="1"/>
              <a:t>sa</a:t>
            </a:r>
            <a:r>
              <a:rPr lang="en-US" sz="2000" dirty="0"/>
              <a:t> </a:t>
            </a:r>
            <a:r>
              <a:rPr lang="en-US" sz="2000" dirty="0" err="1"/>
              <a:t>sarili</a:t>
            </a:r>
            <a:r>
              <a:rPr lang="en-US" sz="2000" dirty="0"/>
              <a:t> </a:t>
            </a:r>
            <a:r>
              <a:rPr lang="en-US" sz="2000" dirty="0" err="1"/>
              <a:t>lamang</a:t>
            </a:r>
            <a:r>
              <a:rPr lang="en-US" sz="2000" dirty="0"/>
              <a:t> </a:t>
            </a:r>
            <a:br>
              <a:rPr lang="en-US" sz="2000" dirty="0"/>
            </a:br>
            <a:r>
              <a:rPr lang="en-US" sz="2000" dirty="0" err="1"/>
              <a:t>Walang</a:t>
            </a:r>
            <a:r>
              <a:rPr lang="en-US" sz="2000" dirty="0"/>
              <a:t> </a:t>
            </a:r>
            <a:r>
              <a:rPr lang="en-US" sz="2000" dirty="0" err="1"/>
              <a:t>sinuman</a:t>
            </a:r>
            <a:r>
              <a:rPr lang="en-US" sz="2000" dirty="0"/>
              <a:t> and </a:t>
            </a:r>
            <a:r>
              <a:rPr lang="en-US" sz="2000" dirty="0" err="1"/>
              <a:t>namamatay</a:t>
            </a:r>
            <a:endParaRPr lang="en-US" sz="2000" dirty="0"/>
          </a:p>
          <a:p>
            <a:r>
              <a:rPr lang="en-US" sz="2000" dirty="0" err="1"/>
              <a:t>para</a:t>
            </a:r>
            <a:r>
              <a:rPr lang="en-US" sz="2000" dirty="0"/>
              <a:t> </a:t>
            </a:r>
            <a:r>
              <a:rPr lang="en-US" sz="2000" dirty="0" err="1"/>
              <a:t>sa</a:t>
            </a:r>
            <a:r>
              <a:rPr lang="en-US" sz="2000" dirty="0"/>
              <a:t> </a:t>
            </a:r>
            <a:r>
              <a:rPr lang="en-US" sz="2000" dirty="0" err="1"/>
              <a:t>sarili</a:t>
            </a:r>
            <a:r>
              <a:rPr lang="en-US" sz="2000" dirty="0"/>
              <a:t> </a:t>
            </a:r>
            <a:r>
              <a:rPr lang="en-US" sz="2000" dirty="0" err="1"/>
              <a:t>lamang</a:t>
            </a:r>
            <a:r>
              <a:rPr lang="en-US" sz="2000" dirty="0"/>
              <a:t> </a:t>
            </a:r>
            <a:br>
              <a:rPr lang="en-US" sz="2000" dirty="0"/>
            </a:br>
            <a:r>
              <a:rPr lang="en-US" sz="1100" dirty="0" smtClean="0"/>
              <a:t> </a:t>
            </a:r>
            <a:r>
              <a:rPr lang="en-US" sz="2000" dirty="0"/>
              <a:t/>
            </a:r>
            <a:br>
              <a:rPr lang="en-US" sz="2000" dirty="0"/>
            </a:br>
            <a:r>
              <a:rPr lang="en-US" sz="2000" b="1" i="1" dirty="0">
                <a:solidFill>
                  <a:srgbClr val="002060"/>
                </a:solidFill>
              </a:rPr>
              <a:t>Chorus: </a:t>
            </a:r>
            <a:br>
              <a:rPr lang="en-US" sz="2000" b="1" i="1" dirty="0">
                <a:solidFill>
                  <a:srgbClr val="002060"/>
                </a:solidFill>
              </a:rPr>
            </a:br>
            <a:r>
              <a:rPr lang="en-US" sz="2000" b="1" i="1" dirty="0" err="1">
                <a:solidFill>
                  <a:srgbClr val="002060"/>
                </a:solidFill>
              </a:rPr>
              <a:t>Tayong</a:t>
            </a:r>
            <a:r>
              <a:rPr lang="en-US" sz="2000" b="1" i="1" dirty="0">
                <a:solidFill>
                  <a:srgbClr val="002060"/>
                </a:solidFill>
              </a:rPr>
              <a:t> </a:t>
            </a:r>
            <a:r>
              <a:rPr lang="en-US" sz="2000" b="1" i="1" dirty="0" err="1">
                <a:solidFill>
                  <a:srgbClr val="002060"/>
                </a:solidFill>
              </a:rPr>
              <a:t>lahat</a:t>
            </a:r>
            <a:r>
              <a:rPr lang="en-US" sz="2000" b="1" i="1" dirty="0">
                <a:solidFill>
                  <a:srgbClr val="002060"/>
                </a:solidFill>
              </a:rPr>
              <a:t> ay may </a:t>
            </a:r>
            <a:r>
              <a:rPr lang="en-US" sz="2000" b="1" i="1" dirty="0" err="1">
                <a:solidFill>
                  <a:srgbClr val="002060"/>
                </a:solidFill>
              </a:rPr>
              <a:t>pananagutan</a:t>
            </a:r>
            <a:r>
              <a:rPr lang="en-US" sz="2000" b="1" i="1" dirty="0">
                <a:solidFill>
                  <a:srgbClr val="002060"/>
                </a:solidFill>
              </a:rPr>
              <a:t> </a:t>
            </a:r>
            <a:r>
              <a:rPr lang="en-US" sz="2000" b="1" i="1" dirty="0" err="1">
                <a:solidFill>
                  <a:srgbClr val="002060"/>
                </a:solidFill>
              </a:rPr>
              <a:t>sa</a:t>
            </a:r>
            <a:r>
              <a:rPr lang="en-US" sz="2000" b="1" i="1" dirty="0">
                <a:solidFill>
                  <a:srgbClr val="002060"/>
                </a:solidFill>
              </a:rPr>
              <a:t> </a:t>
            </a:r>
            <a:r>
              <a:rPr lang="en-US" sz="2000" b="1" i="1" dirty="0" err="1">
                <a:solidFill>
                  <a:srgbClr val="002060"/>
                </a:solidFill>
              </a:rPr>
              <a:t>isat</a:t>
            </a:r>
            <a:r>
              <a:rPr lang="en-US" sz="2000" b="1" i="1" dirty="0">
                <a:solidFill>
                  <a:srgbClr val="002060"/>
                </a:solidFill>
              </a:rPr>
              <a:t> </a:t>
            </a:r>
            <a:r>
              <a:rPr lang="en-US" sz="2000" b="1" i="1" dirty="0" err="1">
                <a:solidFill>
                  <a:srgbClr val="002060"/>
                </a:solidFill>
              </a:rPr>
              <a:t>isa</a:t>
            </a:r>
            <a:r>
              <a:rPr lang="en-US" sz="2000" b="1" i="1" dirty="0">
                <a:solidFill>
                  <a:srgbClr val="002060"/>
                </a:solidFill>
              </a:rPr>
              <a:t> </a:t>
            </a:r>
            <a:br>
              <a:rPr lang="en-US" sz="2000" b="1" i="1" dirty="0">
                <a:solidFill>
                  <a:srgbClr val="002060"/>
                </a:solidFill>
              </a:rPr>
            </a:br>
            <a:r>
              <a:rPr lang="en-US" sz="2000" b="1" i="1" dirty="0" err="1">
                <a:solidFill>
                  <a:srgbClr val="002060"/>
                </a:solidFill>
              </a:rPr>
              <a:t>Tayong</a:t>
            </a:r>
            <a:r>
              <a:rPr lang="en-US" sz="2000" b="1" i="1" dirty="0">
                <a:solidFill>
                  <a:srgbClr val="002060"/>
                </a:solidFill>
              </a:rPr>
              <a:t> </a:t>
            </a:r>
            <a:r>
              <a:rPr lang="en-US" sz="2000" b="1" i="1" dirty="0" err="1">
                <a:solidFill>
                  <a:srgbClr val="002060"/>
                </a:solidFill>
              </a:rPr>
              <a:t>lahat</a:t>
            </a:r>
            <a:r>
              <a:rPr lang="en-US" sz="2000" b="1" i="1" dirty="0">
                <a:solidFill>
                  <a:srgbClr val="002060"/>
                </a:solidFill>
              </a:rPr>
              <a:t> ay </a:t>
            </a:r>
            <a:r>
              <a:rPr lang="en-US" sz="2000" b="1" i="1" dirty="0" err="1">
                <a:solidFill>
                  <a:srgbClr val="002060"/>
                </a:solidFill>
              </a:rPr>
              <a:t>tinipon</a:t>
            </a:r>
            <a:r>
              <a:rPr lang="en-US" sz="2000" b="1" i="1" dirty="0">
                <a:solidFill>
                  <a:srgbClr val="002060"/>
                </a:solidFill>
              </a:rPr>
              <a:t> </a:t>
            </a:r>
            <a:r>
              <a:rPr lang="en-US" sz="2000" b="1" i="1" dirty="0" err="1">
                <a:solidFill>
                  <a:srgbClr val="002060"/>
                </a:solidFill>
              </a:rPr>
              <a:t>ng</a:t>
            </a:r>
            <a:r>
              <a:rPr lang="en-US" sz="2000" b="1" i="1" dirty="0">
                <a:solidFill>
                  <a:srgbClr val="002060"/>
                </a:solidFill>
              </a:rPr>
              <a:t> </a:t>
            </a:r>
            <a:r>
              <a:rPr lang="en-US" sz="2000" b="1" i="1" dirty="0" err="1">
                <a:solidFill>
                  <a:srgbClr val="002060"/>
                </a:solidFill>
              </a:rPr>
              <a:t>Diyos</a:t>
            </a:r>
            <a:r>
              <a:rPr lang="en-US" sz="2000" b="1" i="1" dirty="0">
                <a:solidFill>
                  <a:srgbClr val="002060"/>
                </a:solidFill>
              </a:rPr>
              <a:t> </a:t>
            </a:r>
            <a:br>
              <a:rPr lang="en-US" sz="2000" b="1" i="1" dirty="0">
                <a:solidFill>
                  <a:srgbClr val="002060"/>
                </a:solidFill>
              </a:rPr>
            </a:br>
            <a:r>
              <a:rPr lang="en-US" sz="2000" b="1" i="1" dirty="0">
                <a:solidFill>
                  <a:srgbClr val="002060"/>
                </a:solidFill>
              </a:rPr>
              <a:t>Na </a:t>
            </a:r>
            <a:r>
              <a:rPr lang="en-US" sz="2000" b="1" i="1" dirty="0" err="1">
                <a:solidFill>
                  <a:srgbClr val="002060"/>
                </a:solidFill>
              </a:rPr>
              <a:t>kapiling</a:t>
            </a:r>
            <a:r>
              <a:rPr lang="en-US" sz="2000" b="1" i="1" dirty="0">
                <a:solidFill>
                  <a:srgbClr val="002060"/>
                </a:solidFill>
              </a:rPr>
              <a:t> </a:t>
            </a:r>
            <a:r>
              <a:rPr lang="en-US" sz="2000" b="1" i="1" dirty="0" err="1">
                <a:solidFill>
                  <a:srgbClr val="002060"/>
                </a:solidFill>
              </a:rPr>
              <a:t>nya</a:t>
            </a:r>
            <a:r>
              <a:rPr lang="en-US" sz="2000" b="1" i="1" dirty="0">
                <a:solidFill>
                  <a:srgbClr val="002060"/>
                </a:solidFill>
              </a:rPr>
              <a:t> </a:t>
            </a:r>
            <a:br>
              <a:rPr lang="en-US" sz="2000" b="1" i="1" dirty="0">
                <a:solidFill>
                  <a:srgbClr val="002060"/>
                </a:solidFill>
              </a:rPr>
            </a:br>
            <a:r>
              <a:rPr lang="en-US" sz="1050" b="1" i="1" dirty="0" smtClean="0">
                <a:solidFill>
                  <a:srgbClr val="002060"/>
                </a:solidFill>
              </a:rPr>
              <a:t> </a:t>
            </a:r>
            <a:r>
              <a:rPr lang="en-US" sz="2000" dirty="0"/>
              <a:t/>
            </a:r>
            <a:br>
              <a:rPr lang="en-US" sz="2000" dirty="0"/>
            </a:br>
            <a:r>
              <a:rPr lang="en-US" sz="2000" dirty="0"/>
              <a:t>Sa </a:t>
            </a:r>
            <a:r>
              <a:rPr lang="en-US" sz="2000" dirty="0" err="1"/>
              <a:t>ating</a:t>
            </a:r>
            <a:r>
              <a:rPr lang="en-US" sz="2000" dirty="0"/>
              <a:t> </a:t>
            </a:r>
            <a:r>
              <a:rPr lang="en-US" sz="2000" dirty="0" err="1" smtClean="0"/>
              <a:t>pagmamahalan</a:t>
            </a:r>
            <a:r>
              <a:rPr lang="en-US" sz="2000" dirty="0" smtClean="0"/>
              <a:t> </a:t>
            </a:r>
            <a:r>
              <a:rPr lang="en-US" sz="2000" dirty="0"/>
              <a:t>at </a:t>
            </a:r>
            <a:endParaRPr lang="en-US" sz="2000" dirty="0" smtClean="0"/>
          </a:p>
          <a:p>
            <a:r>
              <a:rPr lang="en-US" sz="2000" dirty="0" err="1" smtClean="0"/>
              <a:t>panglilingkod</a:t>
            </a:r>
            <a:r>
              <a:rPr lang="en-US" sz="2000" dirty="0" smtClean="0"/>
              <a:t> </a:t>
            </a:r>
            <a:r>
              <a:rPr lang="en-US" sz="2000" dirty="0" err="1" smtClean="0"/>
              <a:t>sa</a:t>
            </a:r>
            <a:r>
              <a:rPr lang="en-US" sz="2000" dirty="0" smtClean="0"/>
              <a:t> </a:t>
            </a:r>
            <a:r>
              <a:rPr lang="en-US" sz="2000" dirty="0" err="1"/>
              <a:t>kanino</a:t>
            </a:r>
            <a:r>
              <a:rPr lang="en-US" sz="2000" dirty="0"/>
              <a:t> man </a:t>
            </a:r>
            <a:br>
              <a:rPr lang="en-US" sz="2000" dirty="0"/>
            </a:br>
            <a:r>
              <a:rPr lang="en-US" sz="2000" dirty="0" err="1"/>
              <a:t>Tayo’y</a:t>
            </a:r>
            <a:r>
              <a:rPr lang="en-US" sz="2000" dirty="0"/>
              <a:t> </a:t>
            </a:r>
            <a:r>
              <a:rPr lang="en-US" sz="2000" dirty="0" err="1"/>
              <a:t>nagdadala</a:t>
            </a:r>
            <a:r>
              <a:rPr lang="en-US" sz="2000" dirty="0"/>
              <a:t> </a:t>
            </a:r>
            <a:r>
              <a:rPr lang="en-US" sz="2000" dirty="0" err="1"/>
              <a:t>ng</a:t>
            </a:r>
            <a:r>
              <a:rPr lang="en-US" sz="2000" dirty="0"/>
              <a:t> </a:t>
            </a:r>
            <a:r>
              <a:rPr lang="en-US" sz="2000" dirty="0" err="1"/>
              <a:t>balita</a:t>
            </a:r>
            <a:r>
              <a:rPr lang="en-US" sz="2000" dirty="0"/>
              <a:t> </a:t>
            </a:r>
            <a:r>
              <a:rPr lang="en-US" sz="2000" dirty="0" err="1"/>
              <a:t>ng</a:t>
            </a:r>
            <a:r>
              <a:rPr lang="en-US" sz="2000" dirty="0"/>
              <a:t> </a:t>
            </a:r>
            <a:r>
              <a:rPr lang="en-US" sz="2000" dirty="0" err="1"/>
              <a:t>kaligtasan</a:t>
            </a:r>
            <a:r>
              <a:rPr lang="en-US" sz="2000" dirty="0"/>
              <a:t> </a:t>
            </a:r>
            <a:br>
              <a:rPr lang="en-US" sz="2000" dirty="0"/>
            </a:br>
            <a:r>
              <a:rPr lang="en-US" sz="1100" dirty="0" smtClean="0"/>
              <a:t> </a:t>
            </a:r>
            <a:r>
              <a:rPr lang="en-US" sz="2000" dirty="0"/>
              <a:t/>
            </a:r>
            <a:br>
              <a:rPr lang="en-US" sz="2000" dirty="0"/>
            </a:br>
            <a:r>
              <a:rPr lang="en-US" sz="2000" b="1" i="1" dirty="0">
                <a:solidFill>
                  <a:srgbClr val="002060"/>
                </a:solidFill>
              </a:rPr>
              <a:t>Chorus </a:t>
            </a:r>
            <a:r>
              <a:rPr lang="en-US" sz="2000" i="1" dirty="0"/>
              <a:t/>
            </a:r>
            <a:br>
              <a:rPr lang="en-US" sz="2000" i="1" dirty="0"/>
            </a:br>
            <a:r>
              <a:rPr lang="en-US" sz="1100" i="1" dirty="0" smtClean="0"/>
              <a:t> </a:t>
            </a:r>
            <a:r>
              <a:rPr lang="en-US" sz="2000" dirty="0"/>
              <a:t/>
            </a:r>
            <a:br>
              <a:rPr lang="en-US" sz="2000" dirty="0"/>
            </a:br>
            <a:r>
              <a:rPr lang="en-US" sz="2000" dirty="0" err="1"/>
              <a:t>Sabay</a:t>
            </a:r>
            <a:r>
              <a:rPr lang="en-US" sz="2000" dirty="0"/>
              <a:t> </a:t>
            </a:r>
            <a:r>
              <a:rPr lang="en-US" sz="2000" dirty="0" err="1"/>
              <a:t>sabay</a:t>
            </a:r>
            <a:r>
              <a:rPr lang="en-US" sz="2000" dirty="0"/>
              <a:t> </a:t>
            </a:r>
            <a:r>
              <a:rPr lang="en-US" sz="2000" dirty="0" err="1"/>
              <a:t>na</a:t>
            </a:r>
            <a:r>
              <a:rPr lang="en-US" sz="2000" dirty="0"/>
              <a:t> </a:t>
            </a:r>
            <a:r>
              <a:rPr lang="en-US" sz="2000" dirty="0" err="1"/>
              <a:t>nagaawitan</a:t>
            </a:r>
            <a:r>
              <a:rPr lang="en-US" sz="2000" dirty="0"/>
              <a:t> </a:t>
            </a:r>
            <a:br>
              <a:rPr lang="en-US" sz="2000" dirty="0"/>
            </a:br>
            <a:r>
              <a:rPr lang="en-US" sz="2000" dirty="0" err="1"/>
              <a:t>ang</a:t>
            </a:r>
            <a:r>
              <a:rPr lang="en-US" sz="2000" dirty="0"/>
              <a:t> </a:t>
            </a:r>
            <a:r>
              <a:rPr lang="en-US" sz="2000" dirty="0" err="1"/>
              <a:t>mga</a:t>
            </a:r>
            <a:r>
              <a:rPr lang="en-US" sz="2000" dirty="0"/>
              <a:t> </a:t>
            </a:r>
            <a:r>
              <a:rPr lang="en-US" sz="2000" dirty="0" err="1"/>
              <a:t>bansa</a:t>
            </a:r>
            <a:r>
              <a:rPr lang="en-US" sz="2000" dirty="0"/>
              <a:t> </a:t>
            </a:r>
            <a:br>
              <a:rPr lang="en-US" sz="2000" dirty="0"/>
            </a:br>
            <a:r>
              <a:rPr lang="en-US" sz="2000" dirty="0" err="1"/>
              <a:t>Tayo’y</a:t>
            </a:r>
            <a:r>
              <a:rPr lang="en-US" sz="2000" dirty="0"/>
              <a:t> </a:t>
            </a:r>
            <a:r>
              <a:rPr lang="en-US" sz="2000" dirty="0" err="1"/>
              <a:t>tinuring</a:t>
            </a:r>
            <a:r>
              <a:rPr lang="en-US" sz="2000" dirty="0"/>
              <a:t> </a:t>
            </a:r>
            <a:r>
              <a:rPr lang="en-US" sz="2000" dirty="0" err="1"/>
              <a:t>ng</a:t>
            </a:r>
            <a:r>
              <a:rPr lang="en-US" sz="2000" dirty="0"/>
              <a:t> </a:t>
            </a:r>
            <a:r>
              <a:rPr lang="en-US" sz="2000" dirty="0" err="1"/>
              <a:t>Panginoon</a:t>
            </a:r>
            <a:r>
              <a:rPr lang="en-US" sz="2000" dirty="0"/>
              <a:t> </a:t>
            </a:r>
            <a:br>
              <a:rPr lang="en-US" sz="2000" dirty="0"/>
            </a:br>
            <a:r>
              <a:rPr lang="en-US" sz="2000" dirty="0" err="1"/>
              <a:t>bilang</a:t>
            </a:r>
            <a:r>
              <a:rPr lang="en-US" sz="2000" dirty="0"/>
              <a:t> </a:t>
            </a:r>
            <a:r>
              <a:rPr lang="en-US" sz="2000" dirty="0" err="1"/>
              <a:t>mga</a:t>
            </a:r>
            <a:r>
              <a:rPr lang="en-US" sz="2000" dirty="0"/>
              <a:t> </a:t>
            </a:r>
            <a:r>
              <a:rPr lang="en-US" sz="2000" dirty="0" err="1"/>
              <a:t>anak</a:t>
            </a:r>
            <a:r>
              <a:rPr lang="en-US" sz="2000" dirty="0"/>
              <a:t> </a:t>
            </a:r>
            <a:br>
              <a:rPr lang="en-US" sz="2000" dirty="0"/>
            </a:br>
            <a:r>
              <a:rPr lang="en-US" sz="1100" dirty="0" smtClean="0"/>
              <a:t> </a:t>
            </a:r>
            <a:r>
              <a:rPr lang="en-US" sz="2000" dirty="0"/>
              <a:t/>
            </a:r>
            <a:br>
              <a:rPr lang="en-US" sz="2000" dirty="0"/>
            </a:br>
            <a:r>
              <a:rPr lang="en-US" sz="2000" b="1" i="1" dirty="0">
                <a:solidFill>
                  <a:srgbClr val="002060"/>
                </a:solidFill>
              </a:rPr>
              <a:t>Chorus (2x)</a:t>
            </a:r>
          </a:p>
        </p:txBody>
      </p:sp>
      <p:sp>
        <p:nvSpPr>
          <p:cNvPr id="2" name="AutoShape 2" descr="Image result for pix people holding h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89787"/>
            <a:ext cx="4023360" cy="31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03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6000" dirty="0" smtClean="0">
                <a:solidFill>
                  <a:srgbClr val="CC0000"/>
                </a:solidFill>
                <a:latin typeface="Freestyle Script" pitchFamily="66" charset="0"/>
              </a:rPr>
              <a:t>eFDS14 – </a:t>
            </a:r>
            <a:r>
              <a:rPr lang="en-US" sz="5300" dirty="0" err="1" smtClean="0">
                <a:solidFill>
                  <a:srgbClr val="CC0000"/>
                </a:solidFill>
                <a:latin typeface="Freestyle Script" pitchFamily="66" charset="0"/>
              </a:rPr>
              <a:t>Ulirang</a:t>
            </a:r>
            <a:r>
              <a:rPr lang="en-US" sz="5300" dirty="0" smtClean="0">
                <a:solidFill>
                  <a:srgbClr val="CC0000"/>
                </a:solidFill>
                <a:latin typeface="Freestyle Script" pitchFamily="66" charset="0"/>
              </a:rPr>
              <a:t> </a:t>
            </a:r>
            <a:r>
              <a:rPr lang="en-US" sz="5300" dirty="0" err="1" smtClean="0">
                <a:solidFill>
                  <a:srgbClr val="CC0000"/>
                </a:solidFill>
                <a:latin typeface="Freestyle Script" pitchFamily="66" charset="0"/>
              </a:rPr>
              <a:t>Mamamayan</a:t>
            </a:r>
            <a:r>
              <a:rPr lang="en-US" sz="5300" dirty="0" smtClean="0">
                <a:solidFill>
                  <a:srgbClr val="CC0000"/>
                </a:solidFill>
                <a:latin typeface="Freestyle Script" pitchFamily="66" charset="0"/>
              </a:rPr>
              <a:t>, </a:t>
            </a:r>
            <a:r>
              <a:rPr lang="en-US" sz="5300" dirty="0" err="1" smtClean="0">
                <a:solidFill>
                  <a:srgbClr val="CC0000"/>
                </a:solidFill>
                <a:latin typeface="Freestyle Script" pitchFamily="66" charset="0"/>
              </a:rPr>
              <a:t>Ulirang</a:t>
            </a:r>
            <a:r>
              <a:rPr lang="en-US" sz="5300" dirty="0" smtClean="0">
                <a:solidFill>
                  <a:srgbClr val="CC0000"/>
                </a:solidFill>
                <a:latin typeface="Freestyle Script" pitchFamily="66" charset="0"/>
              </a:rPr>
              <a:t> Barangay</a:t>
            </a:r>
            <a:endParaRPr lang="en-PH" sz="6000" dirty="0"/>
          </a:p>
        </p:txBody>
      </p:sp>
      <p:sp>
        <p:nvSpPr>
          <p:cNvPr id="3" name="Content Placeholder 2"/>
          <p:cNvSpPr>
            <a:spLocks noGrp="1"/>
          </p:cNvSpPr>
          <p:nvPr>
            <p:ph idx="1"/>
          </p:nvPr>
        </p:nvSpPr>
        <p:spPr>
          <a:xfrm>
            <a:off x="838200" y="1524000"/>
            <a:ext cx="7696200" cy="4648200"/>
          </a:xfrm>
          <a:solidFill>
            <a:srgbClr val="CCFFCC"/>
          </a:solidFill>
        </p:spPr>
        <p:txBody>
          <a:bodyPr>
            <a:noAutofit/>
          </a:bodyPr>
          <a:lstStyle/>
          <a:p>
            <a:pPr marL="514350" indent="-514350">
              <a:buFont typeface="+mj-lt"/>
              <a:buAutoNum type="arabicPeriod"/>
            </a:pPr>
            <a:r>
              <a:rPr lang="en-PH" dirty="0" smtClean="0"/>
              <a:t>Group presentations of project updates and practice feedback</a:t>
            </a:r>
          </a:p>
          <a:p>
            <a:pPr marL="514350" indent="-514350">
              <a:buFont typeface="+mj-lt"/>
              <a:buAutoNum type="arabicPeriod"/>
            </a:pPr>
            <a:r>
              <a:rPr lang="en-PH" dirty="0" smtClean="0"/>
              <a:t>Next steps</a:t>
            </a:r>
          </a:p>
          <a:p>
            <a:pPr marL="514350" indent="-514350">
              <a:buFont typeface="+mj-lt"/>
              <a:buAutoNum type="arabicPeriod"/>
            </a:pPr>
            <a:r>
              <a:rPr lang="en-PH" dirty="0" smtClean="0"/>
              <a:t>Graduation</a:t>
            </a:r>
            <a:endParaRPr lang="en-US" dirty="0" smtClean="0"/>
          </a:p>
          <a:p>
            <a:pPr marL="514350" indent="-514350">
              <a:buFont typeface="+mj-lt"/>
              <a:buAutoNum type="arabicPeriod"/>
            </a:pPr>
            <a:endParaRPr lang="en-US" dirty="0" smtClean="0"/>
          </a:p>
        </p:txBody>
      </p:sp>
      <p:sp>
        <p:nvSpPr>
          <p:cNvPr id="7" name="Slide Number Placeholder 6"/>
          <p:cNvSpPr>
            <a:spLocks noGrp="1"/>
          </p:cNvSpPr>
          <p:nvPr>
            <p:ph type="sldNum" sz="quarter" idx="12"/>
          </p:nvPr>
        </p:nvSpPr>
        <p:spPr/>
        <p:txBody>
          <a:bodyPr/>
          <a:lstStyle/>
          <a:p>
            <a:fld id="{9B1323FD-ED1B-481C-BC46-19F9014BEBC8}" type="slidenum">
              <a:rPr lang="en-US" smtClean="0"/>
              <a:t>2</a:t>
            </a:fld>
            <a:endParaRPr lang="en-US"/>
          </a:p>
        </p:txBody>
      </p:sp>
      <p:sp>
        <p:nvSpPr>
          <p:cNvPr id="8" name="Date Placeholder 7"/>
          <p:cNvSpPr>
            <a:spLocks noGrp="1"/>
          </p:cNvSpPr>
          <p:nvPr>
            <p:ph type="dt" sz="half" idx="10"/>
          </p:nvPr>
        </p:nvSpPr>
        <p:spPr>
          <a:xfrm>
            <a:off x="457200" y="6492875"/>
            <a:ext cx="2133600" cy="365125"/>
          </a:xfrm>
        </p:spPr>
        <p:txBody>
          <a:bodyPr/>
          <a:lstStyle/>
          <a:p>
            <a:r>
              <a:rPr lang="en-US" smtClean="0"/>
              <a:t>i-Pantawid eFDS 14</a:t>
            </a:r>
            <a:endParaRPr lang="en-US"/>
          </a:p>
        </p:txBody>
      </p:sp>
    </p:spTree>
    <p:extLst>
      <p:ext uri="{BB962C8B-B14F-4D97-AF65-F5344CB8AC3E}">
        <p14:creationId xmlns:p14="http://schemas.microsoft.com/office/powerpoint/2010/main" val="394015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err="1" smtClean="0">
                <a:solidFill>
                  <a:srgbClr val="CC0000"/>
                </a:solidFill>
                <a:latin typeface="Freestyle Script" pitchFamily="66" charset="0"/>
              </a:rPr>
              <a:t>Kwento</a:t>
            </a:r>
            <a:r>
              <a:rPr lang="en-US" sz="6600" dirty="0" smtClean="0">
                <a:solidFill>
                  <a:srgbClr val="CC0000"/>
                </a:solidFill>
                <a:latin typeface="Freestyle Script" pitchFamily="66" charset="0"/>
              </a:rPr>
              <a:t> </a:t>
            </a:r>
            <a:r>
              <a:rPr lang="en-US" sz="6600" dirty="0" err="1" smtClean="0">
                <a:solidFill>
                  <a:srgbClr val="CC0000"/>
                </a:solidFill>
                <a:latin typeface="Freestyle Script" pitchFamily="66" charset="0"/>
              </a:rPr>
              <a:t>ng</a:t>
            </a:r>
            <a:r>
              <a:rPr lang="en-US" sz="6600" dirty="0" smtClean="0">
                <a:solidFill>
                  <a:srgbClr val="CC0000"/>
                </a:solidFill>
                <a:latin typeface="Freestyle Script" pitchFamily="66" charset="0"/>
              </a:rPr>
              <a:t> </a:t>
            </a:r>
            <a:r>
              <a:rPr lang="en-US" sz="6600" dirty="0" err="1" smtClean="0">
                <a:solidFill>
                  <a:srgbClr val="CC0000"/>
                </a:solidFill>
                <a:latin typeface="Freestyle Script" pitchFamily="66" charset="0"/>
              </a:rPr>
              <a:t>Aming</a:t>
            </a:r>
            <a:r>
              <a:rPr lang="en-US" sz="6600" dirty="0" smtClean="0">
                <a:solidFill>
                  <a:srgbClr val="CC0000"/>
                </a:solidFill>
                <a:latin typeface="Freestyle Script" pitchFamily="66" charset="0"/>
              </a:rPr>
              <a:t> </a:t>
            </a:r>
            <a:r>
              <a:rPr lang="en-US" sz="6600" dirty="0" err="1">
                <a:solidFill>
                  <a:srgbClr val="CC0000"/>
                </a:solidFill>
                <a:latin typeface="Freestyle Script" pitchFamily="66" charset="0"/>
              </a:rPr>
              <a:t>Huwarang</a:t>
            </a:r>
            <a:r>
              <a:rPr lang="en-US" sz="6600" dirty="0">
                <a:solidFill>
                  <a:srgbClr val="CC0000"/>
                </a:solidFill>
                <a:latin typeface="Freestyle Script" pitchFamily="66" charset="0"/>
              </a:rPr>
              <a:t> Gawain</a:t>
            </a:r>
            <a:endParaRPr lang="en-PH" sz="6600" dirty="0"/>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r>
              <a:rPr lang="en-PH" dirty="0" smtClean="0"/>
              <a:t>Introduce the group and the project  </a:t>
            </a:r>
            <a:r>
              <a:rPr lang="en-PH" i="1" dirty="0" err="1" smtClean="0">
                <a:solidFill>
                  <a:srgbClr val="C00000"/>
                </a:solidFill>
              </a:rPr>
              <a:t>Ipakilala</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grupo</a:t>
            </a:r>
            <a:r>
              <a:rPr lang="en-PH" i="1" dirty="0" smtClean="0">
                <a:solidFill>
                  <a:srgbClr val="C00000"/>
                </a:solidFill>
              </a:rPr>
              <a:t> at </a:t>
            </a:r>
            <a:r>
              <a:rPr lang="en-PH" i="1" dirty="0" err="1" smtClean="0">
                <a:solidFill>
                  <a:srgbClr val="C00000"/>
                </a:solidFill>
              </a:rPr>
              <a:t>proyekto</a:t>
            </a:r>
            <a:endParaRPr lang="en-PH" i="1" dirty="0" smtClean="0">
              <a:solidFill>
                <a:srgbClr val="C00000"/>
              </a:solidFill>
            </a:endParaRPr>
          </a:p>
          <a:p>
            <a:r>
              <a:rPr lang="en-PH" dirty="0" smtClean="0"/>
              <a:t>Why did you pick this project?  </a:t>
            </a:r>
            <a:r>
              <a:rPr lang="en-PH" i="1" dirty="0" err="1">
                <a:solidFill>
                  <a:srgbClr val="C00000"/>
                </a:solidFill>
              </a:rPr>
              <a:t>Bakit</a:t>
            </a:r>
            <a:r>
              <a:rPr lang="en-PH" i="1" dirty="0">
                <a:solidFill>
                  <a:srgbClr val="C00000"/>
                </a:solidFill>
              </a:rPr>
              <a:t> </a:t>
            </a:r>
            <a:r>
              <a:rPr lang="en-PH" i="1" dirty="0" err="1">
                <a:solidFill>
                  <a:srgbClr val="C00000"/>
                </a:solidFill>
              </a:rPr>
              <a:t>ito</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napili</a:t>
            </a:r>
            <a:r>
              <a:rPr lang="en-PH" i="1" dirty="0">
                <a:solidFill>
                  <a:srgbClr val="C00000"/>
                </a:solidFill>
              </a:rPr>
              <a:t> </a:t>
            </a:r>
            <a:r>
              <a:rPr lang="en-PH" i="1" dirty="0" err="1">
                <a:solidFill>
                  <a:srgbClr val="C00000"/>
                </a:solidFill>
              </a:rPr>
              <a:t>ninyo</a:t>
            </a:r>
            <a:r>
              <a:rPr lang="en-PH" i="1" dirty="0">
                <a:solidFill>
                  <a:srgbClr val="C00000"/>
                </a:solidFill>
              </a:rPr>
              <a:t> </a:t>
            </a:r>
            <a:r>
              <a:rPr lang="en-PH" i="1" dirty="0" err="1">
                <a:solidFill>
                  <a:srgbClr val="C00000"/>
                </a:solidFill>
              </a:rPr>
              <a:t>na</a:t>
            </a:r>
            <a:r>
              <a:rPr lang="en-PH" i="1" dirty="0">
                <a:solidFill>
                  <a:srgbClr val="C00000"/>
                </a:solidFill>
              </a:rPr>
              <a:t> </a:t>
            </a:r>
            <a:r>
              <a:rPr lang="en-PH" i="1" dirty="0" err="1">
                <a:solidFill>
                  <a:srgbClr val="C00000"/>
                </a:solidFill>
              </a:rPr>
              <a:t>gawain</a:t>
            </a:r>
            <a:r>
              <a:rPr lang="en-PH" i="1" dirty="0">
                <a:solidFill>
                  <a:srgbClr val="C00000"/>
                </a:solidFill>
              </a:rPr>
              <a:t>?</a:t>
            </a:r>
          </a:p>
          <a:p>
            <a:r>
              <a:rPr lang="en-PH" dirty="0" smtClean="0"/>
              <a:t>What tasks have to be done?  </a:t>
            </a:r>
            <a:r>
              <a:rPr lang="en-PH" i="1" dirty="0" err="1">
                <a:solidFill>
                  <a:srgbClr val="C00000"/>
                </a:solidFill>
              </a:rPr>
              <a:t>Anong</a:t>
            </a:r>
            <a:r>
              <a:rPr lang="en-PH" i="1" dirty="0">
                <a:solidFill>
                  <a:srgbClr val="C00000"/>
                </a:solidFill>
              </a:rPr>
              <a:t> </a:t>
            </a:r>
            <a:r>
              <a:rPr lang="en-PH" i="1" dirty="0" err="1">
                <a:solidFill>
                  <a:srgbClr val="C00000"/>
                </a:solidFill>
              </a:rPr>
              <a:t>kailangan</a:t>
            </a:r>
            <a:r>
              <a:rPr lang="en-PH" i="1" dirty="0">
                <a:solidFill>
                  <a:srgbClr val="C00000"/>
                </a:solidFill>
              </a:rPr>
              <a:t> </a:t>
            </a:r>
            <a:r>
              <a:rPr lang="en-PH" i="1" dirty="0" err="1">
                <a:solidFill>
                  <a:srgbClr val="C00000"/>
                </a:solidFill>
              </a:rPr>
              <a:t>magawa</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grupo</a:t>
            </a:r>
            <a:r>
              <a:rPr lang="en-PH" i="1" dirty="0">
                <a:solidFill>
                  <a:srgbClr val="C00000"/>
                </a:solidFill>
              </a:rPr>
              <a:t>?</a:t>
            </a:r>
          </a:p>
          <a:p>
            <a:r>
              <a:rPr lang="en-PH" dirty="0" smtClean="0"/>
              <a:t>Who will work on the project?  </a:t>
            </a:r>
            <a:r>
              <a:rPr lang="en-PH" i="1" dirty="0" err="1">
                <a:solidFill>
                  <a:srgbClr val="C00000"/>
                </a:solidFill>
              </a:rPr>
              <a:t>Sinong</a:t>
            </a:r>
            <a:r>
              <a:rPr lang="en-PH" i="1" dirty="0">
                <a:solidFill>
                  <a:srgbClr val="C00000"/>
                </a:solidFill>
              </a:rPr>
              <a:t> </a:t>
            </a:r>
            <a:r>
              <a:rPr lang="en-PH" i="1" dirty="0" err="1">
                <a:solidFill>
                  <a:srgbClr val="C00000"/>
                </a:solidFill>
              </a:rPr>
              <a:t>gagawa</a:t>
            </a:r>
            <a:r>
              <a:rPr lang="en-PH" i="1" dirty="0">
                <a:solidFill>
                  <a:srgbClr val="C00000"/>
                </a:solidFill>
              </a:rPr>
              <a:t>?</a:t>
            </a:r>
          </a:p>
          <a:p>
            <a:r>
              <a:rPr lang="en-PH" dirty="0" smtClean="0"/>
              <a:t>When will the project be completed?  </a:t>
            </a:r>
            <a:r>
              <a:rPr lang="en-PH" i="1" dirty="0" err="1">
                <a:solidFill>
                  <a:srgbClr val="C00000"/>
                </a:solidFill>
              </a:rPr>
              <a:t>Kailan</a:t>
            </a:r>
            <a:r>
              <a:rPr lang="en-PH" i="1" dirty="0">
                <a:solidFill>
                  <a:srgbClr val="C00000"/>
                </a:solidFill>
              </a:rPr>
              <a:t> </a:t>
            </a:r>
            <a:r>
              <a:rPr lang="en-PH" i="1" dirty="0" err="1">
                <a:solidFill>
                  <a:srgbClr val="C00000"/>
                </a:solidFill>
              </a:rPr>
              <a:t>matatapos</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proyekto</a:t>
            </a:r>
            <a:r>
              <a:rPr lang="en-PH" i="1" dirty="0">
                <a:solidFill>
                  <a:srgbClr val="C00000"/>
                </a:solidFill>
              </a:rPr>
              <a:t>?</a:t>
            </a:r>
          </a:p>
          <a:p>
            <a:r>
              <a:rPr lang="en-PH" dirty="0" smtClean="0"/>
              <a:t>What benefit will the project give?  </a:t>
            </a:r>
            <a:r>
              <a:rPr lang="en-PH" i="1" dirty="0" err="1">
                <a:solidFill>
                  <a:srgbClr val="C00000"/>
                </a:solidFill>
              </a:rPr>
              <a:t>Anong</a:t>
            </a:r>
            <a:r>
              <a:rPr lang="en-PH" i="1" dirty="0">
                <a:solidFill>
                  <a:srgbClr val="C00000"/>
                </a:solidFill>
              </a:rPr>
              <a:t> </a:t>
            </a:r>
            <a:r>
              <a:rPr lang="en-PH" i="1" dirty="0" err="1">
                <a:solidFill>
                  <a:srgbClr val="C00000"/>
                </a:solidFill>
              </a:rPr>
              <a:t>kabutihan</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ibibigay</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proyekto</a:t>
            </a:r>
            <a:r>
              <a:rPr lang="en-PH" i="1" dirty="0">
                <a:solidFill>
                  <a:srgbClr val="C00000"/>
                </a:solidFill>
              </a:rPr>
              <a:t> </a:t>
            </a:r>
            <a:r>
              <a:rPr lang="en-PH" i="1" dirty="0" err="1">
                <a:solidFill>
                  <a:srgbClr val="C00000"/>
                </a:solidFill>
              </a:rPr>
              <a:t>sa</a:t>
            </a:r>
            <a:r>
              <a:rPr lang="en-PH" i="1" dirty="0">
                <a:solidFill>
                  <a:srgbClr val="C00000"/>
                </a:solidFill>
              </a:rPr>
              <a:t> barangay?</a:t>
            </a:r>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61207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3614" y="76200"/>
            <a:ext cx="6568786" cy="400110"/>
          </a:xfrm>
          <a:prstGeom prst="rect">
            <a:avLst/>
          </a:prstGeom>
          <a:noFill/>
        </p:spPr>
        <p:txBody>
          <a:bodyPr wrap="none" rtlCol="0">
            <a:spAutoFit/>
          </a:bodyPr>
          <a:lstStyle/>
          <a:p>
            <a:r>
              <a:rPr lang="en-US" sz="2000" b="1" dirty="0" smtClean="0">
                <a:solidFill>
                  <a:schemeClr val="accent6">
                    <a:lumMod val="75000"/>
                  </a:schemeClr>
                </a:solidFill>
              </a:rPr>
              <a:t>ANG PLANO PARA SA BARANGAY ______________________</a:t>
            </a:r>
            <a:endParaRPr lang="en-US" sz="2000" b="1" dirty="0">
              <a:solidFill>
                <a:schemeClr val="accent6">
                  <a:lumMod val="75000"/>
                </a:schemeClr>
              </a:solidFill>
            </a:endParaRPr>
          </a:p>
        </p:txBody>
      </p:sp>
      <p:sp>
        <p:nvSpPr>
          <p:cNvPr id="4" name="TextBox 3"/>
          <p:cNvSpPr txBox="1"/>
          <p:nvPr/>
        </p:nvSpPr>
        <p:spPr>
          <a:xfrm>
            <a:off x="267729" y="457200"/>
            <a:ext cx="8610600" cy="523220"/>
          </a:xfrm>
          <a:prstGeom prst="rect">
            <a:avLst/>
          </a:prstGeom>
          <a:noFill/>
          <a:ln w="9525">
            <a:solidFill>
              <a:srgbClr val="0070C0"/>
            </a:solidFill>
          </a:ln>
        </p:spPr>
        <p:txBody>
          <a:bodyPr wrap="square" rtlCol="0">
            <a:spAutoFit/>
          </a:bodyPr>
          <a:lstStyle/>
          <a:p>
            <a:r>
              <a:rPr lang="en-US" sz="1400" dirty="0"/>
              <a:t>LGU:  	       Barangay:	Parent Leaders:                                              	Date:</a:t>
            </a:r>
          </a:p>
          <a:p>
            <a:endParaRPr lang="en-US" sz="1400" dirty="0"/>
          </a:p>
        </p:txBody>
      </p:sp>
      <p:sp>
        <p:nvSpPr>
          <p:cNvPr id="5" name="Date Placeholder 4"/>
          <p:cNvSpPr>
            <a:spLocks noGrp="1"/>
          </p:cNvSpPr>
          <p:nvPr>
            <p:ph type="dt" sz="half" idx="10"/>
          </p:nvPr>
        </p:nvSpPr>
        <p:spPr/>
        <p:txBody>
          <a:bodyPr/>
          <a:lstStyle/>
          <a:p>
            <a:r>
              <a:rPr lang="en-US" smtClean="0"/>
              <a:t>i-Pantawid eFDS 14</a:t>
            </a:r>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4</a:t>
            </a:fld>
            <a:endParaRPr lang="en-US"/>
          </a:p>
        </p:txBody>
      </p:sp>
      <p:sp>
        <p:nvSpPr>
          <p:cNvPr id="8" name="TextBox 7"/>
          <p:cNvSpPr txBox="1"/>
          <p:nvPr/>
        </p:nvSpPr>
        <p:spPr>
          <a:xfrm>
            <a:off x="264459" y="1140023"/>
            <a:ext cx="8610600" cy="307777"/>
          </a:xfrm>
          <a:prstGeom prst="rect">
            <a:avLst/>
          </a:prstGeom>
          <a:noFill/>
          <a:ln w="9525">
            <a:solidFill>
              <a:srgbClr val="0070C0"/>
            </a:solidFill>
          </a:ln>
        </p:spPr>
        <p:txBody>
          <a:bodyPr wrap="square" rtlCol="0">
            <a:spAutoFit/>
          </a:bodyPr>
          <a:lstStyle/>
          <a:p>
            <a:r>
              <a:rPr lang="en-US" sz="1400" dirty="0" smtClean="0"/>
              <a:t>Project/</a:t>
            </a:r>
            <a:r>
              <a:rPr lang="en-US" sz="1400" dirty="0" err="1" smtClean="0"/>
              <a:t>Layunin</a:t>
            </a:r>
            <a:r>
              <a:rPr lang="en-US" sz="1400" dirty="0" smtClean="0"/>
              <a:t>:</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3686789525"/>
              </p:ext>
            </p:extLst>
          </p:nvPr>
        </p:nvGraphicFramePr>
        <p:xfrm>
          <a:off x="349338" y="1643150"/>
          <a:ext cx="8489866" cy="4868684"/>
        </p:xfrm>
        <a:graphic>
          <a:graphicData uri="http://schemas.openxmlformats.org/drawingml/2006/table">
            <a:tbl>
              <a:tblPr firstRow="1" bandRow="1">
                <a:tableStyleId>{5C22544A-7EE6-4342-B048-85BDC9FD1C3A}</a:tableStyleId>
              </a:tblPr>
              <a:tblGrid>
                <a:gridCol w="2546262"/>
                <a:gridCol w="1485901"/>
                <a:gridCol w="1028699"/>
                <a:gridCol w="1714502"/>
                <a:gridCol w="1714502"/>
              </a:tblGrid>
              <a:tr h="516467">
                <a:tc>
                  <a:txBody>
                    <a:bodyPr/>
                    <a:lstStyle/>
                    <a:p>
                      <a:pPr algn="ctr"/>
                      <a:r>
                        <a:rPr lang="en-PH" sz="2000" dirty="0" smtClean="0">
                          <a:solidFill>
                            <a:schemeClr val="tx1"/>
                          </a:solidFill>
                        </a:rPr>
                        <a:t>Gawain</a:t>
                      </a:r>
                      <a:endParaRPr lang="en-PH" sz="2000" dirty="0">
                        <a:solidFill>
                          <a:schemeClr val="tx1"/>
                        </a:solidFill>
                      </a:endParaRPr>
                    </a:p>
                  </a:txBody>
                  <a:tcPr marL="127348" marR="127348" marT="63674" marB="63674" anchor="b">
                    <a:solidFill>
                      <a:schemeClr val="accent6">
                        <a:lumMod val="60000"/>
                        <a:lumOff val="40000"/>
                      </a:schemeClr>
                    </a:solidFill>
                  </a:tcPr>
                </a:tc>
                <a:tc>
                  <a:txBody>
                    <a:bodyPr/>
                    <a:lstStyle/>
                    <a:p>
                      <a:pPr algn="ctr"/>
                      <a:r>
                        <a:rPr lang="en-PH" sz="2000" dirty="0" err="1" smtClean="0">
                          <a:solidFill>
                            <a:schemeClr val="tx1"/>
                          </a:solidFill>
                        </a:rPr>
                        <a:t>Sinong</a:t>
                      </a:r>
                      <a:r>
                        <a:rPr lang="en-PH" sz="2000" dirty="0" smtClean="0">
                          <a:solidFill>
                            <a:schemeClr val="tx1"/>
                          </a:solidFill>
                        </a:rPr>
                        <a:t> </a:t>
                      </a:r>
                      <a:r>
                        <a:rPr lang="en-PH" sz="2000" dirty="0" err="1" smtClean="0">
                          <a:solidFill>
                            <a:schemeClr val="tx1"/>
                          </a:solidFill>
                        </a:rPr>
                        <a:t>gagawa</a:t>
                      </a:r>
                      <a:endParaRPr lang="en-PH" sz="2000" dirty="0">
                        <a:solidFill>
                          <a:schemeClr val="tx1"/>
                        </a:solidFill>
                      </a:endParaRPr>
                    </a:p>
                  </a:txBody>
                  <a:tcPr marL="127348" marR="127348" marT="63674" marB="63674" anchor="b">
                    <a:solidFill>
                      <a:schemeClr val="accent6">
                        <a:lumMod val="60000"/>
                        <a:lumOff val="40000"/>
                      </a:schemeClr>
                    </a:solidFill>
                  </a:tcPr>
                </a:tc>
                <a:tc>
                  <a:txBody>
                    <a:bodyPr/>
                    <a:lstStyle/>
                    <a:p>
                      <a:pPr algn="ctr"/>
                      <a:r>
                        <a:rPr lang="en-PH" sz="2000" dirty="0" err="1" smtClean="0">
                          <a:solidFill>
                            <a:schemeClr val="tx1"/>
                          </a:solidFill>
                        </a:rPr>
                        <a:t>Kailan</a:t>
                      </a:r>
                      <a:endParaRPr lang="en-PH" sz="2000" dirty="0">
                        <a:solidFill>
                          <a:schemeClr val="tx1"/>
                        </a:solidFill>
                      </a:endParaRPr>
                    </a:p>
                  </a:txBody>
                  <a:tcPr marL="127348" marR="127348" marT="63674" marB="63674" anchor="b">
                    <a:solidFill>
                      <a:schemeClr val="accent6">
                        <a:lumMod val="60000"/>
                        <a:lumOff val="40000"/>
                      </a:schemeClr>
                    </a:solidFill>
                  </a:tcPr>
                </a:tc>
                <a:tc>
                  <a:txBody>
                    <a:bodyPr/>
                    <a:lstStyle/>
                    <a:p>
                      <a:pPr algn="ctr"/>
                      <a:r>
                        <a:rPr lang="en-PH" sz="2000" dirty="0" smtClean="0">
                          <a:solidFill>
                            <a:schemeClr val="tx1"/>
                          </a:solidFill>
                        </a:rPr>
                        <a:t>Update eFDS13</a:t>
                      </a:r>
                      <a:endParaRPr lang="en-PH" sz="2000" dirty="0">
                        <a:solidFill>
                          <a:schemeClr val="tx1"/>
                        </a:solidFill>
                      </a:endParaRPr>
                    </a:p>
                  </a:txBody>
                  <a:tcPr marL="127348" marR="127348" marT="63674" marB="63674" anchor="b">
                    <a:solidFill>
                      <a:schemeClr val="accent6">
                        <a:lumMod val="60000"/>
                        <a:lumOff val="40000"/>
                      </a:schemeClr>
                    </a:solidFill>
                  </a:tcPr>
                </a:tc>
                <a:tc>
                  <a:txBody>
                    <a:bodyPr/>
                    <a:lstStyle/>
                    <a:p>
                      <a:pPr algn="ctr"/>
                      <a:r>
                        <a:rPr lang="en-PH" sz="2000" dirty="0" smtClean="0">
                          <a:solidFill>
                            <a:schemeClr val="tx1"/>
                          </a:solidFill>
                        </a:rPr>
                        <a:t>Update eFDS14</a:t>
                      </a:r>
                      <a:endParaRPr lang="en-PH" sz="2000" dirty="0">
                        <a:solidFill>
                          <a:schemeClr val="tx1"/>
                        </a:solidFill>
                      </a:endParaRPr>
                    </a:p>
                  </a:txBody>
                  <a:tcPr marL="127348" marR="127348" marT="63674" marB="63674" anchor="b">
                    <a:solidFill>
                      <a:schemeClr val="accent6">
                        <a:lumMod val="60000"/>
                        <a:lumOff val="40000"/>
                      </a:schemeClr>
                    </a:solidFill>
                  </a:tcPr>
                </a:tc>
              </a:tr>
              <a:tr h="516467">
                <a:tc>
                  <a:txBody>
                    <a:bodyPr/>
                    <a:lstStyle/>
                    <a:p>
                      <a:r>
                        <a:rPr lang="en-PH" sz="1400" dirty="0" smtClean="0"/>
                        <a:t>1.</a:t>
                      </a:r>
                      <a:endParaRPr lang="en-PH" sz="14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2.</a:t>
                      </a:r>
                      <a:endParaRPr lang="en-PH" sz="14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3.</a:t>
                      </a:r>
                      <a:endParaRPr lang="en-PH" sz="1400" dirty="0"/>
                    </a:p>
                  </a:txBody>
                  <a:tcPr marL="127348" marR="127348" marT="63674" marB="63674"/>
                </a:tc>
                <a:tc>
                  <a:txBody>
                    <a:bodyPr/>
                    <a:lstStyle/>
                    <a:p>
                      <a:endParaRPr lang="en-PH" sz="250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4.</a:t>
                      </a:r>
                      <a:endParaRPr lang="en-PH" sz="14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5.</a:t>
                      </a:r>
                      <a:endParaRPr lang="en-PH" sz="1400" dirty="0"/>
                    </a:p>
                  </a:txBody>
                  <a:tcPr marL="127348" marR="127348" marT="63674" marB="63674"/>
                </a:tc>
                <a:tc>
                  <a:txBody>
                    <a:bodyPr/>
                    <a:lstStyle/>
                    <a:p>
                      <a:endParaRPr lang="en-PH" sz="250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6.</a:t>
                      </a:r>
                      <a:endParaRPr lang="en-PH" sz="14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7.</a:t>
                      </a:r>
                      <a:endParaRPr lang="en-PH" sz="14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r h="516467">
                <a:tc>
                  <a:txBody>
                    <a:bodyPr/>
                    <a:lstStyle/>
                    <a:p>
                      <a:r>
                        <a:rPr lang="en-PH" sz="1400" dirty="0" smtClean="0"/>
                        <a:t>8.</a:t>
                      </a:r>
                      <a:endParaRPr lang="en-PH" sz="14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c>
                  <a:txBody>
                    <a:bodyPr/>
                    <a:lstStyle/>
                    <a:p>
                      <a:endParaRPr lang="en-PH" sz="2500" dirty="0"/>
                    </a:p>
                  </a:txBody>
                  <a:tcPr marL="127348" marR="127348" marT="63674" marB="63674"/>
                </a:tc>
              </a:tr>
            </a:tbl>
          </a:graphicData>
        </a:graphic>
      </p:graphicFrame>
    </p:spTree>
    <p:extLst>
      <p:ext uri="{BB962C8B-B14F-4D97-AF65-F5344CB8AC3E}">
        <p14:creationId xmlns:p14="http://schemas.microsoft.com/office/powerpoint/2010/main" val="34498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err="1" smtClean="0"/>
              <a:t>Magsanay</a:t>
            </a:r>
            <a:r>
              <a:rPr lang="en-PH" dirty="0" smtClean="0"/>
              <a:t> </a:t>
            </a:r>
            <a:r>
              <a:rPr lang="en-PH" dirty="0" err="1" smtClean="0"/>
              <a:t>Tayo</a:t>
            </a:r>
            <a:endParaRPr lang="en-PH" dirty="0"/>
          </a:p>
        </p:txBody>
      </p:sp>
      <p:sp>
        <p:nvSpPr>
          <p:cNvPr id="3" name="Content Placeholder 2"/>
          <p:cNvSpPr>
            <a:spLocks noGrp="1"/>
          </p:cNvSpPr>
          <p:nvPr>
            <p:ph idx="1"/>
          </p:nvPr>
        </p:nvSpPr>
        <p:spPr/>
        <p:txBody>
          <a:bodyPr/>
          <a:lstStyle/>
          <a:p>
            <a:r>
              <a:rPr lang="en-PH" dirty="0" smtClean="0"/>
              <a:t>Group by barangay</a:t>
            </a:r>
          </a:p>
          <a:p>
            <a:r>
              <a:rPr lang="en-PH" dirty="0" smtClean="0"/>
              <a:t>Select presenter  </a:t>
            </a:r>
            <a:r>
              <a:rPr lang="en-PH" i="1" dirty="0" err="1" smtClean="0">
                <a:solidFill>
                  <a:srgbClr val="C00000"/>
                </a:solidFill>
              </a:rPr>
              <a:t>Mamili</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magsasalita</a:t>
            </a:r>
            <a:endParaRPr lang="en-PH" i="1" dirty="0" smtClean="0">
              <a:solidFill>
                <a:srgbClr val="C00000"/>
              </a:solidFill>
            </a:endParaRPr>
          </a:p>
          <a:p>
            <a:r>
              <a:rPr lang="en-PH" dirty="0" smtClean="0"/>
              <a:t>Agree on presentation content  </a:t>
            </a:r>
            <a:r>
              <a:rPr lang="en-PH" i="1" dirty="0" err="1">
                <a:solidFill>
                  <a:srgbClr val="C00000"/>
                </a:solidFill>
              </a:rPr>
              <a:t>Pagusapan</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ibabahagi</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tagasalita</a:t>
            </a:r>
            <a:endParaRPr lang="en-PH" i="1" dirty="0">
              <a:solidFill>
                <a:srgbClr val="C00000"/>
              </a:solidFill>
            </a:endParaRPr>
          </a:p>
          <a:p>
            <a:r>
              <a:rPr lang="en-PH" dirty="0" smtClean="0"/>
              <a:t>Group presentations</a:t>
            </a:r>
          </a:p>
          <a:p>
            <a:r>
              <a:rPr lang="en-PH" dirty="0" smtClean="0"/>
              <a:t>Comments and suggestions from audience for each presentation  </a:t>
            </a:r>
            <a:r>
              <a:rPr lang="en-PH" i="1" dirty="0" err="1">
                <a:solidFill>
                  <a:srgbClr val="C00000"/>
                </a:solidFill>
              </a:rPr>
              <a:t>Magbibigay</a:t>
            </a:r>
            <a:r>
              <a:rPr lang="en-PH" i="1" dirty="0">
                <a:solidFill>
                  <a:srgbClr val="C00000"/>
                </a:solidFill>
              </a:rPr>
              <a:t> </a:t>
            </a:r>
            <a:r>
              <a:rPr lang="en-PH" i="1" dirty="0" err="1">
                <a:solidFill>
                  <a:srgbClr val="C00000"/>
                </a:solidFill>
              </a:rPr>
              <a:t>puna</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mga</a:t>
            </a:r>
            <a:r>
              <a:rPr lang="en-PH" i="1" dirty="0">
                <a:solidFill>
                  <a:srgbClr val="C00000"/>
                </a:solidFill>
              </a:rPr>
              <a:t> </a:t>
            </a:r>
            <a:r>
              <a:rPr lang="en-PH" i="1" dirty="0" err="1">
                <a:solidFill>
                  <a:srgbClr val="C00000"/>
                </a:solidFill>
              </a:rPr>
              <a:t>nakinig</a:t>
            </a:r>
            <a:endParaRPr lang="en-PH" i="1" dirty="0">
              <a:solidFill>
                <a:srgbClr val="C00000"/>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64579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err="1" smtClean="0">
                <a:solidFill>
                  <a:srgbClr val="003399"/>
                </a:solidFill>
              </a:rPr>
              <a:t>Ang</a:t>
            </a:r>
            <a:r>
              <a:rPr lang="en-PH" dirty="0" smtClean="0">
                <a:solidFill>
                  <a:srgbClr val="003399"/>
                </a:solidFill>
              </a:rPr>
              <a:t> eFDS14 </a:t>
            </a:r>
            <a:r>
              <a:rPr lang="en-PH" dirty="0" err="1" smtClean="0">
                <a:solidFill>
                  <a:srgbClr val="003399"/>
                </a:solidFill>
              </a:rPr>
              <a:t>para</a:t>
            </a:r>
            <a:r>
              <a:rPr lang="en-PH" dirty="0" smtClean="0">
                <a:solidFill>
                  <a:srgbClr val="003399"/>
                </a:solidFill>
              </a:rPr>
              <a:t> </a:t>
            </a:r>
            <a:r>
              <a:rPr lang="en-PH" dirty="0" err="1" smtClean="0">
                <a:solidFill>
                  <a:srgbClr val="003399"/>
                </a:solidFill>
              </a:rPr>
              <a:t>sa</a:t>
            </a:r>
            <a:r>
              <a:rPr lang="en-PH" dirty="0" smtClean="0">
                <a:solidFill>
                  <a:srgbClr val="003399"/>
                </a:solidFill>
              </a:rPr>
              <a:t> </a:t>
            </a:r>
            <a:r>
              <a:rPr lang="en-PH" dirty="0" err="1" smtClean="0">
                <a:solidFill>
                  <a:srgbClr val="003399"/>
                </a:solidFill>
              </a:rPr>
              <a:t>miyembro</a:t>
            </a:r>
            <a:endParaRPr lang="en-PH" dirty="0">
              <a:solidFill>
                <a:srgbClr val="003399"/>
              </a:solidFill>
            </a:endParaRPr>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PH" dirty="0" err="1" smtClean="0"/>
              <a:t>Ibahagi</a:t>
            </a:r>
            <a:r>
              <a:rPr lang="en-PH" dirty="0" smtClean="0"/>
              <a:t> </a:t>
            </a:r>
            <a:r>
              <a:rPr lang="en-PH" dirty="0" err="1" smtClean="0"/>
              <a:t>ang</a:t>
            </a:r>
            <a:r>
              <a:rPr lang="en-PH" dirty="0" smtClean="0"/>
              <a:t> presentation </a:t>
            </a:r>
            <a:r>
              <a:rPr lang="en-PH" dirty="0" err="1" smtClean="0"/>
              <a:t>na</a:t>
            </a:r>
            <a:r>
              <a:rPr lang="en-PH" dirty="0" smtClean="0"/>
              <a:t> </a:t>
            </a:r>
            <a:r>
              <a:rPr lang="en-PH" dirty="0" err="1" smtClean="0"/>
              <a:t>ginawa</a:t>
            </a:r>
            <a:r>
              <a:rPr lang="en-PH" dirty="0" smtClean="0"/>
              <a:t> </a:t>
            </a:r>
            <a:r>
              <a:rPr lang="en-PH" dirty="0" err="1" smtClean="0"/>
              <a:t>ng</a:t>
            </a:r>
            <a:r>
              <a:rPr lang="en-PH" dirty="0" smtClean="0"/>
              <a:t> </a:t>
            </a:r>
            <a:r>
              <a:rPr lang="en-PH" dirty="0" err="1" smtClean="0"/>
              <a:t>grupo</a:t>
            </a:r>
            <a:r>
              <a:rPr lang="en-PH" dirty="0" smtClean="0"/>
              <a:t> </a:t>
            </a:r>
            <a:r>
              <a:rPr lang="en-PH" dirty="0" err="1" smtClean="0"/>
              <a:t>ukol</a:t>
            </a:r>
            <a:r>
              <a:rPr lang="en-PH" dirty="0" smtClean="0"/>
              <a:t> </a:t>
            </a:r>
            <a:r>
              <a:rPr lang="en-PH" dirty="0" err="1" smtClean="0"/>
              <a:t>sa</a:t>
            </a:r>
            <a:r>
              <a:rPr lang="en-PH" dirty="0" smtClean="0"/>
              <a:t> </a:t>
            </a:r>
            <a:r>
              <a:rPr lang="en-PH" dirty="0" err="1" smtClean="0"/>
              <a:t>Huwarang</a:t>
            </a:r>
            <a:r>
              <a:rPr lang="en-PH" dirty="0" smtClean="0"/>
              <a:t> Gawain</a:t>
            </a:r>
          </a:p>
          <a:p>
            <a:r>
              <a:rPr lang="en-PH" dirty="0" err="1" smtClean="0"/>
              <a:t>Pag-usapan</a:t>
            </a:r>
            <a:r>
              <a:rPr lang="en-PH" dirty="0" smtClean="0"/>
              <a:t> kung </a:t>
            </a:r>
            <a:r>
              <a:rPr lang="en-PH" dirty="0" err="1" smtClean="0"/>
              <a:t>mayroon</a:t>
            </a:r>
            <a:r>
              <a:rPr lang="en-PH" dirty="0" smtClean="0"/>
              <a:t> </a:t>
            </a:r>
            <a:r>
              <a:rPr lang="en-PH" dirty="0" err="1" smtClean="0"/>
              <a:t>nang</a:t>
            </a:r>
            <a:r>
              <a:rPr lang="en-PH" dirty="0" smtClean="0"/>
              <a:t> </a:t>
            </a:r>
            <a:r>
              <a:rPr lang="en-PH" dirty="0" err="1" smtClean="0"/>
              <a:t>progreso</a:t>
            </a:r>
            <a:r>
              <a:rPr lang="en-PH" dirty="0" smtClean="0"/>
              <a:t> </a:t>
            </a:r>
            <a:r>
              <a:rPr lang="en-PH" dirty="0" err="1" smtClean="0"/>
              <a:t>sa</a:t>
            </a:r>
            <a:r>
              <a:rPr lang="en-PH" dirty="0" smtClean="0"/>
              <a:t> </a:t>
            </a:r>
            <a:r>
              <a:rPr lang="en-PH" dirty="0" err="1" smtClean="0"/>
              <a:t>ibang</a:t>
            </a:r>
            <a:r>
              <a:rPr lang="en-PH" dirty="0" smtClean="0"/>
              <a:t> </a:t>
            </a:r>
            <a:r>
              <a:rPr lang="en-PH" dirty="0" err="1" smtClean="0"/>
              <a:t>nakatakdang</a:t>
            </a:r>
            <a:r>
              <a:rPr lang="en-PH" dirty="0" smtClean="0"/>
              <a:t> </a:t>
            </a:r>
            <a:r>
              <a:rPr lang="en-PH" dirty="0" err="1" smtClean="0"/>
              <a:t>gawain</a:t>
            </a:r>
            <a:endParaRPr lang="en-PH" dirty="0"/>
          </a:p>
          <a:p>
            <a:r>
              <a:rPr lang="en-PH" dirty="0" err="1" smtClean="0"/>
              <a:t>Pag-usapan</a:t>
            </a:r>
            <a:r>
              <a:rPr lang="en-PH" dirty="0" smtClean="0"/>
              <a:t> kung </a:t>
            </a:r>
            <a:r>
              <a:rPr lang="en-PH" dirty="0" err="1" smtClean="0"/>
              <a:t>ano</a:t>
            </a:r>
            <a:r>
              <a:rPr lang="en-PH" dirty="0" smtClean="0"/>
              <a:t> pa </a:t>
            </a:r>
            <a:r>
              <a:rPr lang="en-PH" dirty="0" err="1" smtClean="0"/>
              <a:t>ang</a:t>
            </a:r>
            <a:r>
              <a:rPr lang="en-PH" dirty="0" smtClean="0"/>
              <a:t> </a:t>
            </a:r>
            <a:r>
              <a:rPr lang="en-PH" dirty="0" err="1" smtClean="0"/>
              <a:t>kailangan</a:t>
            </a:r>
            <a:r>
              <a:rPr lang="en-PH" dirty="0" smtClean="0"/>
              <a:t> </a:t>
            </a:r>
            <a:r>
              <a:rPr lang="en-PH" dirty="0" err="1" smtClean="0"/>
              <a:t>magawa</a:t>
            </a:r>
            <a:r>
              <a:rPr lang="en-PH" dirty="0" smtClean="0"/>
              <a:t> </a:t>
            </a:r>
            <a:r>
              <a:rPr lang="en-PH" dirty="0" err="1" smtClean="0"/>
              <a:t>sa</a:t>
            </a:r>
            <a:r>
              <a:rPr lang="en-PH" dirty="0" smtClean="0"/>
              <a:t> </a:t>
            </a:r>
            <a:r>
              <a:rPr lang="en-PH" dirty="0" err="1" smtClean="0"/>
              <a:t>darating</a:t>
            </a:r>
            <a:r>
              <a:rPr lang="en-PH" dirty="0" smtClean="0"/>
              <a:t> </a:t>
            </a:r>
            <a:r>
              <a:rPr lang="en-PH" dirty="0" err="1" smtClean="0"/>
              <a:t>na</a:t>
            </a:r>
            <a:r>
              <a:rPr lang="en-PH" dirty="0" smtClean="0"/>
              <a:t> </a:t>
            </a:r>
            <a:r>
              <a:rPr lang="en-PH" dirty="0" err="1" smtClean="0"/>
              <a:t>buwan</a:t>
            </a:r>
            <a:r>
              <a:rPr lang="en-PH" dirty="0" smtClean="0"/>
              <a:t> at </a:t>
            </a:r>
            <a:r>
              <a:rPr lang="en-PH" dirty="0" err="1" smtClean="0"/>
              <a:t>sino</a:t>
            </a:r>
            <a:r>
              <a:rPr lang="en-PH" dirty="0" smtClean="0"/>
              <a:t> </a:t>
            </a:r>
            <a:r>
              <a:rPr lang="en-PH" dirty="0" err="1" smtClean="0"/>
              <a:t>ang</a:t>
            </a:r>
            <a:r>
              <a:rPr lang="en-PH" dirty="0" smtClean="0"/>
              <a:t> </a:t>
            </a:r>
            <a:r>
              <a:rPr lang="en-PH" dirty="0" err="1" smtClean="0"/>
              <a:t>gagawa</a:t>
            </a:r>
            <a:endParaRPr lang="en-PH" dirty="0" smtClean="0"/>
          </a:p>
          <a:p>
            <a:r>
              <a:rPr lang="en-PH" dirty="0" smtClean="0"/>
              <a:t>Share any new “next steps”</a:t>
            </a:r>
          </a:p>
          <a:p>
            <a:r>
              <a:rPr lang="en-PH" dirty="0" smtClean="0"/>
              <a:t>Share your certificate</a:t>
            </a:r>
          </a:p>
          <a:p>
            <a:r>
              <a:rPr lang="en-PH" dirty="0" err="1" smtClean="0"/>
              <a:t>Kantahin</a:t>
            </a:r>
            <a:r>
              <a:rPr lang="en-PH" dirty="0" smtClean="0"/>
              <a:t> </a:t>
            </a:r>
            <a:r>
              <a:rPr lang="en-PH" dirty="0" err="1" smtClean="0"/>
              <a:t>ang</a:t>
            </a:r>
            <a:r>
              <a:rPr lang="en-PH" dirty="0" smtClean="0"/>
              <a:t> “</a:t>
            </a:r>
            <a:r>
              <a:rPr lang="en-PH" dirty="0" err="1" smtClean="0"/>
              <a:t>Panangutan</a:t>
            </a:r>
            <a:r>
              <a:rPr lang="en-PH" dirty="0" smtClean="0"/>
              <a:t>”</a:t>
            </a:r>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24458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457200"/>
            <a:ext cx="7772400" cy="1468438"/>
          </a:xfrm>
        </p:spPr>
        <p:txBody>
          <a:bodyPr/>
          <a:lstStyle/>
          <a:p>
            <a:pPr eaLnBrk="1" hangingPunct="1"/>
            <a:r>
              <a:rPr lang="en-US" sz="6600" smtClean="0">
                <a:solidFill>
                  <a:srgbClr val="006600"/>
                </a:solidFill>
                <a:latin typeface="Forte" pitchFamily="66" charset="0"/>
              </a:rPr>
              <a:t>Next Steps . . .</a:t>
            </a:r>
          </a:p>
        </p:txBody>
      </p:sp>
      <p:pic>
        <p:nvPicPr>
          <p:cNvPr id="20483" name="Picture 3" descr="MC90019882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013" y="1752600"/>
            <a:ext cx="276701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MC90019882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3232">
            <a:off x="4462463" y="2205038"/>
            <a:ext cx="276701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704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AppData\Local\Microsoft\Windows\Temporary Internet Files\Content.IE5\SR92W51M\MPj043881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C:\Users\user\AppData\Local\Microsoft\Windows\Temporary Internet Files\Content.IE5\SR92W51M\MPj043881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Users\user\AppData\Local\Microsoft\Windows\Temporary Internet Files\Content.IE5\SR92W51M\MPj043881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05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5"/>
          <p:cNvSpPr>
            <a:spLocks noChangeArrowheads="1"/>
          </p:cNvSpPr>
          <p:nvPr/>
        </p:nvSpPr>
        <p:spPr bwMode="auto">
          <a:xfrm>
            <a:off x="5638800" y="228600"/>
            <a:ext cx="2590800" cy="1447800"/>
          </a:xfrm>
          <a:prstGeom prst="cloudCallout">
            <a:avLst>
              <a:gd name="adj1" fmla="val -66750"/>
              <a:gd name="adj2" fmla="val 53255"/>
            </a:avLst>
          </a:prstGeom>
          <a:solidFill>
            <a:schemeClr val="accent1">
              <a:lumMod val="20000"/>
              <a:lumOff val="80000"/>
            </a:schemeClr>
          </a:solidFill>
          <a:ln w="9525">
            <a:solidFill>
              <a:schemeClr val="tx1"/>
            </a:solidFill>
            <a:round/>
            <a:headEnd/>
            <a:tailEnd/>
          </a:ln>
          <a:effectLst/>
        </p:spPr>
        <p:txBody>
          <a:bodyPr lIns="91387" tIns="45693" rIns="91387" bIns="45693"/>
          <a:lstStyle/>
          <a:p>
            <a:pPr algn="ctr"/>
            <a:endParaRPr lang="en-US" sz="1100" b="1">
              <a:cs typeface="Arial" charset="0"/>
            </a:endParaRPr>
          </a:p>
          <a:p>
            <a:pPr algn="ctr"/>
            <a:r>
              <a:rPr lang="en-US" sz="2800" b="1">
                <a:cs typeface="Arial" charset="0"/>
              </a:rPr>
              <a:t>Kaya  ko kaya? </a:t>
            </a:r>
          </a:p>
          <a:p>
            <a:pPr algn="ctr"/>
            <a:endParaRPr lang="en-US" sz="2800">
              <a:cs typeface="Arial" charset="0"/>
            </a:endParaRPr>
          </a:p>
        </p:txBody>
      </p:sp>
    </p:spTree>
    <p:extLst>
      <p:ext uri="{BB962C8B-B14F-4D97-AF65-F5344CB8AC3E}">
        <p14:creationId xmlns:p14="http://schemas.microsoft.com/office/powerpoint/2010/main" val="44458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889718"/>
            <a:ext cx="7772400" cy="1692771"/>
          </a:xfrm>
          <a:prstGeom prst="rect">
            <a:avLst/>
          </a:prstGeom>
          <a:noFill/>
        </p:spPr>
        <p:txBody>
          <a:bodyPr wrap="square" rtlCol="0">
            <a:spAutoFit/>
          </a:bodyPr>
          <a:lstStyle/>
          <a:p>
            <a:pPr algn="ctr"/>
            <a:r>
              <a:rPr lang="en-PH" sz="2800" i="1" dirty="0" smtClean="0"/>
              <a:t>Live your beliefs and you can turn the world around. </a:t>
            </a:r>
            <a:r>
              <a:rPr lang="en-PH" sz="2000" i="1" dirty="0" smtClean="0"/>
              <a:t>– Henry David Thoreau, 1817 – 1862, Author, Poet, Philosopher</a:t>
            </a:r>
          </a:p>
          <a:p>
            <a:pPr algn="ctr"/>
            <a:r>
              <a:rPr lang="en-PH" sz="2800" i="1" dirty="0" err="1" smtClean="0">
                <a:solidFill>
                  <a:srgbClr val="C00000"/>
                </a:solidFill>
              </a:rPr>
              <a:t>Isabuhay</a:t>
            </a:r>
            <a:r>
              <a:rPr lang="en-PH" sz="2800" i="1" dirty="0" smtClean="0">
                <a:solidFill>
                  <a:srgbClr val="C00000"/>
                </a:solidFill>
              </a:rPr>
              <a:t> </a:t>
            </a: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iyong</a:t>
            </a:r>
            <a:r>
              <a:rPr lang="en-PH" sz="2800" i="1" dirty="0" smtClean="0">
                <a:solidFill>
                  <a:srgbClr val="C00000"/>
                </a:solidFill>
              </a:rPr>
              <a:t> </a:t>
            </a:r>
            <a:r>
              <a:rPr lang="en-PH" sz="2800" i="1" dirty="0" err="1" smtClean="0">
                <a:solidFill>
                  <a:srgbClr val="C00000"/>
                </a:solidFill>
              </a:rPr>
              <a:t>paniniwala</a:t>
            </a:r>
            <a:r>
              <a:rPr lang="en-PH" sz="2800" i="1" dirty="0" smtClean="0">
                <a:solidFill>
                  <a:srgbClr val="C00000"/>
                </a:solidFill>
              </a:rPr>
              <a:t> at kaya mong </a:t>
            </a:r>
            <a:r>
              <a:rPr lang="en-PH" sz="2800" i="1" dirty="0" err="1" smtClean="0">
                <a:solidFill>
                  <a:srgbClr val="C00000"/>
                </a:solidFill>
              </a:rPr>
              <a:t>paikutin</a:t>
            </a:r>
            <a:r>
              <a:rPr lang="en-PH" sz="2800" i="1" dirty="0" smtClean="0">
                <a:solidFill>
                  <a:srgbClr val="C00000"/>
                </a:solidFill>
              </a:rPr>
              <a:t>/</a:t>
            </a:r>
            <a:r>
              <a:rPr lang="en-PH" sz="2800" i="1" dirty="0" err="1" smtClean="0">
                <a:solidFill>
                  <a:srgbClr val="C00000"/>
                </a:solidFill>
              </a:rPr>
              <a:t>baguhin</a:t>
            </a:r>
            <a:r>
              <a:rPr lang="en-PH" sz="2800" i="1" dirty="0" smtClean="0">
                <a:solidFill>
                  <a:srgbClr val="C00000"/>
                </a:solidFill>
              </a:rPr>
              <a:t> </a:t>
            </a: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mundo</a:t>
            </a:r>
            <a:r>
              <a:rPr lang="en-PH" sz="2800" i="1" dirty="0" smtClean="0">
                <a:solidFill>
                  <a:srgbClr val="C00000"/>
                </a:solidFill>
              </a:rPr>
              <a:t>.</a:t>
            </a:r>
            <a:endParaRPr lang="en-PH" sz="2800" i="1" dirty="0">
              <a:solidFill>
                <a:srgbClr val="C00000"/>
              </a:solidFill>
            </a:endParaRPr>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778"/>
          <a:stretch/>
        </p:blipFill>
        <p:spPr bwMode="auto">
          <a:xfrm>
            <a:off x="1600200" y="152400"/>
            <a:ext cx="5913118" cy="454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27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4863</TotalTime>
  <Words>1050</Words>
  <Application>Microsoft Office PowerPoint</Application>
  <PresentationFormat>Letter Paper (8.5x11 in)</PresentationFormat>
  <Paragraphs>117</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2_Office Theme</vt:lpstr>
      <vt:lpstr>1_Office Theme</vt:lpstr>
      <vt:lpstr>PowerPoint Presentation</vt:lpstr>
      <vt:lpstr>eFDS14 – Ulirang Mamamayan, Ulirang Barangay</vt:lpstr>
      <vt:lpstr>Kwento ng Aming Huwarang Gawain</vt:lpstr>
      <vt:lpstr>PowerPoint Presentation</vt:lpstr>
      <vt:lpstr>Magsanay Tayo</vt:lpstr>
      <vt:lpstr>Ang eFDS14 para sa miyembro</vt:lpstr>
      <vt:lpstr>Next Steps . .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Bing van Tooren</dc:creator>
  <cp:lastModifiedBy>Bing van Tooren</cp:lastModifiedBy>
  <cp:revision>124</cp:revision>
  <cp:lastPrinted>2017-09-25T03:12:06Z</cp:lastPrinted>
  <dcterms:created xsi:type="dcterms:W3CDTF">2013-06-16T14:09:39Z</dcterms:created>
  <dcterms:modified xsi:type="dcterms:W3CDTF">2017-09-25T09:07:44Z</dcterms:modified>
</cp:coreProperties>
</file>