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8" r:id="rId2"/>
    <p:sldId id="276" r:id="rId3"/>
    <p:sldId id="259" r:id="rId4"/>
    <p:sldId id="260" r:id="rId5"/>
    <p:sldId id="279" r:id="rId6"/>
    <p:sldId id="280" r:id="rId7"/>
    <p:sldId id="262" r:id="rId8"/>
    <p:sldId id="264" r:id="rId9"/>
    <p:sldId id="265" r:id="rId10"/>
    <p:sldId id="266" r:id="rId11"/>
    <p:sldId id="282" r:id="rId12"/>
    <p:sldId id="272" r:id="rId13"/>
    <p:sldId id="273" r:id="rId14"/>
    <p:sldId id="274" r:id="rId15"/>
    <p:sldId id="275" r:id="rId16"/>
    <p:sldId id="270" r:id="rId17"/>
    <p:sldId id="271" r:id="rId18"/>
    <p:sldId id="267" r:id="rId19"/>
    <p:sldId id="283" r:id="rId20"/>
  </p:sldIdLst>
  <p:sldSz cx="9144000" cy="6858000" type="letter"/>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3192"/>
    <a:srgbClr val="CCFFCC"/>
    <a:srgbClr val="43FFB3"/>
    <a:srgbClr val="81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83096" autoAdjust="0"/>
  </p:normalViewPr>
  <p:slideViewPr>
    <p:cSldViewPr>
      <p:cViewPr varScale="1">
        <p:scale>
          <a:sx n="61" d="100"/>
          <a:sy n="61" d="100"/>
        </p:scale>
        <p:origin x="-1542" y="-84"/>
      </p:cViewPr>
      <p:guideLst>
        <p:guide orient="horz" pos="2160"/>
        <p:guide pos="2880"/>
      </p:guideLst>
    </p:cSldViewPr>
  </p:slideViewPr>
  <p:notesTextViewPr>
    <p:cViewPr>
      <p:scale>
        <a:sx n="1" d="1"/>
        <a:sy n="1" d="1"/>
      </p:scale>
      <p:origin x="0" y="0"/>
    </p:cViewPr>
  </p:notesTextViewPr>
  <p:sorterViewPr>
    <p:cViewPr>
      <p:scale>
        <a:sx n="100" d="100"/>
        <a:sy n="100" d="100"/>
      </p:scale>
      <p:origin x="0" y="1608"/>
    </p:cViewPr>
  </p:sorterViewPr>
  <p:notesViewPr>
    <p:cSldViewPr>
      <p:cViewPr varScale="1">
        <p:scale>
          <a:sx n="60" d="100"/>
          <a:sy n="60" d="100"/>
        </p:scale>
        <p:origin x="-90" y="-192"/>
      </p:cViewPr>
      <p:guideLst>
        <p:guide orient="horz" pos="2304"/>
        <p:guide pos="302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4160519" cy="365760"/>
          </a:xfrm>
          <a:prstGeom prst="rect">
            <a:avLst/>
          </a:prstGeom>
        </p:spPr>
        <p:txBody>
          <a:bodyPr vert="horz" lIns="94229" tIns="47114" rIns="94229" bIns="47114" rtlCol="0"/>
          <a:lstStyle>
            <a:lvl1pPr algn="l">
              <a:defRPr sz="1200"/>
            </a:lvl1pPr>
          </a:lstStyle>
          <a:p>
            <a:endParaRPr lang="en-PH"/>
          </a:p>
        </p:txBody>
      </p:sp>
      <p:sp>
        <p:nvSpPr>
          <p:cNvPr id="3" name="Date Placeholder 2"/>
          <p:cNvSpPr>
            <a:spLocks noGrp="1"/>
          </p:cNvSpPr>
          <p:nvPr>
            <p:ph type="dt" idx="1"/>
          </p:nvPr>
        </p:nvSpPr>
        <p:spPr>
          <a:xfrm>
            <a:off x="5438460" y="1"/>
            <a:ext cx="4160519" cy="365760"/>
          </a:xfrm>
          <a:prstGeom prst="rect">
            <a:avLst/>
          </a:prstGeom>
        </p:spPr>
        <p:txBody>
          <a:bodyPr vert="horz" lIns="94229" tIns="47114" rIns="94229" bIns="47114" rtlCol="0"/>
          <a:lstStyle>
            <a:lvl1pPr algn="r">
              <a:defRPr sz="1200"/>
            </a:lvl1pPr>
          </a:lstStyle>
          <a:p>
            <a:fld id="{D6BBF862-1E06-4772-911B-0C038E944D7B}" type="datetimeFigureOut">
              <a:rPr lang="en-PH" smtClean="0"/>
              <a:t>5/10/2018</a:t>
            </a:fld>
            <a:endParaRPr lang="en-PH"/>
          </a:p>
        </p:txBody>
      </p:sp>
      <p:sp>
        <p:nvSpPr>
          <p:cNvPr id="4" name="Slide Image Placeholder 3"/>
          <p:cNvSpPr>
            <a:spLocks noGrp="1" noRot="1" noChangeAspect="1"/>
          </p:cNvSpPr>
          <p:nvPr>
            <p:ph type="sldImg" idx="2"/>
          </p:nvPr>
        </p:nvSpPr>
        <p:spPr>
          <a:xfrm>
            <a:off x="2973388" y="549275"/>
            <a:ext cx="3654425" cy="2741613"/>
          </a:xfrm>
          <a:prstGeom prst="rect">
            <a:avLst/>
          </a:prstGeom>
          <a:noFill/>
          <a:ln w="12700">
            <a:solidFill>
              <a:prstClr val="black"/>
            </a:solidFill>
          </a:ln>
        </p:spPr>
        <p:txBody>
          <a:bodyPr vert="horz" lIns="94229" tIns="47114" rIns="94229" bIns="47114" rtlCol="0" anchor="ctr"/>
          <a:lstStyle/>
          <a:p>
            <a:endParaRPr lang="en-PH"/>
          </a:p>
        </p:txBody>
      </p:sp>
      <p:sp>
        <p:nvSpPr>
          <p:cNvPr id="5" name="Notes Placeholder 4"/>
          <p:cNvSpPr>
            <a:spLocks noGrp="1"/>
          </p:cNvSpPr>
          <p:nvPr>
            <p:ph type="body" sz="quarter" idx="3"/>
          </p:nvPr>
        </p:nvSpPr>
        <p:spPr>
          <a:xfrm>
            <a:off x="960120" y="3474721"/>
            <a:ext cx="7680960" cy="3291840"/>
          </a:xfrm>
          <a:prstGeom prst="rect">
            <a:avLst/>
          </a:prstGeom>
        </p:spPr>
        <p:txBody>
          <a:bodyPr vert="horz" lIns="94229" tIns="47114" rIns="94229" bIns="4711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6" name="Footer Placeholder 5"/>
          <p:cNvSpPr>
            <a:spLocks noGrp="1"/>
          </p:cNvSpPr>
          <p:nvPr>
            <p:ph type="ftr" sz="quarter" idx="4"/>
          </p:nvPr>
        </p:nvSpPr>
        <p:spPr>
          <a:xfrm>
            <a:off x="2" y="6948171"/>
            <a:ext cx="4160519" cy="365760"/>
          </a:xfrm>
          <a:prstGeom prst="rect">
            <a:avLst/>
          </a:prstGeom>
        </p:spPr>
        <p:txBody>
          <a:bodyPr vert="horz" lIns="94229" tIns="47114" rIns="94229" bIns="47114" rtlCol="0" anchor="b"/>
          <a:lstStyle>
            <a:lvl1pPr algn="l">
              <a:defRPr sz="1200"/>
            </a:lvl1pPr>
          </a:lstStyle>
          <a:p>
            <a:endParaRPr lang="en-PH"/>
          </a:p>
        </p:txBody>
      </p:sp>
      <p:sp>
        <p:nvSpPr>
          <p:cNvPr id="7" name="Slide Number Placeholder 6"/>
          <p:cNvSpPr>
            <a:spLocks noGrp="1"/>
          </p:cNvSpPr>
          <p:nvPr>
            <p:ph type="sldNum" sz="quarter" idx="5"/>
          </p:nvPr>
        </p:nvSpPr>
        <p:spPr>
          <a:xfrm>
            <a:off x="5438460" y="6948171"/>
            <a:ext cx="4160519" cy="365760"/>
          </a:xfrm>
          <a:prstGeom prst="rect">
            <a:avLst/>
          </a:prstGeom>
        </p:spPr>
        <p:txBody>
          <a:bodyPr vert="horz" lIns="94229" tIns="47114" rIns="94229" bIns="47114" rtlCol="0" anchor="b"/>
          <a:lstStyle>
            <a:lvl1pPr algn="r">
              <a:defRPr sz="1200"/>
            </a:lvl1pPr>
          </a:lstStyle>
          <a:p>
            <a:fld id="{2793859E-8533-4799-A350-A5458F10A6C8}" type="slidenum">
              <a:rPr lang="en-PH" smtClean="0"/>
              <a:t>‹#›</a:t>
            </a:fld>
            <a:endParaRPr lang="en-PH"/>
          </a:p>
        </p:txBody>
      </p:sp>
    </p:spTree>
    <p:extLst>
      <p:ext uri="{BB962C8B-B14F-4D97-AF65-F5344CB8AC3E}">
        <p14:creationId xmlns:p14="http://schemas.microsoft.com/office/powerpoint/2010/main" val="3834114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en.wikipedia.org/wiki/Soviet_Union" TargetMode="External"/><Relationship Id="rId2" Type="http://schemas.openxmlformats.org/officeDocument/2006/relationships/slide" Target="../slides/slide3.xml"/><Relationship Id="rId1" Type="http://schemas.openxmlformats.org/officeDocument/2006/relationships/notesMaster" Target="../notesMasters/notesMaster1.xml"/><Relationship Id="rId5" Type="http://schemas.openxmlformats.org/officeDocument/2006/relationships/hyperlink" Target="https://en.wikipedia.org/wiki/Carlos_P._Romulo#cite_note-3" TargetMode="External"/><Relationship Id="rId4" Type="http://schemas.openxmlformats.org/officeDocument/2006/relationships/hyperlink" Target="https://en.wikipedia.org/wiki/Andrei_Vishinsky"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04FEE9A-9417-427F-8927-190DB8A56FA1}" type="slidenum">
              <a:rPr lang="en-US"/>
              <a:pPr>
                <a:defRPr/>
              </a:pPr>
              <a:t>1</a:t>
            </a:fld>
            <a:endParaRPr lang="en-US"/>
          </a:p>
        </p:txBody>
      </p:sp>
      <p:sp>
        <p:nvSpPr>
          <p:cNvPr id="163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PH" dirty="0" smtClean="0"/>
              <a:t>[GREETING, INTRODUCE SELF AS FACILITATOR]   Our topic today has to do with health.  As Ralph Waldo Emerson</a:t>
            </a:r>
            <a:r>
              <a:rPr lang="en-PH" baseline="0" dirty="0" smtClean="0"/>
              <a:t> has said, “The first wealth is health”.</a:t>
            </a:r>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This is the Primary Health Care package</a:t>
            </a:r>
            <a:r>
              <a:rPr lang="en-PH" baseline="0" dirty="0" smtClean="0"/>
              <a:t> that may be found in the RHU.  [Discuss which services they know of are available.]</a:t>
            </a:r>
            <a:endParaRPr lang="en-PH" dirty="0"/>
          </a:p>
        </p:txBody>
      </p:sp>
      <p:sp>
        <p:nvSpPr>
          <p:cNvPr id="4" name="Slide Number Placeholder 3"/>
          <p:cNvSpPr>
            <a:spLocks noGrp="1"/>
          </p:cNvSpPr>
          <p:nvPr>
            <p:ph type="sldNum" sz="quarter" idx="10"/>
          </p:nvPr>
        </p:nvSpPr>
        <p:spPr/>
        <p:txBody>
          <a:bodyPr/>
          <a:lstStyle/>
          <a:p>
            <a:fld id="{2793859E-8533-4799-A350-A5458F10A6C8}" type="slidenum">
              <a:rPr lang="en-PH" smtClean="0"/>
              <a:t>10</a:t>
            </a:fld>
            <a:endParaRPr lang="en-PH"/>
          </a:p>
        </p:txBody>
      </p:sp>
    </p:spTree>
    <p:extLst>
      <p:ext uri="{BB962C8B-B14F-4D97-AF65-F5344CB8AC3E}">
        <p14:creationId xmlns:p14="http://schemas.microsoft.com/office/powerpoint/2010/main" val="32156357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One</a:t>
            </a:r>
            <a:r>
              <a:rPr lang="en-PH" baseline="0" dirty="0" smtClean="0"/>
              <a:t> of the main requirements for a good check-up at the BHS is the availability of equipment.  There is an assignment for you Parent Leaders to do outside this workshop.  We need one report per barangay, so all PLs of a barangay will work together to complete this report.  It has to be done before the </a:t>
            </a:r>
            <a:r>
              <a:rPr lang="en-PH" baseline="0" dirty="0" err="1" smtClean="0"/>
              <a:t>eFDS</a:t>
            </a:r>
            <a:r>
              <a:rPr lang="en-PH" baseline="0" dirty="0" smtClean="0"/>
              <a:t> cascade to your members.  The report will be submitted to the </a:t>
            </a:r>
            <a:r>
              <a:rPr lang="en-PH" baseline="0" dirty="0" err="1" smtClean="0"/>
              <a:t>eFDS</a:t>
            </a:r>
            <a:r>
              <a:rPr lang="en-PH" baseline="0" dirty="0" smtClean="0"/>
              <a:t> Observer.</a:t>
            </a:r>
          </a:p>
          <a:p>
            <a:r>
              <a:rPr lang="en-PH" dirty="0" smtClean="0"/>
              <a:t>[DESCRIBE EQUIPMENT TO BE CHECKED AND HOW TO FILL UP FORM]</a:t>
            </a:r>
          </a:p>
          <a:p>
            <a:endParaRPr lang="en-PH" dirty="0"/>
          </a:p>
        </p:txBody>
      </p:sp>
      <p:sp>
        <p:nvSpPr>
          <p:cNvPr id="4" name="Slide Number Placeholder 3"/>
          <p:cNvSpPr>
            <a:spLocks noGrp="1"/>
          </p:cNvSpPr>
          <p:nvPr>
            <p:ph type="sldNum" sz="quarter" idx="10"/>
          </p:nvPr>
        </p:nvSpPr>
        <p:spPr/>
        <p:txBody>
          <a:bodyPr/>
          <a:lstStyle/>
          <a:p>
            <a:fld id="{2793859E-8533-4799-A350-A5458F10A6C8}" type="slidenum">
              <a:rPr lang="en-PH" smtClean="0"/>
              <a:t>11</a:t>
            </a:fld>
            <a:endParaRPr lang="en-PH"/>
          </a:p>
        </p:txBody>
      </p:sp>
    </p:spTree>
    <p:extLst>
      <p:ext uri="{BB962C8B-B14F-4D97-AF65-F5344CB8AC3E}">
        <p14:creationId xmlns:p14="http://schemas.microsoft.com/office/powerpoint/2010/main" val="32275601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[READ &amp; ENSURE UNDERSTANDING]</a:t>
            </a:r>
            <a:endParaRPr lang="en-PH" dirty="0"/>
          </a:p>
        </p:txBody>
      </p:sp>
      <p:sp>
        <p:nvSpPr>
          <p:cNvPr id="4" name="Slide Number Placeholder 3"/>
          <p:cNvSpPr>
            <a:spLocks noGrp="1"/>
          </p:cNvSpPr>
          <p:nvPr>
            <p:ph type="sldNum" sz="quarter" idx="10"/>
          </p:nvPr>
        </p:nvSpPr>
        <p:spPr/>
        <p:txBody>
          <a:bodyPr/>
          <a:lstStyle/>
          <a:p>
            <a:fld id="{2793859E-8533-4799-A350-A5458F10A6C8}" type="slidenum">
              <a:rPr lang="en-PH" smtClean="0"/>
              <a:t>12</a:t>
            </a:fld>
            <a:endParaRPr lang="en-PH"/>
          </a:p>
        </p:txBody>
      </p:sp>
    </p:spTree>
    <p:extLst>
      <p:ext uri="{BB962C8B-B14F-4D97-AF65-F5344CB8AC3E}">
        <p14:creationId xmlns:p14="http://schemas.microsoft.com/office/powerpoint/2010/main" val="26718314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r>
              <a:rPr lang="en-PH" dirty="0" smtClean="0"/>
              <a:t>[READ &amp; ENSURE UNDERSTANDING]</a:t>
            </a:r>
          </a:p>
          <a:p>
            <a:endParaRPr lang="en-PH" dirty="0"/>
          </a:p>
        </p:txBody>
      </p:sp>
      <p:sp>
        <p:nvSpPr>
          <p:cNvPr id="4" name="Slide Number Placeholder 3"/>
          <p:cNvSpPr>
            <a:spLocks noGrp="1"/>
          </p:cNvSpPr>
          <p:nvPr>
            <p:ph type="sldNum" sz="quarter" idx="10"/>
          </p:nvPr>
        </p:nvSpPr>
        <p:spPr/>
        <p:txBody>
          <a:bodyPr/>
          <a:lstStyle/>
          <a:p>
            <a:fld id="{2793859E-8533-4799-A350-A5458F10A6C8}" type="slidenum">
              <a:rPr lang="en-PH" smtClean="0"/>
              <a:t>13</a:t>
            </a:fld>
            <a:endParaRPr lang="en-PH"/>
          </a:p>
        </p:txBody>
      </p:sp>
    </p:spTree>
    <p:extLst>
      <p:ext uri="{BB962C8B-B14F-4D97-AF65-F5344CB8AC3E}">
        <p14:creationId xmlns:p14="http://schemas.microsoft.com/office/powerpoint/2010/main" val="27707852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r>
              <a:rPr lang="en-PH" dirty="0" smtClean="0"/>
              <a:t>[READ &amp; ENSURE UNDERSTANDING]</a:t>
            </a:r>
          </a:p>
          <a:p>
            <a:r>
              <a:rPr lang="en-PH" dirty="0" smtClean="0"/>
              <a:t>4.  The</a:t>
            </a:r>
            <a:r>
              <a:rPr lang="en-PH" baseline="0" dirty="0" smtClean="0"/>
              <a:t> meeting to discuss the scorecard results and how to improve these is called an Interface Meeting.</a:t>
            </a:r>
            <a:endParaRPr lang="en-PH" dirty="0"/>
          </a:p>
        </p:txBody>
      </p:sp>
      <p:sp>
        <p:nvSpPr>
          <p:cNvPr id="4" name="Slide Number Placeholder 3"/>
          <p:cNvSpPr>
            <a:spLocks noGrp="1"/>
          </p:cNvSpPr>
          <p:nvPr>
            <p:ph type="sldNum" sz="quarter" idx="10"/>
          </p:nvPr>
        </p:nvSpPr>
        <p:spPr/>
        <p:txBody>
          <a:bodyPr/>
          <a:lstStyle/>
          <a:p>
            <a:fld id="{2793859E-8533-4799-A350-A5458F10A6C8}" type="slidenum">
              <a:rPr lang="en-PH" smtClean="0"/>
              <a:t>14</a:t>
            </a:fld>
            <a:endParaRPr lang="en-PH"/>
          </a:p>
        </p:txBody>
      </p:sp>
    </p:spTree>
    <p:extLst>
      <p:ext uri="{BB962C8B-B14F-4D97-AF65-F5344CB8AC3E}">
        <p14:creationId xmlns:p14="http://schemas.microsoft.com/office/powerpoint/2010/main" val="39236780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r>
              <a:rPr lang="en-PH" dirty="0" smtClean="0"/>
              <a:t>[READ &amp; ENSURE UNDERSTANDING] [YOU MAY WANT</a:t>
            </a:r>
            <a:r>
              <a:rPr lang="en-PH" baseline="0" dirty="0" smtClean="0"/>
              <a:t> TO PRINT THE SMILEYS AND DISTRIBUTE AMONG THE PARTICIPANTS, FOR THEIR REFERENCE DURING THE FOLLOWING SCORING PROCESS]</a:t>
            </a:r>
            <a:endParaRPr lang="en-PH" dirty="0" smtClean="0"/>
          </a:p>
          <a:p>
            <a:endParaRPr lang="en-PH" dirty="0"/>
          </a:p>
        </p:txBody>
      </p:sp>
      <p:sp>
        <p:nvSpPr>
          <p:cNvPr id="4" name="Slide Number Placeholder 3"/>
          <p:cNvSpPr>
            <a:spLocks noGrp="1"/>
          </p:cNvSpPr>
          <p:nvPr>
            <p:ph type="sldNum" sz="quarter" idx="10"/>
          </p:nvPr>
        </p:nvSpPr>
        <p:spPr/>
        <p:txBody>
          <a:bodyPr/>
          <a:lstStyle/>
          <a:p>
            <a:fld id="{2793859E-8533-4799-A350-A5458F10A6C8}" type="slidenum">
              <a:rPr lang="en-PH" smtClean="0"/>
              <a:t>15</a:t>
            </a:fld>
            <a:endParaRPr lang="en-PH"/>
          </a:p>
        </p:txBody>
      </p:sp>
    </p:spTree>
    <p:extLst>
      <p:ext uri="{BB962C8B-B14F-4D97-AF65-F5344CB8AC3E}">
        <p14:creationId xmlns:p14="http://schemas.microsoft.com/office/powerpoint/2010/main" val="30729769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[Distribute the scorecard for the RHU</a:t>
            </a:r>
            <a:r>
              <a:rPr lang="en-PH" baseline="0" dirty="0" smtClean="0"/>
              <a:t> to each participant.  Describe each indicator, ask the participants to score the indicator as a group and provide reasons for the rating and/or suggestions for improvement.</a:t>
            </a:r>
          </a:p>
          <a:p>
            <a:pPr lvl="0"/>
            <a:r>
              <a:rPr lang="en-US" sz="1200" kern="1200" dirty="0" smtClean="0">
                <a:solidFill>
                  <a:schemeClr val="tx1"/>
                </a:solidFill>
                <a:effectLst/>
                <a:latin typeface="+mn-lt"/>
                <a:ea typeface="+mn-ea"/>
                <a:cs typeface="+mn-cs"/>
              </a:rPr>
              <a:t>Model the scoring process the PLs will follow with their beneficiary groups to arrive at one CSC form each for RHU and BHS per beneficiary group</a:t>
            </a:r>
            <a:endParaRPr lang="en-PH"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Instruct the PLs to arrive at one score for each of their groups]</a:t>
            </a:r>
            <a:endParaRPr lang="en-PH" dirty="0"/>
          </a:p>
        </p:txBody>
      </p:sp>
      <p:sp>
        <p:nvSpPr>
          <p:cNvPr id="4" name="Slide Number Placeholder 3"/>
          <p:cNvSpPr>
            <a:spLocks noGrp="1"/>
          </p:cNvSpPr>
          <p:nvPr>
            <p:ph type="sldNum" sz="quarter" idx="10"/>
          </p:nvPr>
        </p:nvSpPr>
        <p:spPr/>
        <p:txBody>
          <a:bodyPr/>
          <a:lstStyle/>
          <a:p>
            <a:fld id="{2793859E-8533-4799-A350-A5458F10A6C8}" type="slidenum">
              <a:rPr lang="en-PH" smtClean="0"/>
              <a:t>16</a:t>
            </a:fld>
            <a:endParaRPr lang="en-PH"/>
          </a:p>
        </p:txBody>
      </p:sp>
    </p:spTree>
    <p:extLst>
      <p:ext uri="{BB962C8B-B14F-4D97-AF65-F5344CB8AC3E}">
        <p14:creationId xmlns:p14="http://schemas.microsoft.com/office/powerpoint/2010/main" val="26118808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r>
              <a:rPr lang="en-PH" dirty="0" smtClean="0"/>
              <a:t>[Distribute the scorecard for the BHS</a:t>
            </a:r>
            <a:r>
              <a:rPr lang="en-PH" baseline="0" dirty="0" smtClean="0"/>
              <a:t> to each participant.  Describe each indicator, ask the participants to score the indicator as a group and provide reasons for the rating and/or suggestions for improvement.</a:t>
            </a:r>
            <a:endParaRPr lang="en-PH" dirty="0" smtClean="0"/>
          </a:p>
          <a:p>
            <a:pPr lvl="0"/>
            <a:r>
              <a:rPr lang="en-US" sz="1200" kern="1200" dirty="0" smtClean="0">
                <a:solidFill>
                  <a:schemeClr val="tx1"/>
                </a:solidFill>
                <a:effectLst/>
                <a:latin typeface="+mn-lt"/>
                <a:ea typeface="+mn-ea"/>
                <a:cs typeface="+mn-cs"/>
              </a:rPr>
              <a:t>Model the scoring process the PLs will follow with their beneficiary groups to arrive at one CSC form each for RHU and BHS per beneficiary group</a:t>
            </a:r>
            <a:endParaRPr lang="en-PH"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Instruct the PLs to arrive at one score for each of their groups</a:t>
            </a:r>
            <a:endParaRPr lang="en-PH"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Inform the PLs that the next meeting is an Interface Meeting, so they will all be in one group.  All PLs of the LGU will attend a single session, together with the service provider.  Provide date, time and venue.]</a:t>
            </a:r>
            <a:endParaRPr lang="en-PH" dirty="0"/>
          </a:p>
        </p:txBody>
      </p:sp>
      <p:sp>
        <p:nvSpPr>
          <p:cNvPr id="4" name="Slide Number Placeholder 3"/>
          <p:cNvSpPr>
            <a:spLocks noGrp="1"/>
          </p:cNvSpPr>
          <p:nvPr>
            <p:ph type="sldNum" sz="quarter" idx="10"/>
          </p:nvPr>
        </p:nvSpPr>
        <p:spPr/>
        <p:txBody>
          <a:bodyPr/>
          <a:lstStyle/>
          <a:p>
            <a:fld id="{2793859E-8533-4799-A350-A5458F10A6C8}" type="slidenum">
              <a:rPr lang="en-PH" smtClean="0"/>
              <a:t>17</a:t>
            </a:fld>
            <a:endParaRPr lang="en-PH"/>
          </a:p>
        </p:txBody>
      </p:sp>
    </p:spTree>
    <p:extLst>
      <p:ext uri="{BB962C8B-B14F-4D97-AF65-F5344CB8AC3E}">
        <p14:creationId xmlns:p14="http://schemas.microsoft.com/office/powerpoint/2010/main" val="10089579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READ &amp; DISCUSS</a:t>
            </a:r>
            <a:endParaRPr lang="en-PH" dirty="0"/>
          </a:p>
        </p:txBody>
      </p:sp>
      <p:sp>
        <p:nvSpPr>
          <p:cNvPr id="4" name="Slide Number Placeholder 3"/>
          <p:cNvSpPr>
            <a:spLocks noGrp="1"/>
          </p:cNvSpPr>
          <p:nvPr>
            <p:ph type="sldNum" sz="quarter" idx="10"/>
          </p:nvPr>
        </p:nvSpPr>
        <p:spPr/>
        <p:txBody>
          <a:bodyPr/>
          <a:lstStyle/>
          <a:p>
            <a:fld id="{2793859E-8533-4799-A350-A5458F10A6C8}" type="slidenum">
              <a:rPr lang="en-PH" smtClean="0"/>
              <a:t>18</a:t>
            </a:fld>
            <a:endParaRPr lang="en-PH"/>
          </a:p>
        </p:txBody>
      </p:sp>
    </p:spTree>
    <p:extLst>
      <p:ext uri="{BB962C8B-B14F-4D97-AF65-F5344CB8AC3E}">
        <p14:creationId xmlns:p14="http://schemas.microsoft.com/office/powerpoint/2010/main" val="37611975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One</a:t>
            </a:r>
            <a:r>
              <a:rPr lang="en-PH" baseline="0" dirty="0" smtClean="0"/>
              <a:t> of the main requirements for a good check-up at the BHS is the availability of equipment.  There is an assignment for you Parent Leaders to do outside this workshop.  We need one report per barangay, so all PLs of a barangay will work together to complete this report.  It has to be done before the </a:t>
            </a:r>
            <a:r>
              <a:rPr lang="en-PH" baseline="0" dirty="0" err="1" smtClean="0"/>
              <a:t>eFDS</a:t>
            </a:r>
            <a:r>
              <a:rPr lang="en-PH" baseline="0" dirty="0" smtClean="0"/>
              <a:t> cascade to your members.  The report will be submitted to the </a:t>
            </a:r>
            <a:r>
              <a:rPr lang="en-PH" baseline="0" dirty="0" err="1" smtClean="0"/>
              <a:t>eFDS</a:t>
            </a:r>
            <a:r>
              <a:rPr lang="en-PH" baseline="0" dirty="0" smtClean="0"/>
              <a:t> Observer.</a:t>
            </a:r>
          </a:p>
          <a:p>
            <a:r>
              <a:rPr lang="en-PH" dirty="0" smtClean="0"/>
              <a:t>[DESCRIBE EQUIPMENT TO BE CHECKED AND HOW TO FILL UP FORM]</a:t>
            </a:r>
          </a:p>
          <a:p>
            <a:endParaRPr lang="en-PH" dirty="0"/>
          </a:p>
        </p:txBody>
      </p:sp>
      <p:sp>
        <p:nvSpPr>
          <p:cNvPr id="4" name="Slide Number Placeholder 3"/>
          <p:cNvSpPr>
            <a:spLocks noGrp="1"/>
          </p:cNvSpPr>
          <p:nvPr>
            <p:ph type="sldNum" sz="quarter" idx="10"/>
          </p:nvPr>
        </p:nvSpPr>
        <p:spPr/>
        <p:txBody>
          <a:bodyPr/>
          <a:lstStyle/>
          <a:p>
            <a:fld id="{2793859E-8533-4799-A350-A5458F10A6C8}" type="slidenum">
              <a:rPr lang="en-PH" smtClean="0"/>
              <a:t>19</a:t>
            </a:fld>
            <a:endParaRPr lang="en-PH"/>
          </a:p>
        </p:txBody>
      </p:sp>
    </p:spTree>
    <p:extLst>
      <p:ext uri="{BB962C8B-B14F-4D97-AF65-F5344CB8AC3E}">
        <p14:creationId xmlns:p14="http://schemas.microsoft.com/office/powerpoint/2010/main" val="3227560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These are the topics we will cover today.</a:t>
            </a:r>
            <a:endParaRPr lang="en-PH" dirty="0"/>
          </a:p>
        </p:txBody>
      </p:sp>
      <p:sp>
        <p:nvSpPr>
          <p:cNvPr id="4" name="Slide Number Placeholder 3"/>
          <p:cNvSpPr>
            <a:spLocks noGrp="1"/>
          </p:cNvSpPr>
          <p:nvPr>
            <p:ph type="sldNum" sz="quarter" idx="10"/>
          </p:nvPr>
        </p:nvSpPr>
        <p:spPr/>
        <p:txBody>
          <a:bodyPr/>
          <a:lstStyle/>
          <a:p>
            <a:fld id="{2793859E-8533-4799-A350-A5458F10A6C8}" type="slidenum">
              <a:rPr lang="en-PH" smtClean="0"/>
              <a:t>2</a:t>
            </a:fld>
            <a:endParaRPr lang="en-PH"/>
          </a:p>
        </p:txBody>
      </p:sp>
    </p:spTree>
    <p:extLst>
      <p:ext uri="{BB962C8B-B14F-4D97-AF65-F5344CB8AC3E}">
        <p14:creationId xmlns:p14="http://schemas.microsoft.com/office/powerpoint/2010/main" val="31110030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The United Nations is an international organization founded in 1945 after the Second World War by 51 countries, including the Philippines, committed to maintaining international peace and security, developing friendly relations among nations and promoting social progress, better living standards and human rights.  There are</a:t>
            </a:r>
            <a:r>
              <a:rPr lang="en-PH" baseline="0" dirty="0" smtClean="0"/>
              <a:t> now 193 members of the United Nations.</a:t>
            </a:r>
          </a:p>
          <a:p>
            <a:endParaRPr lang="en-PH" baseline="0" dirty="0" smtClean="0"/>
          </a:p>
          <a:p>
            <a:r>
              <a:rPr lang="en-PH" dirty="0" smtClean="0"/>
              <a:t>The </a:t>
            </a:r>
            <a:r>
              <a:rPr lang="en-PH" b="1" dirty="0" smtClean="0"/>
              <a:t>Universal Declaration of Human Rights</a:t>
            </a:r>
            <a:r>
              <a:rPr lang="en-PH" dirty="0" smtClean="0"/>
              <a:t> (UDHR) is a </a:t>
            </a:r>
            <a:r>
              <a:rPr lang="en-PH" b="1" dirty="0" smtClean="0"/>
              <a:t>declaration</a:t>
            </a:r>
            <a:r>
              <a:rPr lang="en-PH" dirty="0" smtClean="0"/>
              <a:t> adopted by the United Nations General Assembly, including the Philippines, on 10 December 1948 in Paris.  There are a total</a:t>
            </a:r>
            <a:r>
              <a:rPr lang="en-PH" baseline="0" dirty="0" smtClean="0"/>
              <a:t> of 30 articles.</a:t>
            </a:r>
          </a:p>
          <a:p>
            <a:endParaRPr lang="en-PH" baseline="0" dirty="0" smtClean="0"/>
          </a:p>
          <a:p>
            <a:r>
              <a:rPr lang="en-PH" dirty="0" smtClean="0"/>
              <a:t>In his career in the United Nations, </a:t>
            </a:r>
            <a:r>
              <a:rPr lang="en-PH" dirty="0" err="1" smtClean="0"/>
              <a:t>Rómulo</a:t>
            </a:r>
            <a:r>
              <a:rPr lang="en-PH" dirty="0" smtClean="0"/>
              <a:t> was a strong advocate of human rights, freedom and decolonization. In 1948 in Paris, France, at the third UN General Assembly, he strongly disagreed with a proposal made by the </a:t>
            </a:r>
            <a:r>
              <a:rPr lang="en-PH" dirty="0" smtClean="0">
                <a:hlinkClick r:id="rId3" tooltip="Soviet Union"/>
              </a:rPr>
              <a:t>Soviet</a:t>
            </a:r>
            <a:r>
              <a:rPr lang="en-PH" dirty="0" smtClean="0"/>
              <a:t> delegation headed by </a:t>
            </a:r>
            <a:r>
              <a:rPr lang="en-PH" dirty="0" smtClean="0">
                <a:hlinkClick r:id="rId4" tooltip="Andrei Vishinsky"/>
              </a:rPr>
              <a:t>Andrei </a:t>
            </a:r>
            <a:r>
              <a:rPr lang="en-PH" dirty="0" err="1" smtClean="0">
                <a:hlinkClick r:id="rId4" tooltip="Andrei Vishinsky"/>
              </a:rPr>
              <a:t>Vishinsky</a:t>
            </a:r>
            <a:r>
              <a:rPr lang="en-PH" dirty="0" smtClean="0"/>
              <a:t>, who challenged his credentials by insulting him with this quote: "You are just a little man from a little country." In return, Romulo replied, "It is the duty of the little </a:t>
            </a:r>
            <a:r>
              <a:rPr lang="en-PH" dirty="0" err="1" smtClean="0"/>
              <a:t>Davids</a:t>
            </a:r>
            <a:r>
              <a:rPr lang="en-PH" dirty="0" smtClean="0"/>
              <a:t> of this world to fling the pebbles of truth in the eyes of the blustering Goliaths and force them to behave!", leaving </a:t>
            </a:r>
            <a:r>
              <a:rPr lang="en-PH" dirty="0" err="1" smtClean="0"/>
              <a:t>Vishinsky</a:t>
            </a:r>
            <a:r>
              <a:rPr lang="en-PH" dirty="0" smtClean="0"/>
              <a:t> with nothing left to do but sit down.</a:t>
            </a:r>
            <a:r>
              <a:rPr lang="en-PH" baseline="30000" dirty="0" smtClean="0">
                <a:hlinkClick r:id="rId5"/>
              </a:rPr>
              <a:t>[3]</a:t>
            </a:r>
            <a:endParaRPr lang="en-PH" baseline="30000" dirty="0" smtClean="0"/>
          </a:p>
          <a:p>
            <a:endParaRPr lang="en-PH" baseline="0" dirty="0" smtClean="0"/>
          </a:p>
          <a:p>
            <a:r>
              <a:rPr lang="en-PH" baseline="0" dirty="0" smtClean="0"/>
              <a:t>UDHR Article 25 covers our rights to a standard of living … [READ and DISCUSS].</a:t>
            </a:r>
            <a:endParaRPr lang="en-PH" dirty="0"/>
          </a:p>
        </p:txBody>
      </p:sp>
      <p:sp>
        <p:nvSpPr>
          <p:cNvPr id="4" name="Slide Number Placeholder 3"/>
          <p:cNvSpPr>
            <a:spLocks noGrp="1"/>
          </p:cNvSpPr>
          <p:nvPr>
            <p:ph type="sldNum" sz="quarter" idx="10"/>
          </p:nvPr>
        </p:nvSpPr>
        <p:spPr/>
        <p:txBody>
          <a:bodyPr/>
          <a:lstStyle/>
          <a:p>
            <a:fld id="{2793859E-8533-4799-A350-A5458F10A6C8}" type="slidenum">
              <a:rPr lang="en-PH" smtClean="0"/>
              <a:t>3</a:t>
            </a:fld>
            <a:endParaRPr lang="en-PH"/>
          </a:p>
        </p:txBody>
      </p:sp>
    </p:spTree>
    <p:extLst>
      <p:ext uri="{BB962C8B-B14F-4D97-AF65-F5344CB8AC3E}">
        <p14:creationId xmlns:p14="http://schemas.microsoft.com/office/powerpoint/2010/main" val="20944145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In</a:t>
            </a:r>
            <a:r>
              <a:rPr lang="en-PH" baseline="0" dirty="0" smtClean="0"/>
              <a:t> response to UDHR 25, our government has the Universal Health Care program.  </a:t>
            </a:r>
          </a:p>
          <a:p>
            <a:r>
              <a:rPr lang="en-PH" baseline="0" dirty="0" smtClean="0"/>
              <a:t>The goals of Universal Health Care are…[READ &amp; DISCUSS]</a:t>
            </a:r>
          </a:p>
          <a:p>
            <a:r>
              <a:rPr lang="en-PH" baseline="0" dirty="0" smtClean="0"/>
              <a:t>The MDGs are also additional goals that the United Nations has asked their member countries to focus on.  2 goals that the </a:t>
            </a:r>
            <a:r>
              <a:rPr lang="en-PH" baseline="0" dirty="0" err="1" smtClean="0"/>
              <a:t>Pantawid</a:t>
            </a:r>
            <a:r>
              <a:rPr lang="en-PH" baseline="0" dirty="0" smtClean="0"/>
              <a:t> Program contributes to are MDG4 – Reduce child mortality and MDG5 – Improve maternal health.</a:t>
            </a:r>
          </a:p>
          <a:p>
            <a:r>
              <a:rPr lang="en-PH" baseline="0" dirty="0" smtClean="0"/>
              <a:t>All members of the </a:t>
            </a:r>
            <a:r>
              <a:rPr lang="en-PH" baseline="0" dirty="0" err="1" smtClean="0"/>
              <a:t>Pantawid</a:t>
            </a:r>
            <a:r>
              <a:rPr lang="en-PH" baseline="0" dirty="0" smtClean="0"/>
              <a:t> Program are automatically members of </a:t>
            </a:r>
            <a:r>
              <a:rPr lang="en-PH" baseline="0" dirty="0" err="1" smtClean="0"/>
              <a:t>PhilHealth</a:t>
            </a:r>
            <a:r>
              <a:rPr lang="en-PH" baseline="0" dirty="0" smtClean="0"/>
              <a:t>.</a:t>
            </a:r>
            <a:endParaRPr lang="en-PH" dirty="0"/>
          </a:p>
        </p:txBody>
      </p:sp>
      <p:sp>
        <p:nvSpPr>
          <p:cNvPr id="4" name="Slide Number Placeholder 3"/>
          <p:cNvSpPr>
            <a:spLocks noGrp="1"/>
          </p:cNvSpPr>
          <p:nvPr>
            <p:ph type="sldNum" sz="quarter" idx="10"/>
          </p:nvPr>
        </p:nvSpPr>
        <p:spPr/>
        <p:txBody>
          <a:bodyPr/>
          <a:lstStyle/>
          <a:p>
            <a:fld id="{2793859E-8533-4799-A350-A5458F10A6C8}" type="slidenum">
              <a:rPr lang="en-PH" smtClean="0"/>
              <a:t>4</a:t>
            </a:fld>
            <a:endParaRPr lang="en-PH"/>
          </a:p>
        </p:txBody>
      </p:sp>
    </p:spTree>
    <p:extLst>
      <p:ext uri="{BB962C8B-B14F-4D97-AF65-F5344CB8AC3E}">
        <p14:creationId xmlns:p14="http://schemas.microsoft.com/office/powerpoint/2010/main" val="2793503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PH" dirty="0" smtClean="0"/>
              <a:t>The beneficiaries</a:t>
            </a:r>
            <a:r>
              <a:rPr lang="en-PH" baseline="0" dirty="0" smtClean="0"/>
              <a:t> should be familiar with their co-responsibilities.  First ask the group what their co-responsibilities are before showing the slide.</a:t>
            </a:r>
            <a:endParaRPr lang="en-PH" dirty="0" smtClean="0"/>
          </a:p>
        </p:txBody>
      </p:sp>
      <p:sp>
        <p:nvSpPr>
          <p:cNvPr id="4" name="Slide Number Placeholder 3"/>
          <p:cNvSpPr>
            <a:spLocks noGrp="1"/>
          </p:cNvSpPr>
          <p:nvPr>
            <p:ph type="sldNum" sz="quarter" idx="10"/>
          </p:nvPr>
        </p:nvSpPr>
        <p:spPr/>
        <p:txBody>
          <a:bodyPr/>
          <a:lstStyle/>
          <a:p>
            <a:fld id="{2793859E-8533-4799-A350-A5458F10A6C8}" type="slidenum">
              <a:rPr lang="en-PH" smtClean="0"/>
              <a:t>5</a:t>
            </a:fld>
            <a:endParaRPr lang="en-PH"/>
          </a:p>
        </p:txBody>
      </p:sp>
    </p:spTree>
    <p:extLst>
      <p:ext uri="{BB962C8B-B14F-4D97-AF65-F5344CB8AC3E}">
        <p14:creationId xmlns:p14="http://schemas.microsoft.com/office/powerpoint/2010/main" val="31696432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The beneficiaries</a:t>
            </a:r>
            <a:r>
              <a:rPr lang="en-PH" baseline="0" dirty="0" smtClean="0"/>
              <a:t> should be familiar with their co-responsibilities.  First ask the group what their co-responsibilities are before showing the slide.</a:t>
            </a:r>
            <a:endParaRPr lang="en-PH" dirty="0"/>
          </a:p>
        </p:txBody>
      </p:sp>
      <p:sp>
        <p:nvSpPr>
          <p:cNvPr id="4" name="Slide Number Placeholder 3"/>
          <p:cNvSpPr>
            <a:spLocks noGrp="1"/>
          </p:cNvSpPr>
          <p:nvPr>
            <p:ph type="sldNum" sz="quarter" idx="10"/>
          </p:nvPr>
        </p:nvSpPr>
        <p:spPr/>
        <p:txBody>
          <a:bodyPr/>
          <a:lstStyle/>
          <a:p>
            <a:fld id="{2793859E-8533-4799-A350-A5458F10A6C8}" type="slidenum">
              <a:rPr lang="en-PH" smtClean="0"/>
              <a:t>6</a:t>
            </a:fld>
            <a:endParaRPr lang="en-PH"/>
          </a:p>
        </p:txBody>
      </p:sp>
    </p:spTree>
    <p:extLst>
      <p:ext uri="{BB962C8B-B14F-4D97-AF65-F5344CB8AC3E}">
        <p14:creationId xmlns:p14="http://schemas.microsoft.com/office/powerpoint/2010/main" val="42461793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These are</a:t>
            </a:r>
            <a:r>
              <a:rPr lang="en-PH" baseline="0" dirty="0" smtClean="0"/>
              <a:t> the health care standards for a pregnant </a:t>
            </a:r>
            <a:r>
              <a:rPr lang="en-PH" baseline="0" dirty="0" err="1" smtClean="0"/>
              <a:t>Pantawid</a:t>
            </a:r>
            <a:r>
              <a:rPr lang="en-PH" baseline="0" dirty="0" smtClean="0"/>
              <a:t> member. [READ &amp; DISCUSS]</a:t>
            </a:r>
          </a:p>
          <a:p>
            <a:r>
              <a:rPr lang="en-PH" baseline="0" dirty="0" smtClean="0"/>
              <a:t>Point out to the participants that they need 5 shots of Tetanus Toxoid to be immune for life.  A sample schedule is given in the slide.</a:t>
            </a:r>
            <a:endParaRPr lang="en-PH" dirty="0"/>
          </a:p>
        </p:txBody>
      </p:sp>
      <p:sp>
        <p:nvSpPr>
          <p:cNvPr id="4" name="Slide Number Placeholder 3"/>
          <p:cNvSpPr>
            <a:spLocks noGrp="1"/>
          </p:cNvSpPr>
          <p:nvPr>
            <p:ph type="sldNum" sz="quarter" idx="10"/>
          </p:nvPr>
        </p:nvSpPr>
        <p:spPr/>
        <p:txBody>
          <a:bodyPr/>
          <a:lstStyle/>
          <a:p>
            <a:fld id="{2793859E-8533-4799-A350-A5458F10A6C8}" type="slidenum">
              <a:rPr lang="en-PH" smtClean="0"/>
              <a:t>7</a:t>
            </a:fld>
            <a:endParaRPr lang="en-PH"/>
          </a:p>
        </p:txBody>
      </p:sp>
    </p:spTree>
    <p:extLst>
      <p:ext uri="{BB962C8B-B14F-4D97-AF65-F5344CB8AC3E}">
        <p14:creationId xmlns:p14="http://schemas.microsoft.com/office/powerpoint/2010/main" val="30171090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This slide contains the immunization schedule of a baby.  Outline the illnesses</a:t>
            </a:r>
            <a:r>
              <a:rPr lang="en-PH" baseline="0" dirty="0" smtClean="0"/>
              <a:t> avoided as a result of immunization.  Discuss whether the mothers in the group appreciate immunization.  They may not realize that the government spends over P13,000 per child to provide this service.</a:t>
            </a:r>
          </a:p>
          <a:p>
            <a:r>
              <a:rPr lang="en-PH" baseline="0" dirty="0" smtClean="0"/>
              <a:t>Another area to emphasize is the benefits of breastfeeding.</a:t>
            </a:r>
            <a:endParaRPr lang="en-PH" dirty="0"/>
          </a:p>
        </p:txBody>
      </p:sp>
      <p:sp>
        <p:nvSpPr>
          <p:cNvPr id="4" name="Slide Number Placeholder 3"/>
          <p:cNvSpPr>
            <a:spLocks noGrp="1"/>
          </p:cNvSpPr>
          <p:nvPr>
            <p:ph type="sldNum" sz="quarter" idx="10"/>
          </p:nvPr>
        </p:nvSpPr>
        <p:spPr/>
        <p:txBody>
          <a:bodyPr/>
          <a:lstStyle/>
          <a:p>
            <a:fld id="{2793859E-8533-4799-A350-A5458F10A6C8}" type="slidenum">
              <a:rPr lang="en-PH" smtClean="0"/>
              <a:t>8</a:t>
            </a:fld>
            <a:endParaRPr lang="en-PH"/>
          </a:p>
        </p:txBody>
      </p:sp>
    </p:spTree>
    <p:extLst>
      <p:ext uri="{BB962C8B-B14F-4D97-AF65-F5344CB8AC3E}">
        <p14:creationId xmlns:p14="http://schemas.microsoft.com/office/powerpoint/2010/main" val="16379231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This is an example of your child’s growth chart.  Does</a:t>
            </a:r>
            <a:r>
              <a:rPr lang="en-PH" baseline="0" dirty="0" smtClean="0"/>
              <a:t> your BHS or RHU monitor your child’s growth?  Using this chart, you can find out if your child is gaining weight and height normally.  From birth to 8 months, your child should gain from 400-800 grams per month.  From 9 – 36 months, your child should gain 200 grams per month.</a:t>
            </a:r>
            <a:endParaRPr lang="en-PH" dirty="0"/>
          </a:p>
        </p:txBody>
      </p:sp>
      <p:sp>
        <p:nvSpPr>
          <p:cNvPr id="4" name="Slide Number Placeholder 3"/>
          <p:cNvSpPr>
            <a:spLocks noGrp="1"/>
          </p:cNvSpPr>
          <p:nvPr>
            <p:ph type="sldNum" sz="quarter" idx="10"/>
          </p:nvPr>
        </p:nvSpPr>
        <p:spPr/>
        <p:txBody>
          <a:bodyPr/>
          <a:lstStyle/>
          <a:p>
            <a:fld id="{2793859E-8533-4799-A350-A5458F10A6C8}" type="slidenum">
              <a:rPr lang="en-PH" smtClean="0"/>
              <a:t>9</a:t>
            </a:fld>
            <a:endParaRPr lang="en-PH"/>
          </a:p>
        </p:txBody>
      </p:sp>
    </p:spTree>
    <p:extLst>
      <p:ext uri="{BB962C8B-B14F-4D97-AF65-F5344CB8AC3E}">
        <p14:creationId xmlns:p14="http://schemas.microsoft.com/office/powerpoint/2010/main" val="27141179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PH"/>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PH"/>
          </a:p>
        </p:txBody>
      </p:sp>
      <p:sp>
        <p:nvSpPr>
          <p:cNvPr id="4" name="Date Placeholder 3"/>
          <p:cNvSpPr>
            <a:spLocks noGrp="1"/>
          </p:cNvSpPr>
          <p:nvPr>
            <p:ph type="dt" sz="half" idx="10"/>
          </p:nvPr>
        </p:nvSpPr>
        <p:spPr/>
        <p:txBody>
          <a:bodyPr/>
          <a:lstStyle/>
          <a:p>
            <a:r>
              <a:rPr lang="en-PH" smtClean="0"/>
              <a:t>i-Pantawid eFDS 8</a:t>
            </a:r>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CEDDC02D-9C36-45D3-AB0C-296EFC812A94}" type="slidenum">
              <a:rPr lang="en-PH" smtClean="0"/>
              <a:t>‹#›</a:t>
            </a:fld>
            <a:endParaRPr lang="en-PH"/>
          </a:p>
        </p:txBody>
      </p:sp>
    </p:spTree>
    <p:extLst>
      <p:ext uri="{BB962C8B-B14F-4D97-AF65-F5344CB8AC3E}">
        <p14:creationId xmlns:p14="http://schemas.microsoft.com/office/powerpoint/2010/main" val="2232013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10"/>
          </p:nvPr>
        </p:nvSpPr>
        <p:spPr/>
        <p:txBody>
          <a:bodyPr/>
          <a:lstStyle/>
          <a:p>
            <a:r>
              <a:rPr lang="en-PH" smtClean="0"/>
              <a:t>i-Pantawid eFDS 8</a:t>
            </a:r>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CEDDC02D-9C36-45D3-AB0C-296EFC812A94}" type="slidenum">
              <a:rPr lang="en-PH" smtClean="0"/>
              <a:t>‹#›</a:t>
            </a:fld>
            <a:endParaRPr lang="en-PH"/>
          </a:p>
        </p:txBody>
      </p:sp>
    </p:spTree>
    <p:extLst>
      <p:ext uri="{BB962C8B-B14F-4D97-AF65-F5344CB8AC3E}">
        <p14:creationId xmlns:p14="http://schemas.microsoft.com/office/powerpoint/2010/main" val="3524308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P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10"/>
          </p:nvPr>
        </p:nvSpPr>
        <p:spPr/>
        <p:txBody>
          <a:bodyPr/>
          <a:lstStyle/>
          <a:p>
            <a:r>
              <a:rPr lang="en-PH" smtClean="0"/>
              <a:t>i-Pantawid eFDS 8</a:t>
            </a:r>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CEDDC02D-9C36-45D3-AB0C-296EFC812A94}" type="slidenum">
              <a:rPr lang="en-PH" smtClean="0"/>
              <a:t>‹#›</a:t>
            </a:fld>
            <a:endParaRPr lang="en-PH"/>
          </a:p>
        </p:txBody>
      </p:sp>
    </p:spTree>
    <p:extLst>
      <p:ext uri="{BB962C8B-B14F-4D97-AF65-F5344CB8AC3E}">
        <p14:creationId xmlns:p14="http://schemas.microsoft.com/office/powerpoint/2010/main" val="2971890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10"/>
          </p:nvPr>
        </p:nvSpPr>
        <p:spPr/>
        <p:txBody>
          <a:bodyPr/>
          <a:lstStyle/>
          <a:p>
            <a:r>
              <a:rPr lang="en-PH" smtClean="0"/>
              <a:t>i-Pantawid eFDS 8</a:t>
            </a:r>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lvl1pPr>
              <a:defRPr sz="1600"/>
            </a:lvl1pPr>
          </a:lstStyle>
          <a:p>
            <a:fld id="{CEDDC02D-9C36-45D3-AB0C-296EFC812A94}" type="slidenum">
              <a:rPr lang="en-PH" smtClean="0"/>
              <a:pPr/>
              <a:t>‹#›</a:t>
            </a:fld>
            <a:endParaRPr lang="en-PH" dirty="0"/>
          </a:p>
        </p:txBody>
      </p:sp>
    </p:spTree>
    <p:extLst>
      <p:ext uri="{BB962C8B-B14F-4D97-AF65-F5344CB8AC3E}">
        <p14:creationId xmlns:p14="http://schemas.microsoft.com/office/powerpoint/2010/main" val="4029460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P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PH" smtClean="0"/>
              <a:t>i-Pantawid eFDS 8</a:t>
            </a:r>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CEDDC02D-9C36-45D3-AB0C-296EFC812A94}" type="slidenum">
              <a:rPr lang="en-PH" smtClean="0"/>
              <a:t>‹#›</a:t>
            </a:fld>
            <a:endParaRPr lang="en-PH"/>
          </a:p>
        </p:txBody>
      </p:sp>
    </p:spTree>
    <p:extLst>
      <p:ext uri="{BB962C8B-B14F-4D97-AF65-F5344CB8AC3E}">
        <p14:creationId xmlns:p14="http://schemas.microsoft.com/office/powerpoint/2010/main" val="4139320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5" name="Date Placeholder 4"/>
          <p:cNvSpPr>
            <a:spLocks noGrp="1"/>
          </p:cNvSpPr>
          <p:nvPr>
            <p:ph type="dt" sz="half" idx="10"/>
          </p:nvPr>
        </p:nvSpPr>
        <p:spPr/>
        <p:txBody>
          <a:bodyPr/>
          <a:lstStyle/>
          <a:p>
            <a:r>
              <a:rPr lang="en-PH" smtClean="0"/>
              <a:t>i-Pantawid eFDS 8</a:t>
            </a:r>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CEDDC02D-9C36-45D3-AB0C-296EFC812A94}" type="slidenum">
              <a:rPr lang="en-PH" smtClean="0"/>
              <a:t>‹#›</a:t>
            </a:fld>
            <a:endParaRPr lang="en-PH"/>
          </a:p>
        </p:txBody>
      </p:sp>
    </p:spTree>
    <p:extLst>
      <p:ext uri="{BB962C8B-B14F-4D97-AF65-F5344CB8AC3E}">
        <p14:creationId xmlns:p14="http://schemas.microsoft.com/office/powerpoint/2010/main" val="3339309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P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7" name="Date Placeholder 6"/>
          <p:cNvSpPr>
            <a:spLocks noGrp="1"/>
          </p:cNvSpPr>
          <p:nvPr>
            <p:ph type="dt" sz="half" idx="10"/>
          </p:nvPr>
        </p:nvSpPr>
        <p:spPr/>
        <p:txBody>
          <a:bodyPr/>
          <a:lstStyle/>
          <a:p>
            <a:r>
              <a:rPr lang="en-PH" smtClean="0"/>
              <a:t>i-Pantawid eFDS 8</a:t>
            </a:r>
            <a:endParaRPr lang="en-PH"/>
          </a:p>
        </p:txBody>
      </p:sp>
      <p:sp>
        <p:nvSpPr>
          <p:cNvPr id="8" name="Footer Placeholder 7"/>
          <p:cNvSpPr>
            <a:spLocks noGrp="1"/>
          </p:cNvSpPr>
          <p:nvPr>
            <p:ph type="ftr" sz="quarter" idx="11"/>
          </p:nvPr>
        </p:nvSpPr>
        <p:spPr/>
        <p:txBody>
          <a:bodyPr/>
          <a:lstStyle/>
          <a:p>
            <a:endParaRPr lang="en-PH"/>
          </a:p>
        </p:txBody>
      </p:sp>
      <p:sp>
        <p:nvSpPr>
          <p:cNvPr id="9" name="Slide Number Placeholder 8"/>
          <p:cNvSpPr>
            <a:spLocks noGrp="1"/>
          </p:cNvSpPr>
          <p:nvPr>
            <p:ph type="sldNum" sz="quarter" idx="12"/>
          </p:nvPr>
        </p:nvSpPr>
        <p:spPr/>
        <p:txBody>
          <a:bodyPr/>
          <a:lstStyle/>
          <a:p>
            <a:fld id="{CEDDC02D-9C36-45D3-AB0C-296EFC812A94}" type="slidenum">
              <a:rPr lang="en-PH" smtClean="0"/>
              <a:t>‹#›</a:t>
            </a:fld>
            <a:endParaRPr lang="en-PH"/>
          </a:p>
        </p:txBody>
      </p:sp>
    </p:spTree>
    <p:extLst>
      <p:ext uri="{BB962C8B-B14F-4D97-AF65-F5344CB8AC3E}">
        <p14:creationId xmlns:p14="http://schemas.microsoft.com/office/powerpoint/2010/main" val="1586571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Date Placeholder 2"/>
          <p:cNvSpPr>
            <a:spLocks noGrp="1"/>
          </p:cNvSpPr>
          <p:nvPr>
            <p:ph type="dt" sz="half" idx="10"/>
          </p:nvPr>
        </p:nvSpPr>
        <p:spPr/>
        <p:txBody>
          <a:bodyPr/>
          <a:lstStyle/>
          <a:p>
            <a:r>
              <a:rPr lang="en-PH" smtClean="0"/>
              <a:t>i-Pantawid eFDS 8</a:t>
            </a:r>
            <a:endParaRPr lang="en-PH"/>
          </a:p>
        </p:txBody>
      </p:sp>
      <p:sp>
        <p:nvSpPr>
          <p:cNvPr id="4" name="Footer Placeholder 3"/>
          <p:cNvSpPr>
            <a:spLocks noGrp="1"/>
          </p:cNvSpPr>
          <p:nvPr>
            <p:ph type="ftr" sz="quarter" idx="11"/>
          </p:nvPr>
        </p:nvSpPr>
        <p:spPr/>
        <p:txBody>
          <a:bodyPr/>
          <a:lstStyle/>
          <a:p>
            <a:endParaRPr lang="en-PH"/>
          </a:p>
        </p:txBody>
      </p:sp>
      <p:sp>
        <p:nvSpPr>
          <p:cNvPr id="5" name="Slide Number Placeholder 4"/>
          <p:cNvSpPr>
            <a:spLocks noGrp="1"/>
          </p:cNvSpPr>
          <p:nvPr>
            <p:ph type="sldNum" sz="quarter" idx="12"/>
          </p:nvPr>
        </p:nvSpPr>
        <p:spPr/>
        <p:txBody>
          <a:bodyPr/>
          <a:lstStyle/>
          <a:p>
            <a:fld id="{CEDDC02D-9C36-45D3-AB0C-296EFC812A94}" type="slidenum">
              <a:rPr lang="en-PH" smtClean="0"/>
              <a:t>‹#›</a:t>
            </a:fld>
            <a:endParaRPr lang="en-PH"/>
          </a:p>
        </p:txBody>
      </p:sp>
    </p:spTree>
    <p:extLst>
      <p:ext uri="{BB962C8B-B14F-4D97-AF65-F5344CB8AC3E}">
        <p14:creationId xmlns:p14="http://schemas.microsoft.com/office/powerpoint/2010/main" val="2591118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PH" smtClean="0"/>
              <a:t>i-Pantawid eFDS 8</a:t>
            </a:r>
            <a:endParaRPr lang="en-PH" dirty="0"/>
          </a:p>
        </p:txBody>
      </p:sp>
      <p:sp>
        <p:nvSpPr>
          <p:cNvPr id="3" name="Footer Placeholder 2"/>
          <p:cNvSpPr>
            <a:spLocks noGrp="1"/>
          </p:cNvSpPr>
          <p:nvPr>
            <p:ph type="ftr" sz="quarter" idx="11"/>
          </p:nvPr>
        </p:nvSpPr>
        <p:spPr/>
        <p:txBody>
          <a:bodyPr/>
          <a:lstStyle/>
          <a:p>
            <a:endParaRPr lang="en-PH"/>
          </a:p>
        </p:txBody>
      </p:sp>
      <p:sp>
        <p:nvSpPr>
          <p:cNvPr id="4" name="Slide Number Placeholder 3"/>
          <p:cNvSpPr>
            <a:spLocks noGrp="1"/>
          </p:cNvSpPr>
          <p:nvPr>
            <p:ph type="sldNum" sz="quarter" idx="12"/>
          </p:nvPr>
        </p:nvSpPr>
        <p:spPr/>
        <p:txBody>
          <a:bodyPr/>
          <a:lstStyle/>
          <a:p>
            <a:fld id="{CEDDC02D-9C36-45D3-AB0C-296EFC812A94}" type="slidenum">
              <a:rPr lang="en-PH" smtClean="0"/>
              <a:t>‹#›</a:t>
            </a:fld>
            <a:endParaRPr lang="en-PH" dirty="0"/>
          </a:p>
        </p:txBody>
      </p:sp>
    </p:spTree>
    <p:extLst>
      <p:ext uri="{BB962C8B-B14F-4D97-AF65-F5344CB8AC3E}">
        <p14:creationId xmlns:p14="http://schemas.microsoft.com/office/powerpoint/2010/main" val="1598327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P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PH" smtClean="0"/>
              <a:t>i-Pantawid eFDS 8</a:t>
            </a:r>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CEDDC02D-9C36-45D3-AB0C-296EFC812A94}" type="slidenum">
              <a:rPr lang="en-PH" smtClean="0"/>
              <a:t>‹#›</a:t>
            </a:fld>
            <a:endParaRPr lang="en-PH"/>
          </a:p>
        </p:txBody>
      </p:sp>
    </p:spTree>
    <p:extLst>
      <p:ext uri="{BB962C8B-B14F-4D97-AF65-F5344CB8AC3E}">
        <p14:creationId xmlns:p14="http://schemas.microsoft.com/office/powerpoint/2010/main" val="1466327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P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P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PH" smtClean="0"/>
              <a:t>i-Pantawid eFDS 8</a:t>
            </a:r>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CEDDC02D-9C36-45D3-AB0C-296EFC812A94}" type="slidenum">
              <a:rPr lang="en-PH" smtClean="0"/>
              <a:t>‹#›</a:t>
            </a:fld>
            <a:endParaRPr lang="en-PH"/>
          </a:p>
        </p:txBody>
      </p:sp>
    </p:spTree>
    <p:extLst>
      <p:ext uri="{BB962C8B-B14F-4D97-AF65-F5344CB8AC3E}">
        <p14:creationId xmlns:p14="http://schemas.microsoft.com/office/powerpoint/2010/main" val="1336322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PH"/>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PH" smtClean="0"/>
              <a:t>i-Pantawid eFDS 8</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PH"/>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CEDDC02D-9C36-45D3-AB0C-296EFC812A94}" type="slidenum">
              <a:rPr lang="en-PH" smtClean="0"/>
              <a:pPr/>
              <a:t>‹#›</a:t>
            </a:fld>
            <a:endParaRPr lang="en-PH" dirty="0"/>
          </a:p>
        </p:txBody>
      </p:sp>
    </p:spTree>
    <p:extLst>
      <p:ext uri="{BB962C8B-B14F-4D97-AF65-F5344CB8AC3E}">
        <p14:creationId xmlns:p14="http://schemas.microsoft.com/office/powerpoint/2010/main" val="3766114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dreads.com/author/show/12080.Ralph_Waldo_Emerson"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hyperlink" Target="http://en.wikipedia.org/wiki/Poet"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30.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4.emf"/><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5.emf"/><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9.xml"/><Relationship Id="rId1" Type="http://schemas.openxmlformats.org/officeDocument/2006/relationships/slideLayout" Target="../slideLayouts/slideLayout6.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3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18" Type="http://schemas.openxmlformats.org/officeDocument/2006/relationships/image" Target="../media/image20.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17" Type="http://schemas.openxmlformats.org/officeDocument/2006/relationships/image" Target="../media/image19.png"/><Relationship Id="rId2" Type="http://schemas.openxmlformats.org/officeDocument/2006/relationships/notesSlide" Target="../notesSlides/notesSlide5.xml"/><Relationship Id="rId16" Type="http://schemas.openxmlformats.org/officeDocument/2006/relationships/image" Target="../media/image18.png"/><Relationship Id="rId1" Type="http://schemas.openxmlformats.org/officeDocument/2006/relationships/slideLayout" Target="../slideLayouts/slideLayout7.xml"/><Relationship Id="rId6" Type="http://schemas.openxmlformats.org/officeDocument/2006/relationships/image" Target="../media/image8.jp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17.png"/><Relationship Id="rId10" Type="http://schemas.openxmlformats.org/officeDocument/2006/relationships/image" Target="../media/image12.png"/><Relationship Id="rId19" Type="http://schemas.openxmlformats.org/officeDocument/2006/relationships/image" Target="../media/image21.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22.jp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image" Target="../media/image26.png"/><Relationship Id="rId5" Type="http://schemas.openxmlformats.org/officeDocument/2006/relationships/image" Target="../media/image25.emf"/><Relationship Id="rId4" Type="http://schemas.openxmlformats.org/officeDocument/2006/relationships/image" Target="../media/image24.emf"/></Relationships>
</file>

<file path=ppt/slides/_rels/slide8.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rot="-1641787">
            <a:off x="-88900" y="833438"/>
            <a:ext cx="4119563" cy="149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4397" tIns="37199" rIns="74397" bIns="37199">
            <a:spAutoFit/>
          </a:bodyPr>
          <a:lstStyle>
            <a:lvl1pPr defTabSz="1276350" eaLnBrk="0" hangingPunct="0">
              <a:defRPr>
                <a:solidFill>
                  <a:schemeClr val="tx1"/>
                </a:solidFill>
                <a:latin typeface="Arial" charset="0"/>
                <a:cs typeface="Arial" charset="0"/>
              </a:defRPr>
            </a:lvl1pPr>
            <a:lvl2pPr marL="742950" indent="-285750" defTabSz="1276350" eaLnBrk="0" hangingPunct="0">
              <a:defRPr>
                <a:solidFill>
                  <a:schemeClr val="tx1"/>
                </a:solidFill>
                <a:latin typeface="Arial" charset="0"/>
                <a:cs typeface="Arial" charset="0"/>
              </a:defRPr>
            </a:lvl2pPr>
            <a:lvl3pPr marL="1143000" indent="-228600" defTabSz="1276350" eaLnBrk="0" hangingPunct="0">
              <a:defRPr>
                <a:solidFill>
                  <a:schemeClr val="tx1"/>
                </a:solidFill>
                <a:latin typeface="Arial" charset="0"/>
                <a:cs typeface="Arial" charset="0"/>
              </a:defRPr>
            </a:lvl3pPr>
            <a:lvl4pPr marL="1600200" indent="-228600" defTabSz="1276350" eaLnBrk="0" hangingPunct="0">
              <a:defRPr>
                <a:solidFill>
                  <a:schemeClr val="tx1"/>
                </a:solidFill>
                <a:latin typeface="Arial" charset="0"/>
                <a:cs typeface="Arial" charset="0"/>
              </a:defRPr>
            </a:lvl4pPr>
            <a:lvl5pPr marL="2057400" indent="-228600" defTabSz="1276350" eaLnBrk="0" hangingPunct="0">
              <a:defRPr>
                <a:solidFill>
                  <a:schemeClr val="tx1"/>
                </a:solidFill>
                <a:latin typeface="Arial" charset="0"/>
                <a:cs typeface="Arial" charset="0"/>
              </a:defRPr>
            </a:lvl5pPr>
            <a:lvl6pPr marL="2514600" indent="-228600" defTabSz="1276350" eaLnBrk="0" fontAlgn="base" hangingPunct="0">
              <a:spcBef>
                <a:spcPct val="0"/>
              </a:spcBef>
              <a:spcAft>
                <a:spcPct val="0"/>
              </a:spcAft>
              <a:defRPr>
                <a:solidFill>
                  <a:schemeClr val="tx1"/>
                </a:solidFill>
                <a:latin typeface="Arial" charset="0"/>
                <a:cs typeface="Arial" charset="0"/>
              </a:defRPr>
            </a:lvl6pPr>
            <a:lvl7pPr marL="2971800" indent="-228600" defTabSz="1276350" eaLnBrk="0" fontAlgn="base" hangingPunct="0">
              <a:spcBef>
                <a:spcPct val="0"/>
              </a:spcBef>
              <a:spcAft>
                <a:spcPct val="0"/>
              </a:spcAft>
              <a:defRPr>
                <a:solidFill>
                  <a:schemeClr val="tx1"/>
                </a:solidFill>
                <a:latin typeface="Arial" charset="0"/>
                <a:cs typeface="Arial" charset="0"/>
              </a:defRPr>
            </a:lvl7pPr>
            <a:lvl8pPr marL="3429000" indent="-228600" defTabSz="1276350" eaLnBrk="0" fontAlgn="base" hangingPunct="0">
              <a:spcBef>
                <a:spcPct val="0"/>
              </a:spcBef>
              <a:spcAft>
                <a:spcPct val="0"/>
              </a:spcAft>
              <a:defRPr>
                <a:solidFill>
                  <a:schemeClr val="tx1"/>
                </a:solidFill>
                <a:latin typeface="Arial" charset="0"/>
                <a:cs typeface="Arial" charset="0"/>
              </a:defRPr>
            </a:lvl8pPr>
            <a:lvl9pPr marL="3886200" indent="-228600" defTabSz="127635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65000"/>
              </a:lnSpc>
            </a:pPr>
            <a:r>
              <a:rPr lang="en-US" sz="14200">
                <a:solidFill>
                  <a:srgbClr val="CC0000"/>
                </a:solidFill>
                <a:latin typeface="Freestyle Script" pitchFamily="66" charset="0"/>
              </a:rPr>
              <a:t>Welcome</a:t>
            </a:r>
          </a:p>
        </p:txBody>
      </p:sp>
      <p:sp>
        <p:nvSpPr>
          <p:cNvPr id="2051" name="Text Box 3"/>
          <p:cNvSpPr txBox="1">
            <a:spLocks noChangeArrowheads="1"/>
          </p:cNvSpPr>
          <p:nvPr/>
        </p:nvSpPr>
        <p:spPr bwMode="auto">
          <a:xfrm>
            <a:off x="238639" y="4227513"/>
            <a:ext cx="8638148" cy="2291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4397" tIns="37199" rIns="74397" bIns="37199">
            <a:spAutoFit/>
          </a:bodyPr>
          <a:lstStyle>
            <a:lvl1pPr defTabSz="1276350" eaLnBrk="0" hangingPunct="0">
              <a:defRPr>
                <a:solidFill>
                  <a:schemeClr val="tx1"/>
                </a:solidFill>
                <a:latin typeface="Arial" charset="0"/>
                <a:cs typeface="Arial" charset="0"/>
              </a:defRPr>
            </a:lvl1pPr>
            <a:lvl2pPr marL="742950" indent="-285750" defTabSz="1276350" eaLnBrk="0" hangingPunct="0">
              <a:defRPr>
                <a:solidFill>
                  <a:schemeClr val="tx1"/>
                </a:solidFill>
                <a:latin typeface="Arial" charset="0"/>
                <a:cs typeface="Arial" charset="0"/>
              </a:defRPr>
            </a:lvl2pPr>
            <a:lvl3pPr marL="1143000" indent="-228600" defTabSz="1276350" eaLnBrk="0" hangingPunct="0">
              <a:defRPr>
                <a:solidFill>
                  <a:schemeClr val="tx1"/>
                </a:solidFill>
                <a:latin typeface="Arial" charset="0"/>
                <a:cs typeface="Arial" charset="0"/>
              </a:defRPr>
            </a:lvl3pPr>
            <a:lvl4pPr marL="1600200" indent="-228600" defTabSz="1276350" eaLnBrk="0" hangingPunct="0">
              <a:defRPr>
                <a:solidFill>
                  <a:schemeClr val="tx1"/>
                </a:solidFill>
                <a:latin typeface="Arial" charset="0"/>
                <a:cs typeface="Arial" charset="0"/>
              </a:defRPr>
            </a:lvl4pPr>
            <a:lvl5pPr marL="2057400" indent="-228600" defTabSz="1276350" eaLnBrk="0" hangingPunct="0">
              <a:defRPr>
                <a:solidFill>
                  <a:schemeClr val="tx1"/>
                </a:solidFill>
                <a:latin typeface="Arial" charset="0"/>
                <a:cs typeface="Arial" charset="0"/>
              </a:defRPr>
            </a:lvl5pPr>
            <a:lvl6pPr marL="2514600" indent="-228600" defTabSz="1276350" eaLnBrk="0" fontAlgn="base" hangingPunct="0">
              <a:spcBef>
                <a:spcPct val="0"/>
              </a:spcBef>
              <a:spcAft>
                <a:spcPct val="0"/>
              </a:spcAft>
              <a:defRPr>
                <a:solidFill>
                  <a:schemeClr val="tx1"/>
                </a:solidFill>
                <a:latin typeface="Arial" charset="0"/>
                <a:cs typeface="Arial" charset="0"/>
              </a:defRPr>
            </a:lvl6pPr>
            <a:lvl7pPr marL="2971800" indent="-228600" defTabSz="1276350" eaLnBrk="0" fontAlgn="base" hangingPunct="0">
              <a:spcBef>
                <a:spcPct val="0"/>
              </a:spcBef>
              <a:spcAft>
                <a:spcPct val="0"/>
              </a:spcAft>
              <a:defRPr>
                <a:solidFill>
                  <a:schemeClr val="tx1"/>
                </a:solidFill>
                <a:latin typeface="Arial" charset="0"/>
                <a:cs typeface="Arial" charset="0"/>
              </a:defRPr>
            </a:lvl7pPr>
            <a:lvl8pPr marL="3429000" indent="-228600" defTabSz="1276350" eaLnBrk="0" fontAlgn="base" hangingPunct="0">
              <a:spcBef>
                <a:spcPct val="0"/>
              </a:spcBef>
              <a:spcAft>
                <a:spcPct val="0"/>
              </a:spcAft>
              <a:defRPr>
                <a:solidFill>
                  <a:schemeClr val="tx1"/>
                </a:solidFill>
                <a:latin typeface="Arial" charset="0"/>
                <a:cs typeface="Arial" charset="0"/>
              </a:defRPr>
            </a:lvl8pPr>
            <a:lvl9pPr marL="3886200" indent="-228600" defTabSz="127635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US" sz="3200" dirty="0" smtClean="0"/>
              <a:t>“The first wealth is health.”</a:t>
            </a:r>
          </a:p>
          <a:p>
            <a:pPr marL="342900" indent="-342900" algn="ctr" eaLnBrk="1" hangingPunct="1">
              <a:buFontTx/>
              <a:buChar char="-"/>
              <a:defRPr/>
            </a:pPr>
            <a:r>
              <a:rPr lang="en-US" sz="2000" dirty="0" smtClean="0">
                <a:solidFill>
                  <a:srgbClr val="000000"/>
                </a:solidFill>
                <a:hlinkClick r:id="rId3"/>
              </a:rPr>
              <a:t>Ralph Waldo Emerson</a:t>
            </a:r>
            <a:r>
              <a:rPr lang="en-US" sz="2000" dirty="0" smtClean="0">
                <a:solidFill>
                  <a:srgbClr val="000000"/>
                </a:solidFill>
              </a:rPr>
              <a:t> </a:t>
            </a:r>
          </a:p>
          <a:p>
            <a:pPr algn="ctr" eaLnBrk="1" hangingPunct="1">
              <a:defRPr/>
            </a:pPr>
            <a:r>
              <a:rPr lang="en-US" sz="1200" dirty="0" smtClean="0"/>
              <a:t>(May 25, 1803 – April 27, 1882) American essayist, lecturer, and </a:t>
            </a:r>
            <a:r>
              <a:rPr lang="en-US" sz="1200" dirty="0" smtClean="0">
                <a:hlinkClick r:id="rId4" tooltip="Poet"/>
              </a:rPr>
              <a:t>poet</a:t>
            </a:r>
            <a:endParaRPr lang="en-US" sz="1200" dirty="0" smtClean="0">
              <a:solidFill>
                <a:srgbClr val="000000"/>
              </a:solidFill>
            </a:endParaRPr>
          </a:p>
          <a:p>
            <a:pPr algn="ctr" eaLnBrk="1" hangingPunct="1">
              <a:defRPr/>
            </a:pPr>
            <a:r>
              <a:rPr lang="en-US" sz="3200" dirty="0" smtClean="0"/>
              <a:t> </a:t>
            </a:r>
            <a:r>
              <a:rPr lang="en-US" sz="6000" dirty="0" err="1" smtClean="0">
                <a:solidFill>
                  <a:srgbClr val="C00000"/>
                </a:solidFill>
                <a:latin typeface="Freestyle Script" pitchFamily="66" charset="0"/>
              </a:rPr>
              <a:t>Ang</a:t>
            </a:r>
            <a:r>
              <a:rPr lang="en-US" sz="6000" dirty="0" smtClean="0">
                <a:solidFill>
                  <a:srgbClr val="C00000"/>
                </a:solidFill>
                <a:latin typeface="Freestyle Script" pitchFamily="66" charset="0"/>
              </a:rPr>
              <a:t> </a:t>
            </a:r>
            <a:r>
              <a:rPr lang="en-US" sz="6000" dirty="0" err="1" smtClean="0">
                <a:solidFill>
                  <a:srgbClr val="C00000"/>
                </a:solidFill>
                <a:latin typeface="Freestyle Script" pitchFamily="66" charset="0"/>
              </a:rPr>
              <a:t>Pangunahing</a:t>
            </a:r>
            <a:r>
              <a:rPr lang="en-US" sz="6000" dirty="0" smtClean="0">
                <a:solidFill>
                  <a:srgbClr val="C00000"/>
                </a:solidFill>
                <a:latin typeface="Freestyle Script" pitchFamily="66" charset="0"/>
              </a:rPr>
              <a:t> </a:t>
            </a:r>
            <a:r>
              <a:rPr lang="en-US" sz="6000" dirty="0" err="1" smtClean="0">
                <a:solidFill>
                  <a:srgbClr val="C00000"/>
                </a:solidFill>
                <a:latin typeface="Freestyle Script" pitchFamily="66" charset="0"/>
              </a:rPr>
              <a:t>Kayamanan</a:t>
            </a:r>
            <a:r>
              <a:rPr lang="en-US" sz="6000" dirty="0" smtClean="0">
                <a:solidFill>
                  <a:srgbClr val="C00000"/>
                </a:solidFill>
                <a:latin typeface="Freestyle Script" pitchFamily="66" charset="0"/>
              </a:rPr>
              <a:t> ay </a:t>
            </a:r>
            <a:r>
              <a:rPr lang="en-US" sz="6000" dirty="0" err="1" smtClean="0">
                <a:solidFill>
                  <a:srgbClr val="C00000"/>
                </a:solidFill>
                <a:latin typeface="Freestyle Script" pitchFamily="66" charset="0"/>
              </a:rPr>
              <a:t>Kalusugan</a:t>
            </a:r>
            <a:r>
              <a:rPr lang="en-US" sz="3200" i="1" dirty="0" smtClean="0">
                <a:solidFill>
                  <a:srgbClr val="004F8A"/>
                </a:solidFill>
              </a:rPr>
              <a:t/>
            </a:r>
            <a:br>
              <a:rPr lang="en-US" sz="3200" i="1" dirty="0" smtClean="0">
                <a:solidFill>
                  <a:srgbClr val="004F8A"/>
                </a:solidFill>
              </a:rPr>
            </a:br>
            <a:endParaRPr lang="en-US" sz="2000" dirty="0" smtClean="0"/>
          </a:p>
        </p:txBody>
      </p:sp>
      <p:sp>
        <p:nvSpPr>
          <p:cNvPr id="2052" name="Arc 4"/>
          <p:cNvSpPr>
            <a:spLocks/>
          </p:cNvSpPr>
          <p:nvPr/>
        </p:nvSpPr>
        <p:spPr bwMode="auto">
          <a:xfrm rot="9880003" flipV="1">
            <a:off x="1600200" y="1600200"/>
            <a:ext cx="2287588" cy="80645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57150">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5508" tIns="32754" rIns="65508" bIns="32754" anchor="ctr"/>
          <a:lstStyle/>
          <a:p>
            <a:endParaRPr lang="en-PH"/>
          </a:p>
        </p:txBody>
      </p:sp>
      <p:sp>
        <p:nvSpPr>
          <p:cNvPr id="2053" name="Text Box 5"/>
          <p:cNvSpPr txBox="1">
            <a:spLocks noChangeArrowheads="1"/>
          </p:cNvSpPr>
          <p:nvPr/>
        </p:nvSpPr>
        <p:spPr bwMode="auto">
          <a:xfrm>
            <a:off x="1546138" y="2487613"/>
            <a:ext cx="6005687" cy="14465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10" tIns="45703" rIns="91410" bIns="45703">
            <a:spAutoFit/>
          </a:bodyPr>
          <a:lstStyle>
            <a:lvl1pPr defTabSz="1276350" eaLnBrk="0" hangingPunct="0">
              <a:defRPr>
                <a:solidFill>
                  <a:schemeClr val="tx1"/>
                </a:solidFill>
                <a:latin typeface="Arial" charset="0"/>
                <a:cs typeface="Arial" charset="0"/>
              </a:defRPr>
            </a:lvl1pPr>
            <a:lvl2pPr marL="742950" indent="-285750" defTabSz="1276350" eaLnBrk="0" hangingPunct="0">
              <a:defRPr>
                <a:solidFill>
                  <a:schemeClr val="tx1"/>
                </a:solidFill>
                <a:latin typeface="Arial" charset="0"/>
                <a:cs typeface="Arial" charset="0"/>
              </a:defRPr>
            </a:lvl2pPr>
            <a:lvl3pPr marL="1143000" indent="-228600" defTabSz="1276350" eaLnBrk="0" hangingPunct="0">
              <a:defRPr>
                <a:solidFill>
                  <a:schemeClr val="tx1"/>
                </a:solidFill>
                <a:latin typeface="Arial" charset="0"/>
                <a:cs typeface="Arial" charset="0"/>
              </a:defRPr>
            </a:lvl3pPr>
            <a:lvl4pPr marL="1600200" indent="-228600" defTabSz="1276350" eaLnBrk="0" hangingPunct="0">
              <a:defRPr>
                <a:solidFill>
                  <a:schemeClr val="tx1"/>
                </a:solidFill>
                <a:latin typeface="Arial" charset="0"/>
                <a:cs typeface="Arial" charset="0"/>
              </a:defRPr>
            </a:lvl4pPr>
            <a:lvl5pPr marL="2057400" indent="-228600" defTabSz="1276350" eaLnBrk="0" hangingPunct="0">
              <a:defRPr>
                <a:solidFill>
                  <a:schemeClr val="tx1"/>
                </a:solidFill>
                <a:latin typeface="Arial" charset="0"/>
                <a:cs typeface="Arial" charset="0"/>
              </a:defRPr>
            </a:lvl5pPr>
            <a:lvl6pPr marL="2514600" indent="-228600" defTabSz="1276350" eaLnBrk="0" fontAlgn="base" hangingPunct="0">
              <a:spcBef>
                <a:spcPct val="0"/>
              </a:spcBef>
              <a:spcAft>
                <a:spcPct val="0"/>
              </a:spcAft>
              <a:defRPr>
                <a:solidFill>
                  <a:schemeClr val="tx1"/>
                </a:solidFill>
                <a:latin typeface="Arial" charset="0"/>
                <a:cs typeface="Arial" charset="0"/>
              </a:defRPr>
            </a:lvl6pPr>
            <a:lvl7pPr marL="2971800" indent="-228600" defTabSz="1276350" eaLnBrk="0" fontAlgn="base" hangingPunct="0">
              <a:spcBef>
                <a:spcPct val="0"/>
              </a:spcBef>
              <a:spcAft>
                <a:spcPct val="0"/>
              </a:spcAft>
              <a:defRPr>
                <a:solidFill>
                  <a:schemeClr val="tx1"/>
                </a:solidFill>
                <a:latin typeface="Arial" charset="0"/>
                <a:cs typeface="Arial" charset="0"/>
              </a:defRPr>
            </a:lvl7pPr>
            <a:lvl8pPr marL="3429000" indent="-228600" defTabSz="1276350" eaLnBrk="0" fontAlgn="base" hangingPunct="0">
              <a:spcBef>
                <a:spcPct val="0"/>
              </a:spcBef>
              <a:spcAft>
                <a:spcPct val="0"/>
              </a:spcAft>
              <a:defRPr>
                <a:solidFill>
                  <a:schemeClr val="tx1"/>
                </a:solidFill>
                <a:latin typeface="Arial" charset="0"/>
                <a:cs typeface="Arial" charset="0"/>
              </a:defRPr>
            </a:lvl8pPr>
            <a:lvl9pPr marL="3886200" indent="-228600" defTabSz="127635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4400" b="1" dirty="0">
                <a:solidFill>
                  <a:srgbClr val="000099"/>
                </a:solidFill>
              </a:rPr>
              <a:t>TUNGO SA</a:t>
            </a:r>
          </a:p>
          <a:p>
            <a:pPr algn="ctr" eaLnBrk="1" hangingPunct="1"/>
            <a:r>
              <a:rPr lang="en-US" sz="4400" b="1" dirty="0">
                <a:solidFill>
                  <a:srgbClr val="000099"/>
                </a:solidFill>
              </a:rPr>
              <a:t>BAYANG MAGILIW - </a:t>
            </a:r>
            <a:r>
              <a:rPr lang="en-US" sz="4400" b="1" dirty="0" smtClean="0">
                <a:solidFill>
                  <a:srgbClr val="000099"/>
                </a:solidFill>
              </a:rPr>
              <a:t>8</a:t>
            </a:r>
            <a:endParaRPr lang="en-US" sz="4400" b="1" dirty="0">
              <a:solidFill>
                <a:srgbClr val="000099"/>
              </a:solidFill>
            </a:endParaRPr>
          </a:p>
        </p:txBody>
      </p:sp>
      <p:pic>
        <p:nvPicPr>
          <p:cNvPr id="2054" name="Picture 6"/>
          <p:cNvPicPr>
            <a:picLocks noChangeAspect="1" noChangeArrowheads="1"/>
          </p:cNvPicPr>
          <p:nvPr/>
        </p:nvPicPr>
        <p:blipFill>
          <a:blip r:embed="rId5">
            <a:extLst>
              <a:ext uri="{28A0092B-C50C-407E-A947-70E740481C1C}">
                <a14:useLocalDpi xmlns:a14="http://schemas.microsoft.com/office/drawing/2010/main" val="0"/>
              </a:ext>
            </a:extLst>
          </a:blip>
          <a:srcRect l="3000" t="28000" r="74001" b="28000"/>
          <a:stretch>
            <a:fillRect/>
          </a:stretch>
        </p:blipFill>
        <p:spPr bwMode="auto">
          <a:xfrm>
            <a:off x="5332413" y="762000"/>
            <a:ext cx="1754187" cy="1674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5" name="Rectangle 7"/>
          <p:cNvSpPr>
            <a:spLocks noChangeArrowheads="1"/>
          </p:cNvSpPr>
          <p:nvPr/>
        </p:nvSpPr>
        <p:spPr bwMode="auto">
          <a:xfrm>
            <a:off x="6859588" y="2286000"/>
            <a:ext cx="303212" cy="304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5508" tIns="32754" rIns="65508" bIns="32754" anchor="ctr"/>
          <a:lstStyle/>
          <a:p>
            <a:endParaRPr lang="en-US"/>
          </a:p>
        </p:txBody>
      </p:sp>
      <p:sp>
        <p:nvSpPr>
          <p:cNvPr id="2056" name="Rectangle 8"/>
          <p:cNvSpPr>
            <a:spLocks noChangeArrowheads="1"/>
          </p:cNvSpPr>
          <p:nvPr/>
        </p:nvSpPr>
        <p:spPr bwMode="auto">
          <a:xfrm>
            <a:off x="6859588" y="609600"/>
            <a:ext cx="303212" cy="304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5508" tIns="32754" rIns="65508" bIns="32754" anchor="ctr"/>
          <a:lstStyle/>
          <a:p>
            <a:endParaRPr lang="en-US"/>
          </a:p>
        </p:txBody>
      </p:sp>
      <p:sp>
        <p:nvSpPr>
          <p:cNvPr id="2" name="Slide Number Placeholder 1"/>
          <p:cNvSpPr>
            <a:spLocks noGrp="1"/>
          </p:cNvSpPr>
          <p:nvPr>
            <p:ph type="sldNum" sz="quarter" idx="12"/>
          </p:nvPr>
        </p:nvSpPr>
        <p:spPr/>
        <p:txBody>
          <a:bodyPr/>
          <a:lstStyle/>
          <a:p>
            <a:fld id="{CEDDC02D-9C36-45D3-AB0C-296EFC812A94}" type="slidenum">
              <a:rPr lang="en-PH" smtClean="0"/>
              <a:t>1</a:t>
            </a:fld>
            <a:endParaRPr lang="en-PH" dirty="0"/>
          </a:p>
        </p:txBody>
      </p:sp>
      <p:sp>
        <p:nvSpPr>
          <p:cNvPr id="4" name="Date Placeholder 3"/>
          <p:cNvSpPr>
            <a:spLocks noGrp="1"/>
          </p:cNvSpPr>
          <p:nvPr>
            <p:ph type="dt" sz="half" idx="10"/>
          </p:nvPr>
        </p:nvSpPr>
        <p:spPr/>
        <p:txBody>
          <a:bodyPr/>
          <a:lstStyle/>
          <a:p>
            <a:r>
              <a:rPr lang="en-PH" smtClean="0"/>
              <a:t>i-Pantawid eFDS 8</a:t>
            </a:r>
            <a:endParaRPr lang="en-PH" dirty="0"/>
          </a:p>
        </p:txBody>
      </p:sp>
    </p:spTree>
    <p:extLst>
      <p:ext uri="{BB962C8B-B14F-4D97-AF65-F5344CB8AC3E}">
        <p14:creationId xmlns:p14="http://schemas.microsoft.com/office/powerpoint/2010/main" val="31502960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a:xfrm>
            <a:off x="681038" y="269875"/>
            <a:ext cx="7772400" cy="762000"/>
          </a:xfrm>
        </p:spPr>
        <p:txBody>
          <a:bodyPr/>
          <a:lstStyle/>
          <a:p>
            <a:pPr eaLnBrk="1" hangingPunct="1"/>
            <a:r>
              <a:rPr lang="en-US" smtClean="0"/>
              <a:t>PRIMARY CARE PACKAGE</a:t>
            </a:r>
          </a:p>
        </p:txBody>
      </p:sp>
      <p:sp>
        <p:nvSpPr>
          <p:cNvPr id="4" name="TextBox 3"/>
          <p:cNvSpPr txBox="1"/>
          <p:nvPr/>
        </p:nvSpPr>
        <p:spPr>
          <a:xfrm>
            <a:off x="304800" y="1230313"/>
            <a:ext cx="4572000" cy="3170237"/>
          </a:xfrm>
          <a:prstGeom prst="rect">
            <a:avLst/>
          </a:prstGeom>
          <a:noFill/>
          <a:ln w="28575">
            <a:solidFill>
              <a:srgbClr val="009242"/>
            </a:solidFill>
          </a:ln>
        </p:spPr>
        <p:txBody>
          <a:bodyPr>
            <a:spAutoFit/>
          </a:bodyPr>
          <a:lstStyle/>
          <a:p>
            <a:pPr fontAlgn="auto">
              <a:spcBef>
                <a:spcPts val="0"/>
              </a:spcBef>
              <a:spcAft>
                <a:spcPts val="0"/>
              </a:spcAft>
              <a:defRPr/>
            </a:pPr>
            <a:r>
              <a:rPr lang="en-US" sz="2000" b="1" dirty="0">
                <a:solidFill>
                  <a:srgbClr val="009242"/>
                </a:solidFill>
                <a:latin typeface="+mn-lt"/>
                <a:cs typeface="+mn-cs"/>
              </a:rPr>
              <a:t>Primary Preventive Services</a:t>
            </a:r>
          </a:p>
          <a:p>
            <a:pPr marL="342900" indent="-342900" fontAlgn="auto">
              <a:spcBef>
                <a:spcPts val="0"/>
              </a:spcBef>
              <a:spcAft>
                <a:spcPts val="0"/>
              </a:spcAft>
              <a:buFontTx/>
              <a:buAutoNum type="arabicPeriod"/>
              <a:defRPr/>
            </a:pPr>
            <a:r>
              <a:rPr lang="en-US" sz="2000" b="1" dirty="0">
                <a:solidFill>
                  <a:srgbClr val="009242"/>
                </a:solidFill>
                <a:latin typeface="+mn-lt"/>
                <a:cs typeface="+mn-cs"/>
              </a:rPr>
              <a:t>Consultation</a:t>
            </a:r>
          </a:p>
          <a:p>
            <a:pPr marL="342900" indent="-342900" fontAlgn="auto">
              <a:spcBef>
                <a:spcPts val="0"/>
              </a:spcBef>
              <a:spcAft>
                <a:spcPts val="0"/>
              </a:spcAft>
              <a:buFontTx/>
              <a:buAutoNum type="arabicPeriod"/>
              <a:defRPr/>
            </a:pPr>
            <a:r>
              <a:rPr lang="en-US" sz="2000" b="1" dirty="0">
                <a:solidFill>
                  <a:srgbClr val="009242"/>
                </a:solidFill>
                <a:latin typeface="+mn-lt"/>
                <a:cs typeface="+mn-cs"/>
              </a:rPr>
              <a:t>Visual Inspection with Acetic Acid</a:t>
            </a:r>
          </a:p>
          <a:p>
            <a:pPr marL="342900" indent="-342900" fontAlgn="auto">
              <a:spcBef>
                <a:spcPts val="0"/>
              </a:spcBef>
              <a:spcAft>
                <a:spcPts val="0"/>
              </a:spcAft>
              <a:buFontTx/>
              <a:buAutoNum type="arabicPeriod"/>
              <a:defRPr/>
            </a:pPr>
            <a:r>
              <a:rPr lang="en-US" sz="2000" b="1" dirty="0">
                <a:solidFill>
                  <a:srgbClr val="009242"/>
                </a:solidFill>
                <a:latin typeface="+mn-lt"/>
                <a:cs typeface="+mn-cs"/>
              </a:rPr>
              <a:t>Regular BP measurements</a:t>
            </a:r>
          </a:p>
          <a:p>
            <a:pPr marL="342900" indent="-342900" fontAlgn="auto">
              <a:spcBef>
                <a:spcPts val="0"/>
              </a:spcBef>
              <a:spcAft>
                <a:spcPts val="0"/>
              </a:spcAft>
              <a:buFontTx/>
              <a:buAutoNum type="arabicPeriod"/>
              <a:defRPr/>
            </a:pPr>
            <a:r>
              <a:rPr lang="en-US" sz="2000" b="1" dirty="0">
                <a:solidFill>
                  <a:srgbClr val="009242"/>
                </a:solidFill>
                <a:latin typeface="+mn-lt"/>
                <a:cs typeface="+mn-cs"/>
              </a:rPr>
              <a:t>Breastfeeding program education</a:t>
            </a:r>
          </a:p>
          <a:p>
            <a:pPr marL="342900" indent="-342900" fontAlgn="auto">
              <a:spcBef>
                <a:spcPts val="0"/>
              </a:spcBef>
              <a:spcAft>
                <a:spcPts val="0"/>
              </a:spcAft>
              <a:buFontTx/>
              <a:buAutoNum type="arabicPeriod"/>
              <a:defRPr/>
            </a:pPr>
            <a:r>
              <a:rPr lang="en-US" sz="2000" b="1" dirty="0">
                <a:solidFill>
                  <a:srgbClr val="009242"/>
                </a:solidFill>
                <a:latin typeface="+mn-lt"/>
                <a:cs typeface="+mn-cs"/>
              </a:rPr>
              <a:t>Periodic Clinical Breast Examination</a:t>
            </a:r>
          </a:p>
          <a:p>
            <a:pPr marL="342900" indent="-342900" fontAlgn="auto">
              <a:spcBef>
                <a:spcPts val="0"/>
              </a:spcBef>
              <a:spcAft>
                <a:spcPts val="0"/>
              </a:spcAft>
              <a:buFontTx/>
              <a:buAutoNum type="arabicPeriod"/>
              <a:defRPr/>
            </a:pPr>
            <a:r>
              <a:rPr lang="en-US" sz="2000" b="1" dirty="0">
                <a:solidFill>
                  <a:srgbClr val="009242"/>
                </a:solidFill>
                <a:latin typeface="+mn-lt"/>
                <a:cs typeface="+mn-cs"/>
              </a:rPr>
              <a:t>Counseling for lifestyle modification</a:t>
            </a:r>
          </a:p>
          <a:p>
            <a:pPr marL="342900" indent="-342900" fontAlgn="auto">
              <a:spcBef>
                <a:spcPts val="0"/>
              </a:spcBef>
              <a:spcAft>
                <a:spcPts val="0"/>
              </a:spcAft>
              <a:buFontTx/>
              <a:buAutoNum type="arabicPeriod"/>
              <a:defRPr/>
            </a:pPr>
            <a:r>
              <a:rPr lang="en-US" sz="2000" b="1" dirty="0">
                <a:solidFill>
                  <a:srgbClr val="009242"/>
                </a:solidFill>
                <a:latin typeface="+mn-lt"/>
                <a:cs typeface="+mn-cs"/>
              </a:rPr>
              <a:t>Counseling for smoking cessation</a:t>
            </a:r>
          </a:p>
          <a:p>
            <a:pPr marL="342900" indent="-342900" fontAlgn="auto">
              <a:spcBef>
                <a:spcPts val="0"/>
              </a:spcBef>
              <a:spcAft>
                <a:spcPts val="0"/>
              </a:spcAft>
              <a:buFontTx/>
              <a:buAutoNum type="arabicPeriod"/>
              <a:defRPr/>
            </a:pPr>
            <a:r>
              <a:rPr lang="en-US" sz="2000" b="1" dirty="0">
                <a:solidFill>
                  <a:srgbClr val="009242"/>
                </a:solidFill>
                <a:latin typeface="+mn-lt"/>
                <a:cs typeface="+mn-cs"/>
              </a:rPr>
              <a:t>Body measurements</a:t>
            </a:r>
          </a:p>
          <a:p>
            <a:pPr marL="342900" indent="-342900" fontAlgn="auto">
              <a:spcBef>
                <a:spcPts val="0"/>
              </a:spcBef>
              <a:spcAft>
                <a:spcPts val="0"/>
              </a:spcAft>
              <a:buFontTx/>
              <a:buAutoNum type="arabicPeriod"/>
              <a:defRPr/>
            </a:pPr>
            <a:r>
              <a:rPr lang="en-US" sz="2000" b="1" dirty="0">
                <a:solidFill>
                  <a:srgbClr val="009242"/>
                </a:solidFill>
                <a:latin typeface="+mn-lt"/>
                <a:cs typeface="+mn-cs"/>
              </a:rPr>
              <a:t>Digital Rectal Examination</a:t>
            </a:r>
            <a:endParaRPr lang="en-US" sz="1400" b="1" dirty="0">
              <a:solidFill>
                <a:srgbClr val="009242"/>
              </a:solidFill>
              <a:latin typeface="+mn-lt"/>
              <a:cs typeface="+mn-cs"/>
            </a:endParaRPr>
          </a:p>
        </p:txBody>
      </p:sp>
      <p:sp>
        <p:nvSpPr>
          <p:cNvPr id="5" name="Subtitle 2"/>
          <p:cNvSpPr txBox="1">
            <a:spLocks/>
          </p:cNvSpPr>
          <p:nvPr/>
        </p:nvSpPr>
        <p:spPr bwMode="auto">
          <a:xfrm>
            <a:off x="5181600" y="1219200"/>
            <a:ext cx="3657600" cy="3181350"/>
          </a:xfrm>
          <a:prstGeom prst="rect">
            <a:avLst/>
          </a:prstGeom>
          <a:noFill/>
          <a:ln w="28575">
            <a:solidFill>
              <a:srgbClr val="FF4F4F"/>
            </a:solidFill>
            <a:miter lim="800000"/>
            <a:headEnd/>
            <a:tailEnd/>
          </a:ln>
          <a:extLst>
            <a:ext uri="{909E8E84-426E-40DD-AFC4-6F175D3DCCD1}">
              <a14:hiddenFill xmlns:a14="http://schemas.microsoft.com/office/drawing/2010/main">
                <a:solidFill>
                  <a:srgbClr val="FFFFFF"/>
                </a:solidFill>
              </a14:hiddenFill>
            </a:ext>
          </a:extLst>
        </p:spPr>
        <p:txBody>
          <a:bodyPr>
            <a:norm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fontAlgn="auto">
              <a:spcBef>
                <a:spcPts val="0"/>
              </a:spcBef>
              <a:spcAft>
                <a:spcPts val="0"/>
              </a:spcAft>
              <a:buFont typeface="Arial" pitchFamily="34" charset="0"/>
              <a:buNone/>
              <a:defRPr/>
            </a:pPr>
            <a:r>
              <a:rPr lang="en-US" sz="2400" b="1" dirty="0" smtClean="0">
                <a:solidFill>
                  <a:srgbClr val="FF4F4F"/>
                </a:solidFill>
              </a:rPr>
              <a:t>Diagnostic Examination</a:t>
            </a:r>
          </a:p>
          <a:p>
            <a:pPr marL="514350" indent="-514350" algn="l" fontAlgn="auto">
              <a:spcBef>
                <a:spcPts val="0"/>
              </a:spcBef>
              <a:spcAft>
                <a:spcPts val="0"/>
              </a:spcAft>
              <a:buFont typeface="Arial" pitchFamily="34" charset="0"/>
              <a:buAutoNum type="arabicPeriod"/>
              <a:defRPr/>
            </a:pPr>
            <a:r>
              <a:rPr lang="en-US" sz="2400" b="1" dirty="0" smtClean="0">
                <a:solidFill>
                  <a:srgbClr val="FF4F4F"/>
                </a:solidFill>
              </a:rPr>
              <a:t>Complete Blood Count</a:t>
            </a:r>
          </a:p>
          <a:p>
            <a:pPr marL="514350" indent="-514350" algn="l" fontAlgn="auto">
              <a:spcBef>
                <a:spcPts val="0"/>
              </a:spcBef>
              <a:spcAft>
                <a:spcPts val="0"/>
              </a:spcAft>
              <a:buFont typeface="Arial" pitchFamily="34" charset="0"/>
              <a:buAutoNum type="arabicPeriod"/>
              <a:defRPr/>
            </a:pPr>
            <a:r>
              <a:rPr lang="en-US" sz="2400" b="1" dirty="0" smtClean="0">
                <a:solidFill>
                  <a:srgbClr val="FF4F4F"/>
                </a:solidFill>
              </a:rPr>
              <a:t>Urinalysis</a:t>
            </a:r>
          </a:p>
          <a:p>
            <a:pPr marL="514350" indent="-514350" algn="l" fontAlgn="auto">
              <a:spcBef>
                <a:spcPts val="0"/>
              </a:spcBef>
              <a:spcAft>
                <a:spcPts val="0"/>
              </a:spcAft>
              <a:buFont typeface="Arial" pitchFamily="34" charset="0"/>
              <a:buAutoNum type="arabicPeriod"/>
              <a:defRPr/>
            </a:pPr>
            <a:r>
              <a:rPr lang="en-US" sz="2400" b="1" dirty="0" err="1" smtClean="0">
                <a:solidFill>
                  <a:srgbClr val="FF4F4F"/>
                </a:solidFill>
              </a:rPr>
              <a:t>Fecalysis</a:t>
            </a:r>
            <a:endParaRPr lang="en-US" sz="2400" b="1" dirty="0" smtClean="0">
              <a:solidFill>
                <a:srgbClr val="FF4F4F"/>
              </a:solidFill>
            </a:endParaRPr>
          </a:p>
          <a:p>
            <a:pPr marL="514350" indent="-514350" algn="l" fontAlgn="auto">
              <a:spcBef>
                <a:spcPts val="0"/>
              </a:spcBef>
              <a:spcAft>
                <a:spcPts val="0"/>
              </a:spcAft>
              <a:buFont typeface="Arial" pitchFamily="34" charset="0"/>
              <a:buAutoNum type="arabicPeriod"/>
              <a:defRPr/>
            </a:pPr>
            <a:r>
              <a:rPr lang="en-US" sz="2400" b="1" dirty="0" smtClean="0">
                <a:solidFill>
                  <a:srgbClr val="FF4F4F"/>
                </a:solidFill>
              </a:rPr>
              <a:t>Sputum microscopy</a:t>
            </a:r>
          </a:p>
          <a:p>
            <a:pPr marL="514350" indent="-514350" algn="l" fontAlgn="auto">
              <a:spcBef>
                <a:spcPts val="0"/>
              </a:spcBef>
              <a:spcAft>
                <a:spcPts val="0"/>
              </a:spcAft>
              <a:buFont typeface="Arial" pitchFamily="34" charset="0"/>
              <a:buAutoNum type="arabicPeriod"/>
              <a:defRPr/>
            </a:pPr>
            <a:r>
              <a:rPr lang="en-US" sz="2400" b="1" dirty="0" smtClean="0">
                <a:solidFill>
                  <a:srgbClr val="FF4F4F"/>
                </a:solidFill>
              </a:rPr>
              <a:t>Fasting blood sugar</a:t>
            </a:r>
          </a:p>
          <a:p>
            <a:pPr marL="514350" indent="-514350" algn="l" fontAlgn="auto">
              <a:spcBef>
                <a:spcPts val="0"/>
              </a:spcBef>
              <a:spcAft>
                <a:spcPts val="0"/>
              </a:spcAft>
              <a:buFont typeface="Arial" pitchFamily="34" charset="0"/>
              <a:buAutoNum type="arabicPeriod"/>
              <a:defRPr/>
            </a:pPr>
            <a:r>
              <a:rPr lang="en-US" sz="2400" b="1" dirty="0" smtClean="0">
                <a:solidFill>
                  <a:srgbClr val="FF4F4F"/>
                </a:solidFill>
              </a:rPr>
              <a:t>Lipid profile</a:t>
            </a:r>
          </a:p>
          <a:p>
            <a:pPr marL="514350" indent="-514350" algn="l" fontAlgn="auto">
              <a:spcBef>
                <a:spcPts val="0"/>
              </a:spcBef>
              <a:spcAft>
                <a:spcPts val="0"/>
              </a:spcAft>
              <a:buFont typeface="Arial" pitchFamily="34" charset="0"/>
              <a:buAutoNum type="arabicPeriod"/>
              <a:defRPr/>
            </a:pPr>
            <a:r>
              <a:rPr lang="en-US" sz="2400" b="1" dirty="0" smtClean="0">
                <a:solidFill>
                  <a:srgbClr val="FF4F4F"/>
                </a:solidFill>
              </a:rPr>
              <a:t>Chest </a:t>
            </a:r>
            <a:r>
              <a:rPr lang="en-US" sz="2400" b="1" dirty="0" err="1" smtClean="0">
                <a:solidFill>
                  <a:srgbClr val="FF4F4F"/>
                </a:solidFill>
              </a:rPr>
              <a:t>Xray</a:t>
            </a:r>
            <a:endParaRPr lang="en-US" sz="2400" b="1" dirty="0" smtClean="0">
              <a:solidFill>
                <a:srgbClr val="FF4F4F"/>
              </a:solidFill>
            </a:endParaRPr>
          </a:p>
        </p:txBody>
      </p:sp>
      <p:sp>
        <p:nvSpPr>
          <p:cNvPr id="10245" name="Title 1"/>
          <p:cNvSpPr txBox="1">
            <a:spLocks/>
          </p:cNvSpPr>
          <p:nvPr/>
        </p:nvSpPr>
        <p:spPr bwMode="auto">
          <a:xfrm>
            <a:off x="714375" y="4572000"/>
            <a:ext cx="7696200" cy="2038350"/>
          </a:xfrm>
          <a:prstGeom prst="rect">
            <a:avLst/>
          </a:prstGeom>
          <a:noFill/>
          <a:ln w="28575">
            <a:solidFill>
              <a:srgbClr val="004F8A"/>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b="1">
                <a:solidFill>
                  <a:srgbClr val="004F8A"/>
                </a:solidFill>
                <a:latin typeface="Calibri" pitchFamily="34" charset="0"/>
              </a:rPr>
              <a:t>Drugs and Medicines for the following conditions</a:t>
            </a:r>
            <a:br>
              <a:rPr lang="en-US" sz="2000" b="1">
                <a:solidFill>
                  <a:srgbClr val="004F8A"/>
                </a:solidFill>
                <a:latin typeface="Calibri" pitchFamily="34" charset="0"/>
              </a:rPr>
            </a:br>
            <a:r>
              <a:rPr lang="en-US" sz="2000" b="1">
                <a:solidFill>
                  <a:srgbClr val="004F8A"/>
                </a:solidFill>
                <a:latin typeface="Calibri" pitchFamily="34" charset="0"/>
              </a:rPr>
              <a:t>1. Asthma including nebulization services</a:t>
            </a:r>
            <a:br>
              <a:rPr lang="en-US" sz="2000" b="1">
                <a:solidFill>
                  <a:srgbClr val="004F8A"/>
                </a:solidFill>
                <a:latin typeface="Calibri" pitchFamily="34" charset="0"/>
              </a:rPr>
            </a:br>
            <a:r>
              <a:rPr lang="en-US" sz="2000" b="1">
                <a:solidFill>
                  <a:srgbClr val="004F8A"/>
                </a:solidFill>
                <a:latin typeface="Calibri" pitchFamily="34" charset="0"/>
              </a:rPr>
              <a:t>2. Acute Gastroenteritis (AGE) with no or mild dehydration</a:t>
            </a:r>
            <a:br>
              <a:rPr lang="en-US" sz="2000" b="1">
                <a:solidFill>
                  <a:srgbClr val="004F8A"/>
                </a:solidFill>
                <a:latin typeface="Calibri" pitchFamily="34" charset="0"/>
              </a:rPr>
            </a:br>
            <a:r>
              <a:rPr lang="en-US" sz="2000" b="1">
                <a:solidFill>
                  <a:srgbClr val="004F8A"/>
                </a:solidFill>
                <a:latin typeface="Calibri" pitchFamily="34" charset="0"/>
              </a:rPr>
              <a:t>3. Upper Respiratory Tract Infection URTI/Pneumonia mild and low risk</a:t>
            </a:r>
            <a:br>
              <a:rPr lang="en-US" sz="2000" b="1">
                <a:solidFill>
                  <a:srgbClr val="004F8A"/>
                </a:solidFill>
                <a:latin typeface="Calibri" pitchFamily="34" charset="0"/>
              </a:rPr>
            </a:br>
            <a:r>
              <a:rPr lang="en-US" sz="2000" b="1">
                <a:solidFill>
                  <a:srgbClr val="004F8A"/>
                </a:solidFill>
                <a:latin typeface="Calibri" pitchFamily="34" charset="0"/>
              </a:rPr>
              <a:t>4. Urinary Tract Infection</a:t>
            </a:r>
          </a:p>
        </p:txBody>
      </p:sp>
      <p:sp>
        <p:nvSpPr>
          <p:cNvPr id="2" name="Slide Number Placeholder 1"/>
          <p:cNvSpPr>
            <a:spLocks noGrp="1"/>
          </p:cNvSpPr>
          <p:nvPr>
            <p:ph type="sldNum" sz="quarter" idx="12"/>
          </p:nvPr>
        </p:nvSpPr>
        <p:spPr/>
        <p:txBody>
          <a:bodyPr/>
          <a:lstStyle/>
          <a:p>
            <a:fld id="{CEDDC02D-9C36-45D3-AB0C-296EFC812A94}" type="slidenum">
              <a:rPr lang="en-PH" smtClean="0"/>
              <a:t>10</a:t>
            </a:fld>
            <a:endParaRPr lang="en-PH"/>
          </a:p>
        </p:txBody>
      </p:sp>
      <p:sp>
        <p:nvSpPr>
          <p:cNvPr id="6" name="Date Placeholder 5"/>
          <p:cNvSpPr>
            <a:spLocks noGrp="1"/>
          </p:cNvSpPr>
          <p:nvPr>
            <p:ph type="dt" sz="half" idx="10"/>
          </p:nvPr>
        </p:nvSpPr>
        <p:spPr/>
        <p:txBody>
          <a:bodyPr/>
          <a:lstStyle/>
          <a:p>
            <a:r>
              <a:rPr lang="en-PH" smtClean="0"/>
              <a:t>i-Pantawid eFDS 8</a:t>
            </a:r>
            <a:endParaRPr lang="en-PH"/>
          </a:p>
        </p:txBody>
      </p:sp>
    </p:spTree>
    <p:extLst>
      <p:ext uri="{BB962C8B-B14F-4D97-AF65-F5344CB8AC3E}">
        <p14:creationId xmlns:p14="http://schemas.microsoft.com/office/powerpoint/2010/main" val="2179373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944707977"/>
              </p:ext>
            </p:extLst>
          </p:nvPr>
        </p:nvGraphicFramePr>
        <p:xfrm>
          <a:off x="204788" y="1390488"/>
          <a:ext cx="8786813" cy="5244376"/>
        </p:xfrm>
        <a:graphic>
          <a:graphicData uri="http://schemas.openxmlformats.org/drawingml/2006/table">
            <a:tbl>
              <a:tblPr firstRow="1" firstCol="1" bandRow="1"/>
              <a:tblGrid>
                <a:gridCol w="2690812"/>
                <a:gridCol w="1178461"/>
                <a:gridCol w="1178461"/>
                <a:gridCol w="1178461"/>
                <a:gridCol w="2560618"/>
              </a:tblGrid>
              <a:tr h="971712">
                <a:tc>
                  <a:txBody>
                    <a:bodyPr/>
                    <a:lstStyle/>
                    <a:p>
                      <a:pPr marL="0" marR="0" algn="ctr">
                        <a:lnSpc>
                          <a:spcPct val="100000"/>
                        </a:lnSpc>
                        <a:spcBef>
                          <a:spcPts val="0"/>
                        </a:spcBef>
                        <a:spcAft>
                          <a:spcPts val="0"/>
                        </a:spcAft>
                      </a:pPr>
                      <a:r>
                        <a:rPr lang="en-US" sz="1400" dirty="0">
                          <a:effectLst/>
                          <a:latin typeface="Calibri"/>
                          <a:ea typeface="Calibri"/>
                          <a:cs typeface="Times New Roman"/>
                        </a:rPr>
                        <a:t>Equipment</a:t>
                      </a:r>
                      <a:endParaRPr lang="en-US" sz="1200" dirty="0">
                        <a:effectLst/>
                        <a:latin typeface="Calibri"/>
                        <a:ea typeface="Calibri"/>
                        <a:cs typeface="Times New Roman"/>
                      </a:endParaRPr>
                    </a:p>
                  </a:txBody>
                  <a:tcPr marL="98425" marR="984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0" marR="0" algn="ctr">
                        <a:lnSpc>
                          <a:spcPct val="100000"/>
                        </a:lnSpc>
                        <a:spcBef>
                          <a:spcPts val="0"/>
                        </a:spcBef>
                        <a:spcAft>
                          <a:spcPts val="0"/>
                        </a:spcAft>
                      </a:pPr>
                      <a:r>
                        <a:rPr lang="en-US" sz="1400" dirty="0" err="1" smtClean="0">
                          <a:effectLst/>
                          <a:latin typeface="Calibri"/>
                          <a:ea typeface="Calibri"/>
                          <a:cs typeface="Times New Roman"/>
                        </a:rPr>
                        <a:t>Mayroon</a:t>
                      </a:r>
                      <a:r>
                        <a:rPr lang="en-US" sz="1400" dirty="0" smtClean="0">
                          <a:effectLst/>
                          <a:latin typeface="Calibri"/>
                          <a:ea typeface="Calibri"/>
                          <a:cs typeface="Times New Roman"/>
                        </a:rPr>
                        <a:t> at </a:t>
                      </a:r>
                      <a:r>
                        <a:rPr lang="en-US" sz="1400" dirty="0" err="1" smtClean="0">
                          <a:effectLst/>
                          <a:latin typeface="Calibri"/>
                          <a:ea typeface="Calibri"/>
                          <a:cs typeface="Times New Roman"/>
                        </a:rPr>
                        <a:t>umaandar</a:t>
                      </a:r>
                      <a:endParaRPr lang="en-US" sz="1200" dirty="0">
                        <a:effectLst/>
                        <a:latin typeface="Calibri"/>
                        <a:ea typeface="Calibri"/>
                        <a:cs typeface="Times New Roman"/>
                      </a:endParaRPr>
                    </a:p>
                  </a:txBody>
                  <a:tcPr marL="98425" marR="984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0" marR="0" algn="ctr">
                        <a:lnSpc>
                          <a:spcPct val="100000"/>
                        </a:lnSpc>
                        <a:spcBef>
                          <a:spcPts val="0"/>
                        </a:spcBef>
                        <a:spcAft>
                          <a:spcPts val="0"/>
                        </a:spcAft>
                      </a:pPr>
                      <a:r>
                        <a:rPr lang="en-US" sz="1400" dirty="0" err="1" smtClean="0">
                          <a:effectLst/>
                          <a:latin typeface="+mn-lt"/>
                          <a:ea typeface="Calibri"/>
                          <a:cs typeface="Times New Roman"/>
                        </a:rPr>
                        <a:t>Mayroon</a:t>
                      </a:r>
                      <a:r>
                        <a:rPr lang="en-US" sz="1400" dirty="0" smtClean="0">
                          <a:effectLst/>
                          <a:latin typeface="+mn-lt"/>
                          <a:ea typeface="Calibri"/>
                          <a:cs typeface="Times New Roman"/>
                        </a:rPr>
                        <a:t> </a:t>
                      </a:r>
                      <a:r>
                        <a:rPr lang="en-US" sz="1400" dirty="0" err="1" smtClean="0">
                          <a:effectLst/>
                          <a:latin typeface="+mn-lt"/>
                          <a:ea typeface="Calibri"/>
                          <a:cs typeface="Times New Roman"/>
                        </a:rPr>
                        <a:t>ngunit</a:t>
                      </a:r>
                      <a:r>
                        <a:rPr lang="en-US" sz="1400" baseline="0" dirty="0" smtClean="0">
                          <a:effectLst/>
                          <a:latin typeface="+mn-lt"/>
                          <a:ea typeface="Calibri"/>
                          <a:cs typeface="Times New Roman"/>
                        </a:rPr>
                        <a:t> </a:t>
                      </a:r>
                      <a:r>
                        <a:rPr lang="en-US" sz="1400" dirty="0" smtClean="0">
                          <a:effectLst/>
                          <a:latin typeface="+mn-lt"/>
                          <a:ea typeface="Calibri"/>
                          <a:cs typeface="Times New Roman"/>
                        </a:rPr>
                        <a:t> </a:t>
                      </a:r>
                      <a:r>
                        <a:rPr lang="en-US" sz="1400" dirty="0" err="1" smtClean="0">
                          <a:effectLst/>
                          <a:latin typeface="+mn-lt"/>
                          <a:ea typeface="Calibri"/>
                          <a:cs typeface="Times New Roman"/>
                        </a:rPr>
                        <a:t>hindi</a:t>
                      </a:r>
                      <a:r>
                        <a:rPr lang="en-US" sz="1400" dirty="0" smtClean="0">
                          <a:effectLst/>
                          <a:latin typeface="+mn-lt"/>
                          <a:ea typeface="Calibri"/>
                          <a:cs typeface="Times New Roman"/>
                        </a:rPr>
                        <a:t> </a:t>
                      </a:r>
                      <a:r>
                        <a:rPr lang="en-US" sz="1400" dirty="0" err="1" smtClean="0">
                          <a:effectLst/>
                          <a:latin typeface="+mn-lt"/>
                          <a:ea typeface="Calibri"/>
                          <a:cs typeface="Times New Roman"/>
                        </a:rPr>
                        <a:t>umaandar</a:t>
                      </a:r>
                      <a:endParaRPr lang="en-US" sz="1200" dirty="0">
                        <a:effectLst/>
                        <a:latin typeface="+mn-lt"/>
                        <a:ea typeface="Calibri"/>
                        <a:cs typeface="Times New Roman"/>
                      </a:endParaRPr>
                    </a:p>
                  </a:txBody>
                  <a:tcPr marL="98425" marR="984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0" marR="0" algn="ctr">
                        <a:lnSpc>
                          <a:spcPct val="100000"/>
                        </a:lnSpc>
                        <a:spcBef>
                          <a:spcPts val="0"/>
                        </a:spcBef>
                        <a:spcAft>
                          <a:spcPts val="0"/>
                        </a:spcAft>
                      </a:pPr>
                      <a:r>
                        <a:rPr lang="en-US" sz="1400" dirty="0" err="1" smtClean="0">
                          <a:effectLst/>
                          <a:latin typeface="+mn-lt"/>
                          <a:ea typeface="Calibri"/>
                          <a:cs typeface="Times New Roman"/>
                        </a:rPr>
                        <a:t>Wala</a:t>
                      </a:r>
                      <a:endParaRPr lang="en-US" sz="1200" dirty="0">
                        <a:effectLst/>
                        <a:latin typeface="+mn-lt"/>
                        <a:ea typeface="Calibri"/>
                        <a:cs typeface="Times New Roman"/>
                      </a:endParaRPr>
                    </a:p>
                  </a:txBody>
                  <a:tcPr marL="98425" marR="984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0" marR="0" algn="ctr">
                        <a:lnSpc>
                          <a:spcPct val="100000"/>
                        </a:lnSpc>
                        <a:spcBef>
                          <a:spcPts val="0"/>
                        </a:spcBef>
                        <a:spcAft>
                          <a:spcPts val="0"/>
                        </a:spcAft>
                      </a:pPr>
                      <a:r>
                        <a:rPr lang="en-US" sz="1400" dirty="0">
                          <a:effectLst/>
                          <a:latin typeface="Calibri"/>
                          <a:ea typeface="Calibri"/>
                          <a:cs typeface="Times New Roman"/>
                        </a:rPr>
                        <a:t>Remarks</a:t>
                      </a:r>
                      <a:endParaRPr lang="en-US" sz="1200" dirty="0">
                        <a:effectLst/>
                        <a:latin typeface="Calibri"/>
                        <a:ea typeface="Calibri"/>
                        <a:cs typeface="Times New Roman"/>
                      </a:endParaRPr>
                    </a:p>
                  </a:txBody>
                  <a:tcPr marL="98425" marR="984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1068166">
                <a:tc>
                  <a:txBody>
                    <a:bodyPr/>
                    <a:lstStyle/>
                    <a:p>
                      <a:pPr marL="0" marR="0" algn="l">
                        <a:lnSpc>
                          <a:spcPct val="100000"/>
                        </a:lnSpc>
                        <a:spcBef>
                          <a:spcPts val="0"/>
                        </a:spcBef>
                        <a:spcAft>
                          <a:spcPts val="0"/>
                        </a:spcAft>
                      </a:pPr>
                      <a:r>
                        <a:rPr lang="en-US" sz="1400" dirty="0" smtClean="0">
                          <a:effectLst/>
                          <a:latin typeface="Calibri"/>
                          <a:ea typeface="Calibri"/>
                          <a:cs typeface="Times New Roman"/>
                        </a:rPr>
                        <a:t>Sphygmomanometer</a:t>
                      </a:r>
                    </a:p>
                    <a:p>
                      <a:pPr marL="0" marR="0" algn="l">
                        <a:lnSpc>
                          <a:spcPct val="100000"/>
                        </a:lnSpc>
                        <a:spcBef>
                          <a:spcPts val="0"/>
                        </a:spcBef>
                        <a:spcAft>
                          <a:spcPts val="0"/>
                        </a:spcAft>
                      </a:pPr>
                      <a:r>
                        <a:rPr lang="en-US" sz="1400" dirty="0" smtClean="0">
                          <a:effectLst/>
                          <a:latin typeface="Calibri"/>
                          <a:ea typeface="Calibri"/>
                          <a:cs typeface="Times New Roman"/>
                        </a:rPr>
                        <a:t>(For blood</a:t>
                      </a:r>
                    </a:p>
                    <a:p>
                      <a:pPr marL="0" marR="0" algn="l">
                        <a:lnSpc>
                          <a:spcPct val="100000"/>
                        </a:lnSpc>
                        <a:spcBef>
                          <a:spcPts val="0"/>
                        </a:spcBef>
                        <a:spcAft>
                          <a:spcPts val="0"/>
                        </a:spcAft>
                      </a:pPr>
                      <a:r>
                        <a:rPr lang="en-US" sz="1400" dirty="0" smtClean="0">
                          <a:effectLst/>
                          <a:latin typeface="Calibri"/>
                          <a:ea typeface="Calibri"/>
                          <a:cs typeface="Times New Roman"/>
                        </a:rPr>
                        <a:t>pressure)</a:t>
                      </a:r>
                    </a:p>
                    <a:p>
                      <a:pPr marL="0" marR="0" algn="l">
                        <a:lnSpc>
                          <a:spcPct val="100000"/>
                        </a:lnSpc>
                        <a:spcBef>
                          <a:spcPts val="0"/>
                        </a:spcBef>
                        <a:spcAft>
                          <a:spcPts val="0"/>
                        </a:spcAft>
                      </a:pPr>
                      <a:endParaRPr lang="en-US" sz="1200" dirty="0">
                        <a:effectLst/>
                        <a:latin typeface="Calibri"/>
                        <a:ea typeface="Calibri"/>
                        <a:cs typeface="Times New Roman"/>
                      </a:endParaRPr>
                    </a:p>
                  </a:txBody>
                  <a:tcPr marT="27432" marB="274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a:effectLst/>
                          <a:latin typeface="Calibri"/>
                          <a:ea typeface="Calibri"/>
                          <a:cs typeface="Times New Roman"/>
                        </a:rPr>
                        <a:t> </a:t>
                      </a:r>
                      <a:endParaRPr lang="en-US" sz="1200">
                        <a:effectLst/>
                        <a:latin typeface="Calibri"/>
                        <a:ea typeface="Calibri"/>
                        <a:cs typeface="Times New Roman"/>
                      </a:endParaRPr>
                    </a:p>
                  </a:txBody>
                  <a:tcPr marT="27432" marB="274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a:effectLst/>
                          <a:latin typeface="Calibri"/>
                          <a:ea typeface="Calibri"/>
                          <a:cs typeface="Times New Roman"/>
                        </a:rPr>
                        <a:t> </a:t>
                      </a:r>
                      <a:endParaRPr lang="en-US" sz="1200">
                        <a:effectLst/>
                        <a:latin typeface="Calibri"/>
                        <a:ea typeface="Calibri"/>
                        <a:cs typeface="Times New Roman"/>
                      </a:endParaRPr>
                    </a:p>
                  </a:txBody>
                  <a:tcPr marT="27432" marB="274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dirty="0">
                          <a:effectLst/>
                          <a:latin typeface="Calibri"/>
                          <a:ea typeface="Calibri"/>
                          <a:cs typeface="Times New Roman"/>
                        </a:rPr>
                        <a:t> </a:t>
                      </a:r>
                      <a:endParaRPr lang="en-US" sz="1200" dirty="0">
                        <a:effectLst/>
                        <a:latin typeface="Calibri"/>
                        <a:ea typeface="Calibri"/>
                        <a:cs typeface="Times New Roman"/>
                      </a:endParaRPr>
                    </a:p>
                  </a:txBody>
                  <a:tcPr marT="27432" marB="274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400" dirty="0">
                          <a:effectLst/>
                          <a:latin typeface="Calibri"/>
                          <a:ea typeface="Calibri"/>
                          <a:cs typeface="Times New Roman"/>
                        </a:rPr>
                        <a:t> </a:t>
                      </a:r>
                      <a:endParaRPr lang="en-US" sz="1200" dirty="0">
                        <a:effectLst/>
                        <a:latin typeface="Calibri"/>
                        <a:ea typeface="Calibri"/>
                        <a:cs typeface="Times New Roman"/>
                      </a:endParaRPr>
                    </a:p>
                  </a:txBody>
                  <a:tcPr marT="27432" marB="274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8166">
                <a:tc>
                  <a:txBody>
                    <a:bodyPr/>
                    <a:lstStyle/>
                    <a:p>
                      <a:pPr marL="0" marR="0" algn="l">
                        <a:lnSpc>
                          <a:spcPct val="100000"/>
                        </a:lnSpc>
                        <a:spcBef>
                          <a:spcPts val="0"/>
                        </a:spcBef>
                        <a:spcAft>
                          <a:spcPts val="0"/>
                        </a:spcAft>
                      </a:pPr>
                      <a:r>
                        <a:rPr lang="en-US" sz="1400" dirty="0">
                          <a:effectLst/>
                          <a:latin typeface="Calibri"/>
                          <a:ea typeface="Calibri"/>
                          <a:cs typeface="Times New Roman"/>
                        </a:rPr>
                        <a:t>Weighing </a:t>
                      </a:r>
                      <a:r>
                        <a:rPr lang="en-US" sz="1400" dirty="0" smtClean="0">
                          <a:effectLst/>
                          <a:latin typeface="Calibri"/>
                          <a:ea typeface="Calibri"/>
                          <a:cs typeface="Times New Roman"/>
                        </a:rPr>
                        <a:t>scale</a:t>
                      </a:r>
                    </a:p>
                    <a:p>
                      <a:pPr marL="0" marR="0" algn="l">
                        <a:lnSpc>
                          <a:spcPct val="100000"/>
                        </a:lnSpc>
                        <a:spcBef>
                          <a:spcPts val="0"/>
                        </a:spcBef>
                        <a:spcAft>
                          <a:spcPts val="0"/>
                        </a:spcAft>
                      </a:pPr>
                      <a:r>
                        <a:rPr lang="en-US" sz="1400" dirty="0" smtClean="0">
                          <a:effectLst/>
                          <a:latin typeface="Calibri"/>
                          <a:ea typeface="Calibri"/>
                          <a:cs typeface="Times New Roman"/>
                        </a:rPr>
                        <a:t>for adults</a:t>
                      </a:r>
                    </a:p>
                    <a:p>
                      <a:pPr marL="0" marR="0" algn="l">
                        <a:lnSpc>
                          <a:spcPct val="100000"/>
                        </a:lnSpc>
                        <a:spcBef>
                          <a:spcPts val="0"/>
                        </a:spcBef>
                        <a:spcAft>
                          <a:spcPts val="0"/>
                        </a:spcAft>
                      </a:pPr>
                      <a:endParaRPr lang="en-US" sz="1400" dirty="0" smtClean="0">
                        <a:effectLst/>
                        <a:latin typeface="Calibri"/>
                        <a:ea typeface="Calibri"/>
                        <a:cs typeface="Times New Roman"/>
                      </a:endParaRPr>
                    </a:p>
                    <a:p>
                      <a:pPr marL="0" marR="0" algn="l">
                        <a:lnSpc>
                          <a:spcPct val="100000"/>
                        </a:lnSpc>
                        <a:spcBef>
                          <a:spcPts val="0"/>
                        </a:spcBef>
                        <a:spcAft>
                          <a:spcPts val="0"/>
                        </a:spcAft>
                      </a:pPr>
                      <a:endParaRPr lang="en-US" sz="1200" dirty="0">
                        <a:effectLst/>
                        <a:latin typeface="Calibri"/>
                        <a:ea typeface="Calibri"/>
                        <a:cs typeface="Times New Roman"/>
                      </a:endParaRPr>
                    </a:p>
                  </a:txBody>
                  <a:tcPr marT="27432" marB="274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dirty="0">
                          <a:effectLst/>
                          <a:latin typeface="Calibri"/>
                          <a:ea typeface="Calibri"/>
                          <a:cs typeface="Times New Roman"/>
                        </a:rPr>
                        <a:t> </a:t>
                      </a:r>
                      <a:endParaRPr lang="en-US" sz="1200" dirty="0">
                        <a:effectLst/>
                        <a:latin typeface="Calibri"/>
                        <a:ea typeface="Calibri"/>
                        <a:cs typeface="Times New Roman"/>
                      </a:endParaRPr>
                    </a:p>
                  </a:txBody>
                  <a:tcPr marT="27432" marB="274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a:effectLst/>
                          <a:latin typeface="Calibri"/>
                          <a:ea typeface="Calibri"/>
                          <a:cs typeface="Times New Roman"/>
                        </a:rPr>
                        <a:t> </a:t>
                      </a:r>
                      <a:endParaRPr lang="en-US" sz="1200">
                        <a:effectLst/>
                        <a:latin typeface="Calibri"/>
                        <a:ea typeface="Calibri"/>
                        <a:cs typeface="Times New Roman"/>
                      </a:endParaRPr>
                    </a:p>
                  </a:txBody>
                  <a:tcPr marT="27432" marB="274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dirty="0">
                          <a:effectLst/>
                          <a:latin typeface="Calibri"/>
                          <a:ea typeface="Calibri"/>
                          <a:cs typeface="Times New Roman"/>
                        </a:rPr>
                        <a:t> </a:t>
                      </a:r>
                      <a:endParaRPr lang="en-US" sz="1200" dirty="0">
                        <a:effectLst/>
                        <a:latin typeface="Calibri"/>
                        <a:ea typeface="Calibri"/>
                        <a:cs typeface="Times New Roman"/>
                      </a:endParaRPr>
                    </a:p>
                  </a:txBody>
                  <a:tcPr marT="27432" marB="274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400" dirty="0">
                          <a:effectLst/>
                          <a:latin typeface="Calibri"/>
                          <a:ea typeface="Calibri"/>
                          <a:cs typeface="Times New Roman"/>
                        </a:rPr>
                        <a:t> </a:t>
                      </a:r>
                      <a:endParaRPr lang="en-US" sz="1200" dirty="0">
                        <a:effectLst/>
                        <a:latin typeface="Calibri"/>
                        <a:ea typeface="Calibri"/>
                        <a:cs typeface="Times New Roman"/>
                      </a:endParaRPr>
                    </a:p>
                  </a:txBody>
                  <a:tcPr marT="27432" marB="274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8166">
                <a:tc>
                  <a:txBody>
                    <a:bodyPr/>
                    <a:lstStyle/>
                    <a:p>
                      <a:pPr marL="0" marR="0" algn="l">
                        <a:lnSpc>
                          <a:spcPct val="100000"/>
                        </a:lnSpc>
                        <a:spcBef>
                          <a:spcPts val="0"/>
                        </a:spcBef>
                        <a:spcAft>
                          <a:spcPts val="0"/>
                        </a:spcAft>
                      </a:pPr>
                      <a:r>
                        <a:rPr lang="en-US" sz="1400" dirty="0">
                          <a:effectLst/>
                          <a:latin typeface="Calibri"/>
                          <a:ea typeface="Calibri"/>
                          <a:cs typeface="Times New Roman"/>
                        </a:rPr>
                        <a:t>Weighing scale </a:t>
                      </a:r>
                      <a:endParaRPr lang="en-US" sz="1400" dirty="0" smtClean="0">
                        <a:effectLst/>
                        <a:latin typeface="Calibri"/>
                        <a:ea typeface="Calibri"/>
                        <a:cs typeface="Times New Roman"/>
                      </a:endParaRPr>
                    </a:p>
                    <a:p>
                      <a:pPr marL="0" marR="0" algn="l">
                        <a:lnSpc>
                          <a:spcPct val="100000"/>
                        </a:lnSpc>
                        <a:spcBef>
                          <a:spcPts val="0"/>
                        </a:spcBef>
                        <a:spcAft>
                          <a:spcPts val="0"/>
                        </a:spcAft>
                      </a:pPr>
                      <a:r>
                        <a:rPr lang="en-US" sz="1400" dirty="0" smtClean="0">
                          <a:effectLst/>
                          <a:latin typeface="Calibri"/>
                          <a:ea typeface="Calibri"/>
                          <a:cs typeface="Times New Roman"/>
                        </a:rPr>
                        <a:t>for infants</a:t>
                      </a:r>
                    </a:p>
                    <a:p>
                      <a:pPr marL="0" marR="0" algn="l">
                        <a:lnSpc>
                          <a:spcPct val="100000"/>
                        </a:lnSpc>
                        <a:spcBef>
                          <a:spcPts val="0"/>
                        </a:spcBef>
                        <a:spcAft>
                          <a:spcPts val="0"/>
                        </a:spcAft>
                      </a:pPr>
                      <a:endParaRPr lang="en-US" sz="1400" dirty="0" smtClean="0">
                        <a:effectLst/>
                        <a:latin typeface="Calibri"/>
                        <a:ea typeface="Calibri"/>
                        <a:cs typeface="Times New Roman"/>
                      </a:endParaRPr>
                    </a:p>
                    <a:p>
                      <a:pPr marL="0" marR="0" algn="l">
                        <a:lnSpc>
                          <a:spcPct val="100000"/>
                        </a:lnSpc>
                        <a:spcBef>
                          <a:spcPts val="0"/>
                        </a:spcBef>
                        <a:spcAft>
                          <a:spcPts val="0"/>
                        </a:spcAft>
                      </a:pPr>
                      <a:endParaRPr lang="en-US" sz="1200" dirty="0">
                        <a:effectLst/>
                        <a:latin typeface="Calibri"/>
                        <a:ea typeface="Calibri"/>
                        <a:cs typeface="Times New Roman"/>
                      </a:endParaRPr>
                    </a:p>
                  </a:txBody>
                  <a:tcPr marT="27432" marB="274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a:effectLst/>
                          <a:latin typeface="Calibri"/>
                          <a:ea typeface="Calibri"/>
                          <a:cs typeface="Times New Roman"/>
                        </a:rPr>
                        <a:t> </a:t>
                      </a:r>
                      <a:endParaRPr lang="en-US" sz="1200">
                        <a:effectLst/>
                        <a:latin typeface="Calibri"/>
                        <a:ea typeface="Calibri"/>
                        <a:cs typeface="Times New Roman"/>
                      </a:endParaRPr>
                    </a:p>
                  </a:txBody>
                  <a:tcPr marT="27432" marB="274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a:effectLst/>
                          <a:latin typeface="Calibri"/>
                          <a:ea typeface="Calibri"/>
                          <a:cs typeface="Times New Roman"/>
                        </a:rPr>
                        <a:t> </a:t>
                      </a:r>
                      <a:endParaRPr lang="en-US" sz="1200">
                        <a:effectLst/>
                        <a:latin typeface="Calibri"/>
                        <a:ea typeface="Calibri"/>
                        <a:cs typeface="Times New Roman"/>
                      </a:endParaRPr>
                    </a:p>
                  </a:txBody>
                  <a:tcPr marT="27432" marB="274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a:effectLst/>
                          <a:latin typeface="Calibri"/>
                          <a:ea typeface="Calibri"/>
                          <a:cs typeface="Times New Roman"/>
                        </a:rPr>
                        <a:t> </a:t>
                      </a:r>
                      <a:endParaRPr lang="en-US" sz="1200">
                        <a:effectLst/>
                        <a:latin typeface="Calibri"/>
                        <a:ea typeface="Calibri"/>
                        <a:cs typeface="Times New Roman"/>
                      </a:endParaRPr>
                    </a:p>
                  </a:txBody>
                  <a:tcPr marT="27432" marB="274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400" dirty="0">
                          <a:effectLst/>
                          <a:latin typeface="Calibri"/>
                          <a:ea typeface="Calibri"/>
                          <a:cs typeface="Times New Roman"/>
                        </a:rPr>
                        <a:t> </a:t>
                      </a:r>
                      <a:endParaRPr lang="en-US" sz="1200" dirty="0">
                        <a:effectLst/>
                        <a:latin typeface="Calibri"/>
                        <a:ea typeface="Calibri"/>
                        <a:cs typeface="Times New Roman"/>
                      </a:endParaRPr>
                    </a:p>
                  </a:txBody>
                  <a:tcPr marT="27432" marB="274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8166">
                <a:tc>
                  <a:txBody>
                    <a:bodyPr/>
                    <a:lstStyle/>
                    <a:p>
                      <a:pPr marL="0" marR="0" algn="l">
                        <a:lnSpc>
                          <a:spcPct val="100000"/>
                        </a:lnSpc>
                        <a:spcBef>
                          <a:spcPts val="0"/>
                        </a:spcBef>
                        <a:spcAft>
                          <a:spcPts val="0"/>
                        </a:spcAft>
                      </a:pPr>
                      <a:r>
                        <a:rPr lang="en-US" sz="1400" dirty="0">
                          <a:effectLst/>
                          <a:latin typeface="Calibri"/>
                          <a:ea typeface="Calibri"/>
                          <a:cs typeface="Times New Roman"/>
                        </a:rPr>
                        <a:t>Height </a:t>
                      </a:r>
                      <a:r>
                        <a:rPr lang="en-US" sz="1400" dirty="0" smtClean="0">
                          <a:effectLst/>
                          <a:latin typeface="Calibri"/>
                          <a:ea typeface="Calibri"/>
                          <a:cs typeface="Times New Roman"/>
                        </a:rPr>
                        <a:t>measuring</a:t>
                      </a:r>
                    </a:p>
                    <a:p>
                      <a:pPr marL="0" marR="0" algn="l">
                        <a:lnSpc>
                          <a:spcPct val="100000"/>
                        </a:lnSpc>
                        <a:spcBef>
                          <a:spcPts val="0"/>
                        </a:spcBef>
                        <a:spcAft>
                          <a:spcPts val="0"/>
                        </a:spcAft>
                      </a:pPr>
                      <a:r>
                        <a:rPr lang="en-US" sz="1400" dirty="0" smtClean="0">
                          <a:effectLst/>
                          <a:latin typeface="Calibri"/>
                          <a:ea typeface="Calibri"/>
                          <a:cs typeface="Times New Roman"/>
                        </a:rPr>
                        <a:t>Equipment</a:t>
                      </a:r>
                    </a:p>
                    <a:p>
                      <a:pPr marL="0" marR="0" algn="l">
                        <a:lnSpc>
                          <a:spcPct val="100000"/>
                        </a:lnSpc>
                        <a:spcBef>
                          <a:spcPts val="0"/>
                        </a:spcBef>
                        <a:spcAft>
                          <a:spcPts val="0"/>
                        </a:spcAft>
                      </a:pPr>
                      <a:r>
                        <a:rPr lang="en-US" sz="1400" dirty="0" smtClean="0">
                          <a:effectLst/>
                          <a:latin typeface="Calibri"/>
                          <a:ea typeface="Calibri"/>
                          <a:cs typeface="Times New Roman"/>
                        </a:rPr>
                        <a:t>(fixed on stick or wall)</a:t>
                      </a:r>
                    </a:p>
                    <a:p>
                      <a:pPr marL="0" marR="0" algn="l">
                        <a:lnSpc>
                          <a:spcPct val="100000"/>
                        </a:lnSpc>
                        <a:spcBef>
                          <a:spcPts val="0"/>
                        </a:spcBef>
                        <a:spcAft>
                          <a:spcPts val="0"/>
                        </a:spcAft>
                      </a:pPr>
                      <a:endParaRPr lang="en-US" sz="1200" dirty="0">
                        <a:effectLst/>
                        <a:latin typeface="Calibri"/>
                        <a:ea typeface="Calibri"/>
                        <a:cs typeface="Times New Roman"/>
                      </a:endParaRPr>
                    </a:p>
                  </a:txBody>
                  <a:tcPr marT="27432" marB="274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dirty="0">
                          <a:effectLst/>
                          <a:latin typeface="Calibri"/>
                          <a:ea typeface="Calibri"/>
                          <a:cs typeface="Times New Roman"/>
                        </a:rPr>
                        <a:t> </a:t>
                      </a:r>
                      <a:endParaRPr lang="en-US" sz="1200" dirty="0">
                        <a:effectLst/>
                        <a:latin typeface="Calibri"/>
                        <a:ea typeface="Calibri"/>
                        <a:cs typeface="Times New Roman"/>
                      </a:endParaRPr>
                    </a:p>
                  </a:txBody>
                  <a:tcPr marT="27432" marB="274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dirty="0">
                          <a:effectLst/>
                          <a:latin typeface="Calibri"/>
                          <a:ea typeface="Calibri"/>
                          <a:cs typeface="Times New Roman"/>
                        </a:rPr>
                        <a:t> </a:t>
                      </a:r>
                      <a:endParaRPr lang="en-US" sz="1200" dirty="0">
                        <a:effectLst/>
                        <a:latin typeface="Calibri"/>
                        <a:ea typeface="Calibri"/>
                        <a:cs typeface="Times New Roman"/>
                      </a:endParaRPr>
                    </a:p>
                  </a:txBody>
                  <a:tcPr marT="27432" marB="274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dirty="0">
                          <a:effectLst/>
                          <a:latin typeface="Calibri"/>
                          <a:ea typeface="Calibri"/>
                          <a:cs typeface="Times New Roman"/>
                        </a:rPr>
                        <a:t> </a:t>
                      </a:r>
                      <a:endParaRPr lang="en-US" sz="1200" dirty="0">
                        <a:effectLst/>
                        <a:latin typeface="Calibri"/>
                        <a:ea typeface="Calibri"/>
                        <a:cs typeface="Times New Roman"/>
                      </a:endParaRPr>
                    </a:p>
                  </a:txBody>
                  <a:tcPr marT="27432" marB="274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400" dirty="0">
                          <a:effectLst/>
                          <a:latin typeface="Calibri"/>
                          <a:ea typeface="Calibri"/>
                          <a:cs typeface="Times New Roman"/>
                        </a:rPr>
                        <a:t> </a:t>
                      </a:r>
                      <a:endParaRPr lang="en-US" sz="1200" dirty="0">
                        <a:effectLst/>
                        <a:latin typeface="Calibri"/>
                        <a:ea typeface="Calibri"/>
                        <a:cs typeface="Times New Roman"/>
                      </a:endParaRPr>
                    </a:p>
                  </a:txBody>
                  <a:tcPr marT="27432" marB="274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39099" y="4724400"/>
            <a:ext cx="827901" cy="744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5688675"/>
            <a:ext cx="609600" cy="8783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05000" y="3669957"/>
            <a:ext cx="749643" cy="749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59575"/>
            <a:ext cx="8229600" cy="533400"/>
          </a:xfrm>
        </p:spPr>
        <p:txBody>
          <a:bodyPr>
            <a:normAutofit/>
          </a:bodyPr>
          <a:lstStyle/>
          <a:p>
            <a:r>
              <a:rPr lang="en-US" sz="2400" dirty="0" smtClean="0"/>
              <a:t>BHS Equipment Checklist</a:t>
            </a:r>
            <a:endParaRPr lang="en-US" sz="2400" dirty="0"/>
          </a:p>
        </p:txBody>
      </p:sp>
      <p:graphicFrame>
        <p:nvGraphicFramePr>
          <p:cNvPr id="3" name="Table 2"/>
          <p:cNvGraphicFramePr>
            <a:graphicFrameLocks noGrp="1"/>
          </p:cNvGraphicFramePr>
          <p:nvPr>
            <p:extLst>
              <p:ext uri="{D42A27DB-BD31-4B8C-83A1-F6EECF244321}">
                <p14:modId xmlns:p14="http://schemas.microsoft.com/office/powerpoint/2010/main" val="2274131190"/>
              </p:ext>
            </p:extLst>
          </p:nvPr>
        </p:nvGraphicFramePr>
        <p:xfrm>
          <a:off x="228600" y="526804"/>
          <a:ext cx="8763000" cy="548640"/>
        </p:xfrm>
        <a:graphic>
          <a:graphicData uri="http://schemas.openxmlformats.org/drawingml/2006/table">
            <a:tbl>
              <a:tblPr firstRow="1" firstCol="1" bandRow="1">
                <a:tableStyleId>{5C22544A-7EE6-4342-B048-85BDC9FD1C3A}</a:tableStyleId>
              </a:tblPr>
              <a:tblGrid>
                <a:gridCol w="2921000"/>
                <a:gridCol w="3437116"/>
                <a:gridCol w="2404884"/>
              </a:tblGrid>
              <a:tr h="0">
                <a:tc>
                  <a:txBody>
                    <a:bodyPr/>
                    <a:lstStyle/>
                    <a:p>
                      <a:pPr marL="0" marR="0">
                        <a:lnSpc>
                          <a:spcPct val="150000"/>
                        </a:lnSpc>
                        <a:spcBef>
                          <a:spcPts val="0"/>
                        </a:spcBef>
                        <a:spcAft>
                          <a:spcPts val="0"/>
                        </a:spcAft>
                      </a:pPr>
                      <a:r>
                        <a:rPr lang="en-US" sz="1200" dirty="0">
                          <a:solidFill>
                            <a:schemeClr val="tx1"/>
                          </a:solidFill>
                          <a:effectLst/>
                        </a:rPr>
                        <a:t>City/</a:t>
                      </a:r>
                      <a:r>
                        <a:rPr lang="en-US" sz="1200" dirty="0" err="1">
                          <a:solidFill>
                            <a:schemeClr val="tx1"/>
                          </a:solidFill>
                          <a:effectLst/>
                        </a:rPr>
                        <a:t>Mun</a:t>
                      </a:r>
                      <a:endParaRPr lang="en-US" sz="1100" dirty="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50000"/>
                        </a:lnSpc>
                        <a:spcBef>
                          <a:spcPts val="0"/>
                        </a:spcBef>
                        <a:spcAft>
                          <a:spcPts val="0"/>
                        </a:spcAft>
                      </a:pPr>
                      <a:r>
                        <a:rPr lang="en-US" sz="1200">
                          <a:solidFill>
                            <a:schemeClr val="tx1"/>
                          </a:solidFill>
                          <a:effectLst/>
                        </a:rPr>
                        <a:t>Brgy</a:t>
                      </a:r>
                      <a:endParaRPr lang="en-US" sz="110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50000"/>
                        </a:lnSpc>
                        <a:spcBef>
                          <a:spcPts val="0"/>
                        </a:spcBef>
                        <a:spcAft>
                          <a:spcPts val="0"/>
                        </a:spcAft>
                      </a:pPr>
                      <a:r>
                        <a:rPr lang="en-US" sz="1200" dirty="0">
                          <a:solidFill>
                            <a:schemeClr val="tx1"/>
                          </a:solidFill>
                          <a:effectLst/>
                        </a:rPr>
                        <a:t>Group</a:t>
                      </a:r>
                      <a:endParaRPr lang="en-US" sz="1100" dirty="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gridSpan="2">
                  <a:txBody>
                    <a:bodyPr/>
                    <a:lstStyle/>
                    <a:p>
                      <a:pPr marL="0" marR="0">
                        <a:lnSpc>
                          <a:spcPct val="150000"/>
                        </a:lnSpc>
                        <a:spcBef>
                          <a:spcPts val="0"/>
                        </a:spcBef>
                        <a:spcAft>
                          <a:spcPts val="0"/>
                        </a:spcAft>
                      </a:pPr>
                      <a:r>
                        <a:rPr lang="en-US" sz="1200" dirty="0">
                          <a:solidFill>
                            <a:schemeClr val="tx1"/>
                          </a:solidFill>
                          <a:effectLst/>
                        </a:rPr>
                        <a:t>Parent </a:t>
                      </a:r>
                      <a:r>
                        <a:rPr lang="en-US" sz="1200" dirty="0" smtClean="0">
                          <a:solidFill>
                            <a:schemeClr val="tx1"/>
                          </a:solidFill>
                          <a:effectLst/>
                        </a:rPr>
                        <a:t>Leader(s)</a:t>
                      </a:r>
                      <a:endParaRPr lang="en-US" sz="1100" dirty="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marL="0" marR="0">
                        <a:lnSpc>
                          <a:spcPct val="150000"/>
                        </a:lnSpc>
                        <a:spcBef>
                          <a:spcPts val="0"/>
                        </a:spcBef>
                        <a:spcAft>
                          <a:spcPts val="0"/>
                        </a:spcAft>
                      </a:pPr>
                      <a:r>
                        <a:rPr lang="en-US" sz="1200" dirty="0">
                          <a:solidFill>
                            <a:schemeClr val="tx1"/>
                          </a:solidFill>
                          <a:effectLst/>
                        </a:rPr>
                        <a:t>Date/Time</a:t>
                      </a:r>
                      <a:endParaRPr lang="en-US" sz="1100" dirty="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TextBox 3"/>
          <p:cNvSpPr txBox="1"/>
          <p:nvPr/>
        </p:nvSpPr>
        <p:spPr>
          <a:xfrm>
            <a:off x="169025" y="1083425"/>
            <a:ext cx="6616876" cy="276999"/>
          </a:xfrm>
          <a:prstGeom prst="rect">
            <a:avLst/>
          </a:prstGeom>
          <a:noFill/>
        </p:spPr>
        <p:txBody>
          <a:bodyPr wrap="none" rtlCol="0">
            <a:spAutoFit/>
          </a:bodyPr>
          <a:lstStyle/>
          <a:p>
            <a:r>
              <a:rPr lang="en-PH" sz="1200" b="1" dirty="0"/>
              <a:t>Checklist (To be physically checked by the PL in BHS prior to </a:t>
            </a:r>
            <a:r>
              <a:rPr lang="en-PH" sz="1200" b="1" dirty="0" err="1"/>
              <a:t>eFDS</a:t>
            </a:r>
            <a:r>
              <a:rPr lang="en-PH" sz="1200" b="1" dirty="0"/>
              <a:t> </a:t>
            </a:r>
            <a:r>
              <a:rPr lang="en-PH" sz="1200" b="1" dirty="0" smtClean="0"/>
              <a:t>cascading, one checkmark per row)</a:t>
            </a:r>
            <a:endParaRPr lang="en-PH" sz="1200" dirty="0"/>
          </a:p>
        </p:txBody>
      </p:sp>
      <p:pic>
        <p:nvPicPr>
          <p:cNvPr id="6" name="Picture 2"/>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9216" t="11335" b="13602"/>
          <a:stretch/>
        </p:blipFill>
        <p:spPr bwMode="auto">
          <a:xfrm>
            <a:off x="1828800" y="2819400"/>
            <a:ext cx="918856" cy="559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79245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Community Scorecard (CSC)</a:t>
            </a:r>
            <a:endParaRPr lang="en-PH" dirty="0"/>
          </a:p>
        </p:txBody>
      </p:sp>
      <p:sp>
        <p:nvSpPr>
          <p:cNvPr id="3" name="Content Placeholder 2"/>
          <p:cNvSpPr>
            <a:spLocks noGrp="1"/>
          </p:cNvSpPr>
          <p:nvPr>
            <p:ph idx="1"/>
          </p:nvPr>
        </p:nvSpPr>
        <p:spPr/>
        <p:txBody>
          <a:bodyPr>
            <a:normAutofit fontScale="92500" lnSpcReduction="10000"/>
          </a:bodyPr>
          <a:lstStyle/>
          <a:p>
            <a:r>
              <a:rPr lang="en-PH" b="1" dirty="0" smtClean="0">
                <a:solidFill>
                  <a:srgbClr val="003192"/>
                </a:solidFill>
              </a:rPr>
              <a:t>A participatory, community-based monitoring and evaluation tool </a:t>
            </a:r>
            <a:r>
              <a:rPr lang="en-PH" i="1" dirty="0" err="1" smtClean="0">
                <a:solidFill>
                  <a:srgbClr val="C00000"/>
                </a:solidFill>
              </a:rPr>
              <a:t>Pamamaraan</a:t>
            </a:r>
            <a:r>
              <a:rPr lang="en-PH" i="1" dirty="0" smtClean="0">
                <a:solidFill>
                  <a:srgbClr val="C00000"/>
                </a:solidFill>
              </a:rPr>
              <a:t> </a:t>
            </a:r>
            <a:r>
              <a:rPr lang="en-PH" i="1" dirty="0" err="1" smtClean="0">
                <a:solidFill>
                  <a:srgbClr val="C00000"/>
                </a:solidFill>
              </a:rPr>
              <a:t>para</a:t>
            </a:r>
            <a:r>
              <a:rPr lang="en-PH" i="1" dirty="0" smtClean="0">
                <a:solidFill>
                  <a:srgbClr val="C00000"/>
                </a:solidFill>
              </a:rPr>
              <a:t> </a:t>
            </a:r>
            <a:r>
              <a:rPr lang="en-PH" i="1" dirty="0" err="1" smtClean="0">
                <a:solidFill>
                  <a:srgbClr val="C00000"/>
                </a:solidFill>
              </a:rPr>
              <a:t>makilahok</a:t>
            </a:r>
            <a:r>
              <a:rPr lang="en-PH" i="1" dirty="0" smtClean="0">
                <a:solidFill>
                  <a:srgbClr val="C00000"/>
                </a:solidFill>
              </a:rPr>
              <a:t> </a:t>
            </a:r>
            <a:r>
              <a:rPr lang="en-PH" i="1" dirty="0" err="1" smtClean="0">
                <a:solidFill>
                  <a:srgbClr val="C00000"/>
                </a:solidFill>
              </a:rPr>
              <a:t>sa</a:t>
            </a:r>
            <a:r>
              <a:rPr lang="en-PH" i="1" dirty="0" smtClean="0">
                <a:solidFill>
                  <a:srgbClr val="C00000"/>
                </a:solidFill>
              </a:rPr>
              <a:t> </a:t>
            </a:r>
            <a:r>
              <a:rPr lang="en-PH" i="1" dirty="0" err="1" smtClean="0">
                <a:solidFill>
                  <a:srgbClr val="C00000"/>
                </a:solidFill>
              </a:rPr>
              <a:t>pamamahala</a:t>
            </a:r>
            <a:r>
              <a:rPr lang="en-PH" i="1" dirty="0" smtClean="0">
                <a:solidFill>
                  <a:srgbClr val="C00000"/>
                </a:solidFill>
              </a:rPr>
              <a:t> at </a:t>
            </a:r>
            <a:r>
              <a:rPr lang="en-PH" i="1" dirty="0" err="1" smtClean="0">
                <a:solidFill>
                  <a:srgbClr val="C00000"/>
                </a:solidFill>
              </a:rPr>
              <a:t>pagsusuri</a:t>
            </a:r>
            <a:endParaRPr lang="en-PH" i="1" dirty="0" smtClean="0">
              <a:solidFill>
                <a:srgbClr val="C00000"/>
              </a:solidFill>
            </a:endParaRPr>
          </a:p>
          <a:p>
            <a:r>
              <a:rPr lang="en-PH" b="1" dirty="0">
                <a:solidFill>
                  <a:srgbClr val="003192"/>
                </a:solidFill>
              </a:rPr>
              <a:t>That enables citizens to assess the quality of public services such as a health </a:t>
            </a:r>
            <a:r>
              <a:rPr lang="en-PH" b="1" dirty="0" err="1">
                <a:solidFill>
                  <a:srgbClr val="003192"/>
                </a:solidFill>
              </a:rPr>
              <a:t>center</a:t>
            </a:r>
            <a:r>
              <a:rPr lang="en-PH" b="1" dirty="0">
                <a:solidFill>
                  <a:srgbClr val="003192"/>
                </a:solidFill>
              </a:rPr>
              <a:t>, school, public transport, water, waste disposal systems, etc., seeking areas for improvement  </a:t>
            </a:r>
            <a:r>
              <a:rPr lang="en-PH" i="1" dirty="0" err="1" smtClean="0">
                <a:solidFill>
                  <a:srgbClr val="C00000"/>
                </a:solidFill>
              </a:rPr>
              <a:t>Pagsusuri</a:t>
            </a:r>
            <a:r>
              <a:rPr lang="en-PH" i="1" dirty="0" smtClean="0">
                <a:solidFill>
                  <a:srgbClr val="C00000"/>
                </a:solidFill>
              </a:rPr>
              <a:t> </a:t>
            </a:r>
            <a:r>
              <a:rPr lang="en-PH" i="1" dirty="0" err="1" smtClean="0">
                <a:solidFill>
                  <a:srgbClr val="C00000"/>
                </a:solidFill>
              </a:rPr>
              <a:t>ng</a:t>
            </a:r>
            <a:r>
              <a:rPr lang="en-PH" i="1" dirty="0" smtClean="0">
                <a:solidFill>
                  <a:srgbClr val="C00000"/>
                </a:solidFill>
              </a:rPr>
              <a:t> </a:t>
            </a:r>
            <a:r>
              <a:rPr lang="en-PH" i="1" dirty="0" err="1" smtClean="0">
                <a:solidFill>
                  <a:srgbClr val="C00000"/>
                </a:solidFill>
              </a:rPr>
              <a:t>kalidad</a:t>
            </a:r>
            <a:r>
              <a:rPr lang="en-PH" i="1" dirty="0" smtClean="0">
                <a:solidFill>
                  <a:srgbClr val="C00000"/>
                </a:solidFill>
              </a:rPr>
              <a:t> </a:t>
            </a:r>
            <a:r>
              <a:rPr lang="en-PH" i="1" dirty="0" err="1" smtClean="0">
                <a:solidFill>
                  <a:srgbClr val="C00000"/>
                </a:solidFill>
              </a:rPr>
              <a:t>ng</a:t>
            </a:r>
            <a:r>
              <a:rPr lang="en-PH" i="1" dirty="0" smtClean="0">
                <a:solidFill>
                  <a:srgbClr val="C00000"/>
                </a:solidFill>
              </a:rPr>
              <a:t> </a:t>
            </a:r>
            <a:r>
              <a:rPr lang="en-PH" i="1" dirty="0" err="1" smtClean="0">
                <a:solidFill>
                  <a:srgbClr val="C00000"/>
                </a:solidFill>
              </a:rPr>
              <a:t>serbisyo</a:t>
            </a:r>
            <a:r>
              <a:rPr lang="en-PH" i="1" dirty="0" smtClean="0">
                <a:solidFill>
                  <a:srgbClr val="C00000"/>
                </a:solidFill>
              </a:rPr>
              <a:t> </a:t>
            </a:r>
            <a:r>
              <a:rPr lang="en-PH" i="1" dirty="0" err="1" smtClean="0">
                <a:solidFill>
                  <a:srgbClr val="C00000"/>
                </a:solidFill>
              </a:rPr>
              <a:t>publiko</a:t>
            </a:r>
            <a:r>
              <a:rPr lang="en-PH" i="1" dirty="0" smtClean="0">
                <a:solidFill>
                  <a:srgbClr val="C00000"/>
                </a:solidFill>
              </a:rPr>
              <a:t> </a:t>
            </a:r>
            <a:r>
              <a:rPr lang="en-PH" i="1" dirty="0" err="1" smtClean="0">
                <a:solidFill>
                  <a:srgbClr val="C00000"/>
                </a:solidFill>
              </a:rPr>
              <a:t>kagaya</a:t>
            </a:r>
            <a:r>
              <a:rPr lang="en-PH" i="1" dirty="0" smtClean="0">
                <a:solidFill>
                  <a:srgbClr val="C00000"/>
                </a:solidFill>
              </a:rPr>
              <a:t> </a:t>
            </a:r>
            <a:r>
              <a:rPr lang="en-PH" i="1" dirty="0" err="1" smtClean="0">
                <a:solidFill>
                  <a:srgbClr val="C00000"/>
                </a:solidFill>
              </a:rPr>
              <a:t>ng</a:t>
            </a:r>
            <a:r>
              <a:rPr lang="en-PH" i="1" dirty="0" smtClean="0">
                <a:solidFill>
                  <a:srgbClr val="C00000"/>
                </a:solidFill>
              </a:rPr>
              <a:t> </a:t>
            </a:r>
            <a:r>
              <a:rPr lang="en-PH" i="1" dirty="0" err="1" smtClean="0">
                <a:solidFill>
                  <a:srgbClr val="C00000"/>
                </a:solidFill>
              </a:rPr>
              <a:t>para</a:t>
            </a:r>
            <a:r>
              <a:rPr lang="en-PH" i="1" dirty="0" smtClean="0">
                <a:solidFill>
                  <a:srgbClr val="C00000"/>
                </a:solidFill>
              </a:rPr>
              <a:t> </a:t>
            </a:r>
            <a:r>
              <a:rPr lang="en-PH" i="1" dirty="0" err="1" smtClean="0">
                <a:solidFill>
                  <a:srgbClr val="C00000"/>
                </a:solidFill>
              </a:rPr>
              <a:t>sa</a:t>
            </a:r>
            <a:r>
              <a:rPr lang="en-PH" i="1" dirty="0" smtClean="0">
                <a:solidFill>
                  <a:srgbClr val="C00000"/>
                </a:solidFill>
              </a:rPr>
              <a:t> </a:t>
            </a:r>
            <a:r>
              <a:rPr lang="en-PH" i="1" dirty="0" err="1" smtClean="0">
                <a:solidFill>
                  <a:srgbClr val="C00000"/>
                </a:solidFill>
              </a:rPr>
              <a:t>kalusugan</a:t>
            </a:r>
            <a:r>
              <a:rPr lang="en-PH" i="1" dirty="0" smtClean="0">
                <a:solidFill>
                  <a:srgbClr val="C00000"/>
                </a:solidFill>
              </a:rPr>
              <a:t>, </a:t>
            </a:r>
            <a:r>
              <a:rPr lang="en-PH" i="1" dirty="0" err="1" smtClean="0">
                <a:solidFill>
                  <a:srgbClr val="C00000"/>
                </a:solidFill>
              </a:rPr>
              <a:t>edukasyon</a:t>
            </a:r>
            <a:r>
              <a:rPr lang="en-PH" i="1" dirty="0" smtClean="0">
                <a:solidFill>
                  <a:srgbClr val="C00000"/>
                </a:solidFill>
              </a:rPr>
              <a:t>, </a:t>
            </a:r>
            <a:r>
              <a:rPr lang="en-PH" i="1" dirty="0" err="1" smtClean="0">
                <a:solidFill>
                  <a:srgbClr val="C00000"/>
                </a:solidFill>
              </a:rPr>
              <a:t>transportasyon</a:t>
            </a:r>
            <a:r>
              <a:rPr lang="en-PH" i="1" dirty="0" smtClean="0">
                <a:solidFill>
                  <a:srgbClr val="C00000"/>
                </a:solidFill>
              </a:rPr>
              <a:t>, </a:t>
            </a:r>
            <a:r>
              <a:rPr lang="en-PH" i="1" dirty="0" err="1" smtClean="0">
                <a:solidFill>
                  <a:srgbClr val="C00000"/>
                </a:solidFill>
              </a:rPr>
              <a:t>patubig</a:t>
            </a:r>
            <a:r>
              <a:rPr lang="en-PH" i="1" dirty="0" smtClean="0">
                <a:solidFill>
                  <a:srgbClr val="C00000"/>
                </a:solidFill>
              </a:rPr>
              <a:t>, </a:t>
            </a:r>
            <a:r>
              <a:rPr lang="en-PH" i="1" dirty="0" err="1" smtClean="0">
                <a:solidFill>
                  <a:srgbClr val="C00000"/>
                </a:solidFill>
              </a:rPr>
              <a:t>atbp</a:t>
            </a:r>
            <a:r>
              <a:rPr lang="en-PH" i="1" dirty="0" smtClean="0">
                <a:solidFill>
                  <a:srgbClr val="C00000"/>
                </a:solidFill>
              </a:rPr>
              <a:t>. </a:t>
            </a:r>
            <a:r>
              <a:rPr lang="en-PH" i="1" dirty="0" err="1" smtClean="0">
                <a:solidFill>
                  <a:srgbClr val="C00000"/>
                </a:solidFill>
              </a:rPr>
              <a:t>para</a:t>
            </a:r>
            <a:r>
              <a:rPr lang="en-PH" i="1" dirty="0" smtClean="0">
                <a:solidFill>
                  <a:srgbClr val="C00000"/>
                </a:solidFill>
              </a:rPr>
              <a:t> </a:t>
            </a:r>
            <a:r>
              <a:rPr lang="en-PH" i="1" dirty="0" err="1" smtClean="0">
                <a:solidFill>
                  <a:srgbClr val="C00000"/>
                </a:solidFill>
              </a:rPr>
              <a:t>mapabuti</a:t>
            </a:r>
            <a:r>
              <a:rPr lang="en-PH" i="1" dirty="0" smtClean="0">
                <a:solidFill>
                  <a:srgbClr val="C00000"/>
                </a:solidFill>
              </a:rPr>
              <a:t> o </a:t>
            </a:r>
            <a:r>
              <a:rPr lang="en-PH" i="1" dirty="0" err="1" smtClean="0">
                <a:solidFill>
                  <a:srgbClr val="C00000"/>
                </a:solidFill>
              </a:rPr>
              <a:t>mapaganda</a:t>
            </a:r>
            <a:r>
              <a:rPr lang="en-PH" i="1" dirty="0" smtClean="0">
                <a:solidFill>
                  <a:srgbClr val="C00000"/>
                </a:solidFill>
              </a:rPr>
              <a:t> </a:t>
            </a:r>
            <a:r>
              <a:rPr lang="en-PH" i="1" dirty="0" err="1" smtClean="0">
                <a:solidFill>
                  <a:srgbClr val="C00000"/>
                </a:solidFill>
              </a:rPr>
              <a:t>ito</a:t>
            </a:r>
            <a:endParaRPr lang="en-PH" i="1" dirty="0" smtClean="0">
              <a:solidFill>
                <a:srgbClr val="C00000"/>
              </a:solidFill>
            </a:endParaRPr>
          </a:p>
          <a:p>
            <a:endParaRPr lang="en-PH" dirty="0"/>
          </a:p>
        </p:txBody>
      </p:sp>
      <p:sp>
        <p:nvSpPr>
          <p:cNvPr id="4" name="Slide Number Placeholder 3"/>
          <p:cNvSpPr>
            <a:spLocks noGrp="1"/>
          </p:cNvSpPr>
          <p:nvPr>
            <p:ph type="sldNum" sz="quarter" idx="12"/>
          </p:nvPr>
        </p:nvSpPr>
        <p:spPr/>
        <p:txBody>
          <a:bodyPr/>
          <a:lstStyle/>
          <a:p>
            <a:fld id="{CEDDC02D-9C36-45D3-AB0C-296EFC812A94}" type="slidenum">
              <a:rPr lang="en-PH" smtClean="0"/>
              <a:pPr/>
              <a:t>12</a:t>
            </a:fld>
            <a:endParaRPr lang="en-PH" dirty="0"/>
          </a:p>
        </p:txBody>
      </p:sp>
      <p:sp>
        <p:nvSpPr>
          <p:cNvPr id="6" name="Date Placeholder 5"/>
          <p:cNvSpPr>
            <a:spLocks noGrp="1"/>
          </p:cNvSpPr>
          <p:nvPr>
            <p:ph type="dt" sz="half" idx="10"/>
          </p:nvPr>
        </p:nvSpPr>
        <p:spPr/>
        <p:txBody>
          <a:bodyPr/>
          <a:lstStyle/>
          <a:p>
            <a:r>
              <a:rPr lang="en-PH" smtClean="0"/>
              <a:t>i-Pantawid eFDS 8</a:t>
            </a:r>
            <a:endParaRPr lang="en-PH"/>
          </a:p>
        </p:txBody>
      </p:sp>
    </p:spTree>
    <p:extLst>
      <p:ext uri="{BB962C8B-B14F-4D97-AF65-F5344CB8AC3E}">
        <p14:creationId xmlns:p14="http://schemas.microsoft.com/office/powerpoint/2010/main" val="34304863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PH" dirty="0" err="1" smtClean="0"/>
              <a:t>Proseso</a:t>
            </a:r>
            <a:r>
              <a:rPr lang="en-PH" dirty="0" smtClean="0"/>
              <a:t> </a:t>
            </a:r>
            <a:r>
              <a:rPr lang="en-PH" dirty="0" err="1" smtClean="0"/>
              <a:t>ng</a:t>
            </a:r>
            <a:r>
              <a:rPr lang="en-PH" dirty="0" smtClean="0"/>
              <a:t> Community Scorecard (CSC)</a:t>
            </a:r>
            <a:endParaRPr lang="en-PH" dirty="0"/>
          </a:p>
        </p:txBody>
      </p:sp>
      <p:sp>
        <p:nvSpPr>
          <p:cNvPr id="3" name="Content Placeholder 2"/>
          <p:cNvSpPr>
            <a:spLocks noGrp="1"/>
          </p:cNvSpPr>
          <p:nvPr>
            <p:ph idx="1"/>
          </p:nvPr>
        </p:nvSpPr>
        <p:spPr/>
        <p:txBody>
          <a:bodyPr>
            <a:normAutofit lnSpcReduction="10000"/>
          </a:bodyPr>
          <a:lstStyle/>
          <a:p>
            <a:pPr marL="514350" indent="-514350">
              <a:spcAft>
                <a:spcPts val="600"/>
              </a:spcAft>
              <a:buFont typeface="+mj-lt"/>
              <a:buAutoNum type="arabicPeriod"/>
            </a:pPr>
            <a:r>
              <a:rPr lang="en-PH" b="1" dirty="0" smtClean="0">
                <a:solidFill>
                  <a:srgbClr val="002060"/>
                </a:solidFill>
              </a:rPr>
              <a:t>The CSC informs community members about </a:t>
            </a:r>
            <a:r>
              <a:rPr lang="en-PH" i="1" dirty="0" err="1" smtClean="0">
                <a:solidFill>
                  <a:srgbClr val="C00000"/>
                </a:solidFill>
              </a:rPr>
              <a:t>Paguusapan</a:t>
            </a:r>
            <a:r>
              <a:rPr lang="en-PH" i="1" dirty="0" smtClean="0">
                <a:solidFill>
                  <a:srgbClr val="C00000"/>
                </a:solidFill>
              </a:rPr>
              <a:t> </a:t>
            </a:r>
            <a:r>
              <a:rPr lang="en-PH" i="1" dirty="0" err="1" smtClean="0">
                <a:solidFill>
                  <a:srgbClr val="C00000"/>
                </a:solidFill>
              </a:rPr>
              <a:t>ang</a:t>
            </a:r>
            <a:r>
              <a:rPr lang="en-PH" i="1" dirty="0" smtClean="0">
                <a:solidFill>
                  <a:srgbClr val="C00000"/>
                </a:solidFill>
              </a:rPr>
              <a:t> </a:t>
            </a:r>
          </a:p>
          <a:p>
            <a:pPr marL="685800" lvl="1"/>
            <a:r>
              <a:rPr lang="en-PH" sz="2400" b="1" dirty="0" smtClean="0">
                <a:solidFill>
                  <a:srgbClr val="002060"/>
                </a:solidFill>
              </a:rPr>
              <a:t>available services in the community </a:t>
            </a:r>
            <a:r>
              <a:rPr lang="en-PH" sz="2400" i="1" dirty="0" err="1" smtClean="0">
                <a:solidFill>
                  <a:srgbClr val="C00000"/>
                </a:solidFill>
              </a:rPr>
              <a:t>serbisyo</a:t>
            </a:r>
            <a:r>
              <a:rPr lang="en-PH" sz="2400" i="1" dirty="0" smtClean="0">
                <a:solidFill>
                  <a:srgbClr val="C00000"/>
                </a:solidFill>
              </a:rPr>
              <a:t> </a:t>
            </a:r>
            <a:r>
              <a:rPr lang="en-PH" sz="2400" i="1" dirty="0" err="1" smtClean="0">
                <a:solidFill>
                  <a:srgbClr val="C00000"/>
                </a:solidFill>
              </a:rPr>
              <a:t>publiko</a:t>
            </a:r>
            <a:endParaRPr lang="en-PH" sz="2400" i="1" dirty="0" smtClean="0">
              <a:solidFill>
                <a:srgbClr val="C00000"/>
              </a:solidFill>
            </a:endParaRPr>
          </a:p>
          <a:p>
            <a:pPr marL="685800" lvl="1"/>
            <a:r>
              <a:rPr lang="en-PH" sz="2400" b="1" dirty="0" smtClean="0">
                <a:solidFill>
                  <a:srgbClr val="002060"/>
                </a:solidFill>
              </a:rPr>
              <a:t>their entitlements to these services </a:t>
            </a:r>
            <a:r>
              <a:rPr lang="en-PH" sz="2400" i="1" dirty="0" err="1" smtClean="0">
                <a:solidFill>
                  <a:srgbClr val="C00000"/>
                </a:solidFill>
              </a:rPr>
              <a:t>karapatan</a:t>
            </a:r>
            <a:r>
              <a:rPr lang="en-PH" sz="2400" i="1" dirty="0" smtClean="0">
                <a:solidFill>
                  <a:srgbClr val="C00000"/>
                </a:solidFill>
              </a:rPr>
              <a:t> </a:t>
            </a:r>
            <a:r>
              <a:rPr lang="en-PH" sz="2400" i="1" dirty="0" err="1" smtClean="0">
                <a:solidFill>
                  <a:srgbClr val="C00000"/>
                </a:solidFill>
              </a:rPr>
              <a:t>natin</a:t>
            </a:r>
            <a:r>
              <a:rPr lang="en-PH" sz="2400" i="1" dirty="0" smtClean="0">
                <a:solidFill>
                  <a:srgbClr val="C00000"/>
                </a:solidFill>
              </a:rPr>
              <a:t> </a:t>
            </a:r>
            <a:r>
              <a:rPr lang="en-PH" sz="2400" i="1" dirty="0" err="1" smtClean="0">
                <a:solidFill>
                  <a:srgbClr val="C00000"/>
                </a:solidFill>
              </a:rPr>
              <a:t>ukol</a:t>
            </a:r>
            <a:r>
              <a:rPr lang="en-PH" sz="2400" i="1" dirty="0" smtClean="0">
                <a:solidFill>
                  <a:srgbClr val="C00000"/>
                </a:solidFill>
              </a:rPr>
              <a:t> </a:t>
            </a:r>
            <a:r>
              <a:rPr lang="en-PH" sz="2400" i="1" dirty="0" err="1" smtClean="0">
                <a:solidFill>
                  <a:srgbClr val="C00000"/>
                </a:solidFill>
              </a:rPr>
              <a:t>sa</a:t>
            </a:r>
            <a:r>
              <a:rPr lang="en-PH" sz="2400" i="1" dirty="0" smtClean="0">
                <a:solidFill>
                  <a:srgbClr val="C00000"/>
                </a:solidFill>
              </a:rPr>
              <a:t> </a:t>
            </a:r>
            <a:r>
              <a:rPr lang="en-PH" sz="2400" i="1" dirty="0" err="1" smtClean="0">
                <a:solidFill>
                  <a:srgbClr val="C00000"/>
                </a:solidFill>
              </a:rPr>
              <a:t>serbisyo</a:t>
            </a:r>
            <a:r>
              <a:rPr lang="en-PH" sz="2400" i="1" dirty="0" smtClean="0">
                <a:solidFill>
                  <a:srgbClr val="C00000"/>
                </a:solidFill>
              </a:rPr>
              <a:t> </a:t>
            </a:r>
            <a:r>
              <a:rPr lang="en-PH" sz="2400" i="1" dirty="0" err="1" smtClean="0">
                <a:solidFill>
                  <a:srgbClr val="C00000"/>
                </a:solidFill>
              </a:rPr>
              <a:t>publiko</a:t>
            </a:r>
            <a:endParaRPr lang="en-PH" sz="2400" i="1" dirty="0" smtClean="0">
              <a:solidFill>
                <a:srgbClr val="C00000"/>
              </a:solidFill>
            </a:endParaRPr>
          </a:p>
          <a:p>
            <a:pPr marL="514350" indent="-514350">
              <a:spcBef>
                <a:spcPts val="600"/>
              </a:spcBef>
              <a:buFont typeface="+mj-lt"/>
              <a:buAutoNum type="arabicPeriod"/>
            </a:pPr>
            <a:r>
              <a:rPr lang="en-PH" b="1" dirty="0" smtClean="0">
                <a:solidFill>
                  <a:srgbClr val="002060"/>
                </a:solidFill>
              </a:rPr>
              <a:t>The CSC asks for users’ direct feedback about the quality, efficiency, and accessibility of these services  </a:t>
            </a:r>
            <a:r>
              <a:rPr lang="en-PH" i="1" dirty="0" err="1" smtClean="0">
                <a:solidFill>
                  <a:srgbClr val="C00000"/>
                </a:solidFill>
              </a:rPr>
              <a:t>Nagtatanong</a:t>
            </a:r>
            <a:r>
              <a:rPr lang="en-PH" i="1" dirty="0" smtClean="0">
                <a:solidFill>
                  <a:srgbClr val="C00000"/>
                </a:solidFill>
              </a:rPr>
              <a:t> </a:t>
            </a:r>
            <a:r>
              <a:rPr lang="en-PH" i="1" dirty="0" err="1" smtClean="0">
                <a:solidFill>
                  <a:srgbClr val="C00000"/>
                </a:solidFill>
              </a:rPr>
              <a:t>tungkol</a:t>
            </a:r>
            <a:r>
              <a:rPr lang="en-PH" i="1" dirty="0" smtClean="0">
                <a:solidFill>
                  <a:srgbClr val="C00000"/>
                </a:solidFill>
              </a:rPr>
              <a:t> </a:t>
            </a:r>
            <a:r>
              <a:rPr lang="en-PH" i="1" dirty="0" err="1" smtClean="0">
                <a:solidFill>
                  <a:srgbClr val="C00000"/>
                </a:solidFill>
              </a:rPr>
              <a:t>sa</a:t>
            </a:r>
            <a:r>
              <a:rPr lang="en-PH" i="1" dirty="0" smtClean="0">
                <a:solidFill>
                  <a:srgbClr val="C00000"/>
                </a:solidFill>
              </a:rPr>
              <a:t> </a:t>
            </a:r>
            <a:r>
              <a:rPr lang="en-PH" i="1" dirty="0" err="1" smtClean="0">
                <a:solidFill>
                  <a:srgbClr val="C00000"/>
                </a:solidFill>
              </a:rPr>
              <a:t>kalidad</a:t>
            </a:r>
            <a:r>
              <a:rPr lang="en-PH" i="1" dirty="0" smtClean="0">
                <a:solidFill>
                  <a:srgbClr val="C00000"/>
                </a:solidFill>
              </a:rPr>
              <a:t>, </a:t>
            </a:r>
            <a:r>
              <a:rPr lang="en-PH" i="1" dirty="0" err="1" smtClean="0">
                <a:solidFill>
                  <a:srgbClr val="C00000"/>
                </a:solidFill>
              </a:rPr>
              <a:t>husay</a:t>
            </a:r>
            <a:r>
              <a:rPr lang="en-PH" i="1" dirty="0" smtClean="0">
                <a:solidFill>
                  <a:srgbClr val="C00000"/>
                </a:solidFill>
              </a:rPr>
              <a:t> at </a:t>
            </a:r>
            <a:r>
              <a:rPr lang="en-PH" i="1" dirty="0" err="1" smtClean="0">
                <a:solidFill>
                  <a:srgbClr val="C00000"/>
                </a:solidFill>
              </a:rPr>
              <a:t>pagkarating</a:t>
            </a:r>
            <a:r>
              <a:rPr lang="en-PH" i="1" dirty="0" smtClean="0">
                <a:solidFill>
                  <a:srgbClr val="C00000"/>
                </a:solidFill>
              </a:rPr>
              <a:t> </a:t>
            </a:r>
            <a:r>
              <a:rPr lang="en-PH" i="1" dirty="0" err="1" smtClean="0">
                <a:solidFill>
                  <a:srgbClr val="C00000"/>
                </a:solidFill>
              </a:rPr>
              <a:t>ng</a:t>
            </a:r>
            <a:r>
              <a:rPr lang="en-PH" i="1" dirty="0" smtClean="0">
                <a:solidFill>
                  <a:srgbClr val="C00000"/>
                </a:solidFill>
              </a:rPr>
              <a:t> </a:t>
            </a:r>
            <a:r>
              <a:rPr lang="en-PH" i="1" dirty="0" err="1" smtClean="0">
                <a:solidFill>
                  <a:srgbClr val="C00000"/>
                </a:solidFill>
              </a:rPr>
              <a:t>serbisyo</a:t>
            </a:r>
            <a:r>
              <a:rPr lang="en-PH" i="1" dirty="0" smtClean="0">
                <a:solidFill>
                  <a:srgbClr val="C00000"/>
                </a:solidFill>
              </a:rPr>
              <a:t> </a:t>
            </a:r>
            <a:r>
              <a:rPr lang="en-PH" i="1" dirty="0" err="1" smtClean="0">
                <a:solidFill>
                  <a:srgbClr val="C00000"/>
                </a:solidFill>
              </a:rPr>
              <a:t>publiko</a:t>
            </a:r>
            <a:r>
              <a:rPr lang="en-PH" i="1" dirty="0" smtClean="0">
                <a:solidFill>
                  <a:srgbClr val="C00000"/>
                </a:solidFill>
              </a:rPr>
              <a:t>, </a:t>
            </a:r>
            <a:r>
              <a:rPr lang="en-PH" i="1" dirty="0" err="1" smtClean="0">
                <a:solidFill>
                  <a:srgbClr val="C00000"/>
                </a:solidFill>
              </a:rPr>
              <a:t>sa</a:t>
            </a:r>
            <a:r>
              <a:rPr lang="en-PH" i="1" dirty="0" smtClean="0">
                <a:solidFill>
                  <a:srgbClr val="C00000"/>
                </a:solidFill>
              </a:rPr>
              <a:t> </a:t>
            </a:r>
            <a:r>
              <a:rPr lang="en-PH" i="1" dirty="0" err="1" smtClean="0">
                <a:solidFill>
                  <a:srgbClr val="C00000"/>
                </a:solidFill>
              </a:rPr>
              <a:t>pagbibigay</a:t>
            </a:r>
            <a:r>
              <a:rPr lang="en-PH" i="1" dirty="0" smtClean="0">
                <a:solidFill>
                  <a:srgbClr val="C00000"/>
                </a:solidFill>
              </a:rPr>
              <a:t> </a:t>
            </a:r>
            <a:r>
              <a:rPr lang="en-PH" i="1" dirty="0" err="1" smtClean="0">
                <a:solidFill>
                  <a:srgbClr val="C00000"/>
                </a:solidFill>
              </a:rPr>
              <a:t>ng</a:t>
            </a:r>
            <a:r>
              <a:rPr lang="en-PH" i="1" dirty="0" smtClean="0">
                <a:solidFill>
                  <a:srgbClr val="C00000"/>
                </a:solidFill>
              </a:rPr>
              <a:t> “score”</a:t>
            </a:r>
          </a:p>
          <a:p>
            <a:endParaRPr lang="en-PH" dirty="0"/>
          </a:p>
        </p:txBody>
      </p:sp>
      <p:sp>
        <p:nvSpPr>
          <p:cNvPr id="4" name="Slide Number Placeholder 3"/>
          <p:cNvSpPr>
            <a:spLocks noGrp="1"/>
          </p:cNvSpPr>
          <p:nvPr>
            <p:ph type="sldNum" sz="quarter" idx="12"/>
          </p:nvPr>
        </p:nvSpPr>
        <p:spPr/>
        <p:txBody>
          <a:bodyPr/>
          <a:lstStyle/>
          <a:p>
            <a:fld id="{CEDDC02D-9C36-45D3-AB0C-296EFC812A94}" type="slidenum">
              <a:rPr lang="en-PH" smtClean="0"/>
              <a:pPr/>
              <a:t>13</a:t>
            </a:fld>
            <a:endParaRPr lang="en-PH" dirty="0"/>
          </a:p>
        </p:txBody>
      </p:sp>
      <p:sp>
        <p:nvSpPr>
          <p:cNvPr id="6" name="Date Placeholder 5"/>
          <p:cNvSpPr>
            <a:spLocks noGrp="1"/>
          </p:cNvSpPr>
          <p:nvPr>
            <p:ph type="dt" sz="half" idx="10"/>
          </p:nvPr>
        </p:nvSpPr>
        <p:spPr/>
        <p:txBody>
          <a:bodyPr/>
          <a:lstStyle/>
          <a:p>
            <a:r>
              <a:rPr lang="en-PH" smtClean="0"/>
              <a:t>i-Pantawid eFDS 8</a:t>
            </a:r>
            <a:endParaRPr lang="en-PH"/>
          </a:p>
        </p:txBody>
      </p:sp>
    </p:spTree>
    <p:extLst>
      <p:ext uri="{BB962C8B-B14F-4D97-AF65-F5344CB8AC3E}">
        <p14:creationId xmlns:p14="http://schemas.microsoft.com/office/powerpoint/2010/main" val="10782524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PH" dirty="0" err="1" smtClean="0"/>
              <a:t>Proseso</a:t>
            </a:r>
            <a:r>
              <a:rPr lang="en-PH" dirty="0" smtClean="0"/>
              <a:t> </a:t>
            </a:r>
            <a:r>
              <a:rPr lang="en-PH" dirty="0" err="1" smtClean="0"/>
              <a:t>ng</a:t>
            </a:r>
            <a:r>
              <a:rPr lang="en-PH" dirty="0" smtClean="0"/>
              <a:t> Community Scorecard (CSC)</a:t>
            </a:r>
            <a:endParaRPr lang="en-PH" dirty="0"/>
          </a:p>
        </p:txBody>
      </p:sp>
      <p:sp>
        <p:nvSpPr>
          <p:cNvPr id="3" name="Content Placeholder 2"/>
          <p:cNvSpPr>
            <a:spLocks noGrp="1"/>
          </p:cNvSpPr>
          <p:nvPr>
            <p:ph idx="1"/>
          </p:nvPr>
        </p:nvSpPr>
        <p:spPr/>
        <p:txBody>
          <a:bodyPr>
            <a:normAutofit fontScale="92500" lnSpcReduction="20000"/>
          </a:bodyPr>
          <a:lstStyle/>
          <a:p>
            <a:pPr marL="514350" indent="-514350">
              <a:spcAft>
                <a:spcPts val="600"/>
              </a:spcAft>
              <a:buFont typeface="+mj-lt"/>
              <a:buAutoNum type="arabicPeriod" startAt="3"/>
            </a:pPr>
            <a:r>
              <a:rPr lang="en-PH" b="1" dirty="0" smtClean="0">
                <a:solidFill>
                  <a:srgbClr val="002060"/>
                </a:solidFill>
              </a:rPr>
              <a:t>Those providing the public service also rate their performance </a:t>
            </a:r>
            <a:r>
              <a:rPr lang="en-PH" i="1" dirty="0" err="1" smtClean="0">
                <a:solidFill>
                  <a:srgbClr val="C00000"/>
                </a:solidFill>
              </a:rPr>
              <a:t>Ang</a:t>
            </a:r>
            <a:r>
              <a:rPr lang="en-PH" i="1" dirty="0" smtClean="0">
                <a:solidFill>
                  <a:srgbClr val="C00000"/>
                </a:solidFill>
              </a:rPr>
              <a:t> </a:t>
            </a:r>
            <a:r>
              <a:rPr lang="en-PH" i="1" dirty="0" err="1" smtClean="0">
                <a:solidFill>
                  <a:srgbClr val="C00000"/>
                </a:solidFill>
              </a:rPr>
              <a:t>tagapamahala</a:t>
            </a:r>
            <a:r>
              <a:rPr lang="en-PH" i="1" dirty="0" smtClean="0">
                <a:solidFill>
                  <a:srgbClr val="C00000"/>
                </a:solidFill>
              </a:rPr>
              <a:t> </a:t>
            </a:r>
            <a:r>
              <a:rPr lang="en-PH" i="1" dirty="0" err="1" smtClean="0">
                <a:solidFill>
                  <a:srgbClr val="C00000"/>
                </a:solidFill>
              </a:rPr>
              <a:t>sa</a:t>
            </a:r>
            <a:r>
              <a:rPr lang="en-PH" i="1" dirty="0" smtClean="0">
                <a:solidFill>
                  <a:srgbClr val="C00000"/>
                </a:solidFill>
              </a:rPr>
              <a:t> </a:t>
            </a:r>
            <a:r>
              <a:rPr lang="en-PH" i="1" dirty="0" err="1" smtClean="0">
                <a:solidFill>
                  <a:srgbClr val="C00000"/>
                </a:solidFill>
              </a:rPr>
              <a:t>serbisyo</a:t>
            </a:r>
            <a:r>
              <a:rPr lang="en-PH" i="1" dirty="0" smtClean="0">
                <a:solidFill>
                  <a:srgbClr val="C00000"/>
                </a:solidFill>
              </a:rPr>
              <a:t> </a:t>
            </a:r>
            <a:r>
              <a:rPr lang="en-PH" i="1" dirty="0" err="1" smtClean="0">
                <a:solidFill>
                  <a:srgbClr val="C00000"/>
                </a:solidFill>
              </a:rPr>
              <a:t>publiko</a:t>
            </a:r>
            <a:r>
              <a:rPr lang="en-PH" i="1" dirty="0" smtClean="0">
                <a:solidFill>
                  <a:srgbClr val="C00000"/>
                </a:solidFill>
              </a:rPr>
              <a:t> ay </a:t>
            </a:r>
            <a:r>
              <a:rPr lang="en-PH" i="1" dirty="0" err="1" smtClean="0">
                <a:solidFill>
                  <a:srgbClr val="C00000"/>
                </a:solidFill>
              </a:rPr>
              <a:t>nagbibigay</a:t>
            </a:r>
            <a:r>
              <a:rPr lang="en-PH" i="1" dirty="0" smtClean="0">
                <a:solidFill>
                  <a:srgbClr val="C00000"/>
                </a:solidFill>
              </a:rPr>
              <a:t> </a:t>
            </a:r>
            <a:r>
              <a:rPr lang="en-PH" i="1" dirty="0" err="1" smtClean="0">
                <a:solidFill>
                  <a:srgbClr val="C00000"/>
                </a:solidFill>
              </a:rPr>
              <a:t>alam</a:t>
            </a:r>
            <a:r>
              <a:rPr lang="en-PH" i="1" dirty="0" smtClean="0">
                <a:solidFill>
                  <a:srgbClr val="C00000"/>
                </a:solidFill>
              </a:rPr>
              <a:t> din </a:t>
            </a:r>
            <a:r>
              <a:rPr lang="en-PH" i="1" dirty="0" err="1" smtClean="0">
                <a:solidFill>
                  <a:srgbClr val="C00000"/>
                </a:solidFill>
              </a:rPr>
              <a:t>tungkol</a:t>
            </a:r>
            <a:r>
              <a:rPr lang="en-PH" i="1" dirty="0" smtClean="0">
                <a:solidFill>
                  <a:srgbClr val="C00000"/>
                </a:solidFill>
              </a:rPr>
              <a:t> </a:t>
            </a:r>
            <a:r>
              <a:rPr lang="en-PH" i="1" dirty="0" err="1" smtClean="0">
                <a:solidFill>
                  <a:srgbClr val="C00000"/>
                </a:solidFill>
              </a:rPr>
              <a:t>sa</a:t>
            </a:r>
            <a:r>
              <a:rPr lang="en-PH" i="1" dirty="0" smtClean="0">
                <a:solidFill>
                  <a:srgbClr val="C00000"/>
                </a:solidFill>
              </a:rPr>
              <a:t> </a:t>
            </a:r>
            <a:r>
              <a:rPr lang="en-PH" i="1" dirty="0" err="1" smtClean="0">
                <a:solidFill>
                  <a:srgbClr val="C00000"/>
                </a:solidFill>
              </a:rPr>
              <a:t>kalidad</a:t>
            </a:r>
            <a:r>
              <a:rPr lang="en-PH" i="1" dirty="0" smtClean="0">
                <a:solidFill>
                  <a:srgbClr val="C00000"/>
                </a:solidFill>
              </a:rPr>
              <a:t>, </a:t>
            </a:r>
            <a:r>
              <a:rPr lang="en-PH" i="1" dirty="0" err="1" smtClean="0">
                <a:solidFill>
                  <a:srgbClr val="C00000"/>
                </a:solidFill>
              </a:rPr>
              <a:t>husay</a:t>
            </a:r>
            <a:r>
              <a:rPr lang="en-PH" i="1" dirty="0" smtClean="0">
                <a:solidFill>
                  <a:srgbClr val="C00000"/>
                </a:solidFill>
              </a:rPr>
              <a:t> at </a:t>
            </a:r>
            <a:r>
              <a:rPr lang="en-PH" i="1" dirty="0" err="1" smtClean="0">
                <a:solidFill>
                  <a:srgbClr val="C00000"/>
                </a:solidFill>
              </a:rPr>
              <a:t>pagkarating</a:t>
            </a:r>
            <a:r>
              <a:rPr lang="en-PH" i="1" dirty="0" smtClean="0">
                <a:solidFill>
                  <a:srgbClr val="C00000"/>
                </a:solidFill>
              </a:rPr>
              <a:t> </a:t>
            </a:r>
            <a:r>
              <a:rPr lang="en-PH" i="1" dirty="0" err="1" smtClean="0">
                <a:solidFill>
                  <a:srgbClr val="C00000"/>
                </a:solidFill>
              </a:rPr>
              <a:t>ng</a:t>
            </a:r>
            <a:r>
              <a:rPr lang="en-PH" i="1" dirty="0" smtClean="0">
                <a:solidFill>
                  <a:srgbClr val="C00000"/>
                </a:solidFill>
              </a:rPr>
              <a:t> </a:t>
            </a:r>
            <a:r>
              <a:rPr lang="en-PH" i="1" dirty="0" err="1" smtClean="0">
                <a:solidFill>
                  <a:srgbClr val="C00000"/>
                </a:solidFill>
              </a:rPr>
              <a:t>kanilang</a:t>
            </a:r>
            <a:r>
              <a:rPr lang="en-PH" i="1" dirty="0" smtClean="0">
                <a:solidFill>
                  <a:srgbClr val="C00000"/>
                </a:solidFill>
              </a:rPr>
              <a:t> </a:t>
            </a:r>
            <a:r>
              <a:rPr lang="en-PH" i="1" dirty="0" err="1" smtClean="0">
                <a:solidFill>
                  <a:srgbClr val="C00000"/>
                </a:solidFill>
              </a:rPr>
              <a:t>serbisyo</a:t>
            </a:r>
            <a:r>
              <a:rPr lang="en-PH" i="1" dirty="0" smtClean="0">
                <a:solidFill>
                  <a:srgbClr val="C00000"/>
                </a:solidFill>
              </a:rPr>
              <a:t> </a:t>
            </a:r>
            <a:r>
              <a:rPr lang="en-PH" i="1" dirty="0" err="1" smtClean="0">
                <a:solidFill>
                  <a:srgbClr val="C00000"/>
                </a:solidFill>
              </a:rPr>
              <a:t>publiko</a:t>
            </a:r>
            <a:r>
              <a:rPr lang="en-PH" i="1" dirty="0" smtClean="0">
                <a:solidFill>
                  <a:srgbClr val="C00000"/>
                </a:solidFill>
              </a:rPr>
              <a:t> </a:t>
            </a:r>
          </a:p>
          <a:p>
            <a:pPr marL="514350" indent="-514350">
              <a:spcAft>
                <a:spcPts val="600"/>
              </a:spcAft>
              <a:buFont typeface="+mj-lt"/>
              <a:buAutoNum type="arabicPeriod" startAt="3"/>
            </a:pPr>
            <a:r>
              <a:rPr lang="en-PH" b="1" dirty="0" smtClean="0">
                <a:solidFill>
                  <a:srgbClr val="002060"/>
                </a:solidFill>
              </a:rPr>
              <a:t>The service providers and their clients sit down and discuss the scorecard results and how to improve these  </a:t>
            </a:r>
            <a:r>
              <a:rPr lang="en-PH" i="1" dirty="0" err="1" smtClean="0">
                <a:solidFill>
                  <a:srgbClr val="C00000"/>
                </a:solidFill>
              </a:rPr>
              <a:t>Ang</a:t>
            </a:r>
            <a:r>
              <a:rPr lang="en-PH" i="1" dirty="0" smtClean="0">
                <a:solidFill>
                  <a:srgbClr val="C00000"/>
                </a:solidFill>
              </a:rPr>
              <a:t> </a:t>
            </a:r>
            <a:r>
              <a:rPr lang="en-PH" i="1" dirty="0" err="1" smtClean="0">
                <a:solidFill>
                  <a:srgbClr val="C00000"/>
                </a:solidFill>
              </a:rPr>
              <a:t>tagapamahala</a:t>
            </a:r>
            <a:r>
              <a:rPr lang="en-PH" i="1" dirty="0" smtClean="0">
                <a:solidFill>
                  <a:srgbClr val="C00000"/>
                </a:solidFill>
              </a:rPr>
              <a:t> </a:t>
            </a:r>
            <a:r>
              <a:rPr lang="en-PH" i="1" dirty="0" err="1" smtClean="0">
                <a:solidFill>
                  <a:srgbClr val="C00000"/>
                </a:solidFill>
              </a:rPr>
              <a:t>sa</a:t>
            </a:r>
            <a:r>
              <a:rPr lang="en-PH" i="1" dirty="0" smtClean="0">
                <a:solidFill>
                  <a:srgbClr val="C00000"/>
                </a:solidFill>
              </a:rPr>
              <a:t> </a:t>
            </a:r>
            <a:r>
              <a:rPr lang="en-PH" i="1" dirty="0" err="1" smtClean="0">
                <a:solidFill>
                  <a:srgbClr val="C00000"/>
                </a:solidFill>
              </a:rPr>
              <a:t>serbisyo</a:t>
            </a:r>
            <a:r>
              <a:rPr lang="en-PH" i="1" dirty="0" smtClean="0">
                <a:solidFill>
                  <a:srgbClr val="C00000"/>
                </a:solidFill>
              </a:rPr>
              <a:t> </a:t>
            </a:r>
            <a:r>
              <a:rPr lang="en-PH" i="1" dirty="0" err="1" smtClean="0">
                <a:solidFill>
                  <a:srgbClr val="C00000"/>
                </a:solidFill>
              </a:rPr>
              <a:t>publiko</a:t>
            </a:r>
            <a:r>
              <a:rPr lang="en-PH" i="1" dirty="0" smtClean="0">
                <a:solidFill>
                  <a:srgbClr val="C00000"/>
                </a:solidFill>
              </a:rPr>
              <a:t> at </a:t>
            </a:r>
            <a:r>
              <a:rPr lang="en-PH" i="1" dirty="0" err="1" smtClean="0">
                <a:solidFill>
                  <a:srgbClr val="C00000"/>
                </a:solidFill>
              </a:rPr>
              <a:t>ang</a:t>
            </a:r>
            <a:r>
              <a:rPr lang="en-PH" i="1" dirty="0" smtClean="0">
                <a:solidFill>
                  <a:srgbClr val="C00000"/>
                </a:solidFill>
              </a:rPr>
              <a:t> </a:t>
            </a:r>
            <a:r>
              <a:rPr lang="en-PH" i="1" dirty="0" err="1" smtClean="0">
                <a:solidFill>
                  <a:srgbClr val="C00000"/>
                </a:solidFill>
              </a:rPr>
              <a:t>tumatanggap</a:t>
            </a:r>
            <a:r>
              <a:rPr lang="en-PH" i="1" dirty="0" smtClean="0">
                <a:solidFill>
                  <a:srgbClr val="C00000"/>
                </a:solidFill>
              </a:rPr>
              <a:t> </a:t>
            </a:r>
            <a:r>
              <a:rPr lang="en-PH" i="1" dirty="0" err="1" smtClean="0">
                <a:solidFill>
                  <a:srgbClr val="C00000"/>
                </a:solidFill>
              </a:rPr>
              <a:t>ng</a:t>
            </a:r>
            <a:r>
              <a:rPr lang="en-PH" i="1" dirty="0" smtClean="0">
                <a:solidFill>
                  <a:srgbClr val="C00000"/>
                </a:solidFill>
              </a:rPr>
              <a:t> </a:t>
            </a:r>
            <a:r>
              <a:rPr lang="en-PH" i="1" dirty="0" err="1" smtClean="0">
                <a:solidFill>
                  <a:srgbClr val="C00000"/>
                </a:solidFill>
              </a:rPr>
              <a:t>serbisyo</a:t>
            </a:r>
            <a:r>
              <a:rPr lang="en-PH" i="1" dirty="0" smtClean="0">
                <a:solidFill>
                  <a:srgbClr val="C00000"/>
                </a:solidFill>
              </a:rPr>
              <a:t> ay </a:t>
            </a:r>
            <a:r>
              <a:rPr lang="en-PH" i="1" dirty="0" err="1" smtClean="0">
                <a:solidFill>
                  <a:srgbClr val="C00000"/>
                </a:solidFill>
              </a:rPr>
              <a:t>nakikipag-ugnayan</a:t>
            </a:r>
            <a:r>
              <a:rPr lang="en-PH" i="1" dirty="0" smtClean="0">
                <a:solidFill>
                  <a:srgbClr val="C00000"/>
                </a:solidFill>
              </a:rPr>
              <a:t> </a:t>
            </a:r>
            <a:r>
              <a:rPr lang="en-PH" i="1" dirty="0" err="1" smtClean="0">
                <a:solidFill>
                  <a:srgbClr val="C00000"/>
                </a:solidFill>
              </a:rPr>
              <a:t>tungkol</a:t>
            </a:r>
            <a:r>
              <a:rPr lang="en-PH" i="1" dirty="0" smtClean="0">
                <a:solidFill>
                  <a:srgbClr val="C00000"/>
                </a:solidFill>
              </a:rPr>
              <a:t> </a:t>
            </a:r>
            <a:r>
              <a:rPr lang="en-PH" i="1" dirty="0" err="1" smtClean="0">
                <a:solidFill>
                  <a:srgbClr val="C00000"/>
                </a:solidFill>
              </a:rPr>
              <a:t>sa</a:t>
            </a:r>
            <a:r>
              <a:rPr lang="en-PH" i="1" dirty="0" smtClean="0">
                <a:solidFill>
                  <a:srgbClr val="C00000"/>
                </a:solidFill>
              </a:rPr>
              <a:t> </a:t>
            </a:r>
            <a:r>
              <a:rPr lang="en-PH" i="1" dirty="0" err="1" smtClean="0">
                <a:solidFill>
                  <a:srgbClr val="C00000"/>
                </a:solidFill>
              </a:rPr>
              <a:t>resulta</a:t>
            </a:r>
            <a:r>
              <a:rPr lang="en-PH" i="1" dirty="0" smtClean="0">
                <a:solidFill>
                  <a:srgbClr val="C00000"/>
                </a:solidFill>
              </a:rPr>
              <a:t> at </a:t>
            </a:r>
            <a:r>
              <a:rPr lang="en-PH" i="1" dirty="0" err="1" smtClean="0">
                <a:solidFill>
                  <a:srgbClr val="C00000"/>
                </a:solidFill>
              </a:rPr>
              <a:t>paano</a:t>
            </a:r>
            <a:r>
              <a:rPr lang="en-PH" i="1" dirty="0" smtClean="0">
                <a:solidFill>
                  <a:srgbClr val="C00000"/>
                </a:solidFill>
              </a:rPr>
              <a:t> </a:t>
            </a:r>
            <a:r>
              <a:rPr lang="en-PH" i="1" dirty="0" err="1" smtClean="0">
                <a:solidFill>
                  <a:srgbClr val="C00000"/>
                </a:solidFill>
              </a:rPr>
              <a:t>mapaganda</a:t>
            </a:r>
            <a:r>
              <a:rPr lang="en-PH" i="1" dirty="0" smtClean="0">
                <a:solidFill>
                  <a:srgbClr val="C00000"/>
                </a:solidFill>
              </a:rPr>
              <a:t> pa </a:t>
            </a:r>
            <a:r>
              <a:rPr lang="en-PH" i="1" dirty="0" err="1" smtClean="0">
                <a:solidFill>
                  <a:srgbClr val="C00000"/>
                </a:solidFill>
              </a:rPr>
              <a:t>ang</a:t>
            </a:r>
            <a:r>
              <a:rPr lang="en-PH" i="1" dirty="0" smtClean="0">
                <a:solidFill>
                  <a:srgbClr val="C00000"/>
                </a:solidFill>
              </a:rPr>
              <a:t> </a:t>
            </a:r>
            <a:r>
              <a:rPr lang="en-PH" i="1" dirty="0" err="1" smtClean="0">
                <a:solidFill>
                  <a:srgbClr val="C00000"/>
                </a:solidFill>
              </a:rPr>
              <a:t>serbisyo</a:t>
            </a:r>
            <a:r>
              <a:rPr lang="en-PH" i="1" dirty="0" smtClean="0">
                <a:solidFill>
                  <a:srgbClr val="C00000"/>
                </a:solidFill>
              </a:rPr>
              <a:t> </a:t>
            </a:r>
            <a:r>
              <a:rPr lang="en-PH" i="1" dirty="0" err="1" smtClean="0">
                <a:solidFill>
                  <a:srgbClr val="C00000"/>
                </a:solidFill>
              </a:rPr>
              <a:t>publiko</a:t>
            </a:r>
            <a:endParaRPr lang="en-PH" i="1" dirty="0" smtClean="0">
              <a:solidFill>
                <a:srgbClr val="C00000"/>
              </a:solidFill>
            </a:endParaRPr>
          </a:p>
          <a:p>
            <a:endParaRPr lang="en-PH" dirty="0"/>
          </a:p>
        </p:txBody>
      </p:sp>
      <p:sp>
        <p:nvSpPr>
          <p:cNvPr id="4" name="Slide Number Placeholder 3"/>
          <p:cNvSpPr>
            <a:spLocks noGrp="1"/>
          </p:cNvSpPr>
          <p:nvPr>
            <p:ph type="sldNum" sz="quarter" idx="12"/>
          </p:nvPr>
        </p:nvSpPr>
        <p:spPr/>
        <p:txBody>
          <a:bodyPr/>
          <a:lstStyle/>
          <a:p>
            <a:fld id="{CEDDC02D-9C36-45D3-AB0C-296EFC812A94}" type="slidenum">
              <a:rPr lang="en-PH" smtClean="0"/>
              <a:pPr/>
              <a:t>14</a:t>
            </a:fld>
            <a:endParaRPr lang="en-PH" dirty="0"/>
          </a:p>
        </p:txBody>
      </p:sp>
      <p:sp>
        <p:nvSpPr>
          <p:cNvPr id="6" name="Date Placeholder 5"/>
          <p:cNvSpPr>
            <a:spLocks noGrp="1"/>
          </p:cNvSpPr>
          <p:nvPr>
            <p:ph type="dt" sz="half" idx="10"/>
          </p:nvPr>
        </p:nvSpPr>
        <p:spPr/>
        <p:txBody>
          <a:bodyPr/>
          <a:lstStyle/>
          <a:p>
            <a:r>
              <a:rPr lang="en-PH" smtClean="0"/>
              <a:t>i-Pantawid eFDS 8</a:t>
            </a:r>
            <a:endParaRPr lang="en-PH"/>
          </a:p>
        </p:txBody>
      </p:sp>
      <p:sp>
        <p:nvSpPr>
          <p:cNvPr id="5" name="TextBox 4"/>
          <p:cNvSpPr txBox="1"/>
          <p:nvPr/>
        </p:nvSpPr>
        <p:spPr>
          <a:xfrm>
            <a:off x="2438400" y="5943600"/>
            <a:ext cx="4067139" cy="461665"/>
          </a:xfrm>
          <a:prstGeom prst="rect">
            <a:avLst/>
          </a:prstGeom>
          <a:noFill/>
        </p:spPr>
        <p:txBody>
          <a:bodyPr wrap="none" rtlCol="0">
            <a:spAutoFit/>
          </a:bodyPr>
          <a:lstStyle/>
          <a:p>
            <a:r>
              <a:rPr lang="en-PH" sz="2400" b="1" dirty="0" smtClean="0">
                <a:solidFill>
                  <a:srgbClr val="006600"/>
                </a:solidFill>
                <a:latin typeface="Comic Sans MS" pitchFamily="66" charset="0"/>
              </a:rPr>
              <a:t>---Interface Meeting---</a:t>
            </a:r>
            <a:endParaRPr lang="en-PH" sz="2400" b="1" dirty="0">
              <a:solidFill>
                <a:srgbClr val="006600"/>
              </a:solidFill>
              <a:latin typeface="Comic Sans MS" pitchFamily="66" charset="0"/>
            </a:endParaRPr>
          </a:p>
        </p:txBody>
      </p:sp>
    </p:spTree>
    <p:extLst>
      <p:ext uri="{BB962C8B-B14F-4D97-AF65-F5344CB8AC3E}">
        <p14:creationId xmlns:p14="http://schemas.microsoft.com/office/powerpoint/2010/main" val="21970984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PH" dirty="0" smtClean="0"/>
              <a:t>Health Services Community Scorecard</a:t>
            </a:r>
            <a:endParaRPr lang="en-PH" dirty="0"/>
          </a:p>
        </p:txBody>
      </p:sp>
      <p:sp>
        <p:nvSpPr>
          <p:cNvPr id="3" name="Content Placeholder 2"/>
          <p:cNvSpPr>
            <a:spLocks noGrp="1"/>
          </p:cNvSpPr>
          <p:nvPr>
            <p:ph idx="1"/>
          </p:nvPr>
        </p:nvSpPr>
        <p:spPr>
          <a:xfrm>
            <a:off x="457200" y="1143000"/>
            <a:ext cx="8229600" cy="5562600"/>
          </a:xfrm>
        </p:spPr>
        <p:txBody>
          <a:bodyPr>
            <a:normAutofit fontScale="92500" lnSpcReduction="10000"/>
          </a:bodyPr>
          <a:lstStyle/>
          <a:p>
            <a:r>
              <a:rPr lang="en-PH" dirty="0" smtClean="0"/>
              <a:t>We will review the health services provided by our LGU on specific attributes </a:t>
            </a:r>
            <a:r>
              <a:rPr lang="en-PH" i="1" dirty="0" err="1" smtClean="0">
                <a:solidFill>
                  <a:srgbClr val="C00000"/>
                </a:solidFill>
              </a:rPr>
              <a:t>Susuriin</a:t>
            </a:r>
            <a:r>
              <a:rPr lang="en-PH" i="1" dirty="0" smtClean="0">
                <a:solidFill>
                  <a:srgbClr val="C00000"/>
                </a:solidFill>
              </a:rPr>
              <a:t> </a:t>
            </a:r>
            <a:r>
              <a:rPr lang="en-PH" i="1" dirty="0" err="1" smtClean="0">
                <a:solidFill>
                  <a:srgbClr val="C00000"/>
                </a:solidFill>
              </a:rPr>
              <a:t>natin</a:t>
            </a:r>
            <a:r>
              <a:rPr lang="en-PH" i="1" dirty="0" smtClean="0">
                <a:solidFill>
                  <a:srgbClr val="C00000"/>
                </a:solidFill>
              </a:rPr>
              <a:t> </a:t>
            </a:r>
            <a:r>
              <a:rPr lang="en-PH" i="1" dirty="0" err="1" smtClean="0">
                <a:solidFill>
                  <a:srgbClr val="C00000"/>
                </a:solidFill>
              </a:rPr>
              <a:t>ang</a:t>
            </a:r>
            <a:r>
              <a:rPr lang="en-PH" i="1" dirty="0" smtClean="0">
                <a:solidFill>
                  <a:srgbClr val="C00000"/>
                </a:solidFill>
              </a:rPr>
              <a:t> </a:t>
            </a:r>
            <a:r>
              <a:rPr lang="en-PH" i="1" dirty="0" err="1" smtClean="0">
                <a:solidFill>
                  <a:srgbClr val="C00000"/>
                </a:solidFill>
              </a:rPr>
              <a:t>tungkol</a:t>
            </a:r>
            <a:r>
              <a:rPr lang="en-PH" i="1" dirty="0" smtClean="0">
                <a:solidFill>
                  <a:srgbClr val="C00000"/>
                </a:solidFill>
              </a:rPr>
              <a:t> </a:t>
            </a:r>
            <a:r>
              <a:rPr lang="en-PH" i="1" dirty="0" err="1" smtClean="0">
                <a:solidFill>
                  <a:srgbClr val="C00000"/>
                </a:solidFill>
              </a:rPr>
              <a:t>sa</a:t>
            </a:r>
            <a:r>
              <a:rPr lang="en-PH" i="1" dirty="0" smtClean="0">
                <a:solidFill>
                  <a:srgbClr val="C00000"/>
                </a:solidFill>
              </a:rPr>
              <a:t> </a:t>
            </a:r>
            <a:r>
              <a:rPr lang="en-PH" i="1" dirty="0" err="1" smtClean="0">
                <a:solidFill>
                  <a:srgbClr val="C00000"/>
                </a:solidFill>
              </a:rPr>
              <a:t>serbisyo</a:t>
            </a:r>
            <a:r>
              <a:rPr lang="en-PH" i="1" dirty="0" smtClean="0">
                <a:solidFill>
                  <a:srgbClr val="C00000"/>
                </a:solidFill>
              </a:rPr>
              <a:t> </a:t>
            </a:r>
            <a:r>
              <a:rPr lang="en-PH" i="1" dirty="0" err="1" smtClean="0">
                <a:solidFill>
                  <a:srgbClr val="C00000"/>
                </a:solidFill>
              </a:rPr>
              <a:t>kalusugan</a:t>
            </a:r>
            <a:r>
              <a:rPr lang="en-PH" i="1" dirty="0" smtClean="0">
                <a:solidFill>
                  <a:srgbClr val="C00000"/>
                </a:solidFill>
              </a:rPr>
              <a:t> </a:t>
            </a:r>
            <a:r>
              <a:rPr lang="en-PH" i="1" dirty="0" err="1" smtClean="0">
                <a:solidFill>
                  <a:srgbClr val="C00000"/>
                </a:solidFill>
              </a:rPr>
              <a:t>ng</a:t>
            </a:r>
            <a:r>
              <a:rPr lang="en-PH" i="1" dirty="0" smtClean="0">
                <a:solidFill>
                  <a:srgbClr val="C00000"/>
                </a:solidFill>
              </a:rPr>
              <a:t> </a:t>
            </a:r>
            <a:r>
              <a:rPr lang="en-PH" i="1" dirty="0" err="1" smtClean="0">
                <a:solidFill>
                  <a:srgbClr val="C00000"/>
                </a:solidFill>
              </a:rPr>
              <a:t>ating</a:t>
            </a:r>
            <a:r>
              <a:rPr lang="en-PH" i="1" dirty="0" smtClean="0">
                <a:solidFill>
                  <a:srgbClr val="C00000"/>
                </a:solidFill>
              </a:rPr>
              <a:t> </a:t>
            </a:r>
            <a:r>
              <a:rPr lang="en-PH" i="1" dirty="0" err="1" smtClean="0">
                <a:solidFill>
                  <a:srgbClr val="C00000"/>
                </a:solidFill>
              </a:rPr>
              <a:t>bayan</a:t>
            </a:r>
            <a:endParaRPr lang="en-PH" i="1" dirty="0" smtClean="0">
              <a:solidFill>
                <a:srgbClr val="C00000"/>
              </a:solidFill>
            </a:endParaRPr>
          </a:p>
          <a:p>
            <a:r>
              <a:rPr lang="en-PH" dirty="0" smtClean="0"/>
              <a:t>For each attribute, we will assign a score </a:t>
            </a:r>
            <a:r>
              <a:rPr lang="en-PH" i="1" dirty="0" err="1" smtClean="0">
                <a:solidFill>
                  <a:srgbClr val="C00000"/>
                </a:solidFill>
              </a:rPr>
              <a:t>Magbibigay</a:t>
            </a:r>
            <a:r>
              <a:rPr lang="en-PH" i="1" dirty="0" smtClean="0">
                <a:solidFill>
                  <a:srgbClr val="C00000"/>
                </a:solidFill>
              </a:rPr>
              <a:t> </a:t>
            </a:r>
            <a:r>
              <a:rPr lang="en-PH" i="1" dirty="0" err="1" smtClean="0">
                <a:solidFill>
                  <a:srgbClr val="C00000"/>
                </a:solidFill>
              </a:rPr>
              <a:t>tugon</a:t>
            </a:r>
            <a:r>
              <a:rPr lang="en-PH" i="1" dirty="0" smtClean="0">
                <a:solidFill>
                  <a:srgbClr val="C00000"/>
                </a:solidFill>
              </a:rPr>
              <a:t> </a:t>
            </a:r>
            <a:r>
              <a:rPr lang="en-PH" i="1" dirty="0" err="1" smtClean="0">
                <a:solidFill>
                  <a:srgbClr val="C00000"/>
                </a:solidFill>
              </a:rPr>
              <a:t>sa</a:t>
            </a:r>
            <a:r>
              <a:rPr lang="en-PH" i="1" dirty="0" smtClean="0">
                <a:solidFill>
                  <a:srgbClr val="C00000"/>
                </a:solidFill>
              </a:rPr>
              <a:t> </a:t>
            </a:r>
            <a:r>
              <a:rPr lang="en-PH" i="1" dirty="0" err="1" smtClean="0">
                <a:solidFill>
                  <a:srgbClr val="C00000"/>
                </a:solidFill>
              </a:rPr>
              <a:t>bawat</a:t>
            </a:r>
            <a:r>
              <a:rPr lang="en-PH" i="1" dirty="0" smtClean="0">
                <a:solidFill>
                  <a:srgbClr val="C00000"/>
                </a:solidFill>
              </a:rPr>
              <a:t> </a:t>
            </a:r>
            <a:r>
              <a:rPr lang="en-PH" i="1" dirty="0" err="1" smtClean="0">
                <a:solidFill>
                  <a:srgbClr val="C00000"/>
                </a:solidFill>
              </a:rPr>
              <a:t>katangian</a:t>
            </a:r>
            <a:endParaRPr lang="en-PH" i="1" dirty="0" smtClean="0">
              <a:solidFill>
                <a:srgbClr val="C00000"/>
              </a:solidFill>
            </a:endParaRPr>
          </a:p>
          <a:p>
            <a:endParaRPr lang="en-PH" i="1" dirty="0">
              <a:solidFill>
                <a:srgbClr val="C00000"/>
              </a:solidFill>
            </a:endParaRPr>
          </a:p>
          <a:p>
            <a:endParaRPr lang="en-PH" i="1" dirty="0" smtClean="0">
              <a:solidFill>
                <a:srgbClr val="C00000"/>
              </a:solidFill>
            </a:endParaRPr>
          </a:p>
          <a:p>
            <a:r>
              <a:rPr lang="en-PH" dirty="0" smtClean="0"/>
              <a:t>Indicate reasons for the rating </a:t>
            </a:r>
            <a:r>
              <a:rPr lang="en-PH" i="1" dirty="0" err="1" smtClean="0">
                <a:solidFill>
                  <a:srgbClr val="C00000"/>
                </a:solidFill>
              </a:rPr>
              <a:t>Maglagay</a:t>
            </a:r>
            <a:r>
              <a:rPr lang="en-PH" i="1" dirty="0" smtClean="0">
                <a:solidFill>
                  <a:srgbClr val="C00000"/>
                </a:solidFill>
              </a:rPr>
              <a:t> </a:t>
            </a:r>
            <a:r>
              <a:rPr lang="en-PH" i="1" dirty="0" err="1" smtClean="0">
                <a:solidFill>
                  <a:srgbClr val="C00000"/>
                </a:solidFill>
              </a:rPr>
              <a:t>ng</a:t>
            </a:r>
            <a:r>
              <a:rPr lang="en-PH" i="1" dirty="0" smtClean="0">
                <a:solidFill>
                  <a:srgbClr val="C00000"/>
                </a:solidFill>
              </a:rPr>
              <a:t> </a:t>
            </a:r>
            <a:r>
              <a:rPr lang="en-PH" i="1" dirty="0" err="1" smtClean="0">
                <a:solidFill>
                  <a:srgbClr val="C00000"/>
                </a:solidFill>
              </a:rPr>
              <a:t>detalya</a:t>
            </a:r>
            <a:r>
              <a:rPr lang="en-PH" i="1" dirty="0" smtClean="0">
                <a:solidFill>
                  <a:srgbClr val="C00000"/>
                </a:solidFill>
              </a:rPr>
              <a:t> kung </a:t>
            </a:r>
            <a:r>
              <a:rPr lang="en-PH" i="1" dirty="0" err="1" smtClean="0">
                <a:solidFill>
                  <a:srgbClr val="C00000"/>
                </a:solidFill>
              </a:rPr>
              <a:t>bakit</a:t>
            </a:r>
            <a:r>
              <a:rPr lang="en-PH" i="1" dirty="0" smtClean="0">
                <a:solidFill>
                  <a:srgbClr val="C00000"/>
                </a:solidFill>
              </a:rPr>
              <a:t> </a:t>
            </a:r>
            <a:r>
              <a:rPr lang="en-PH" i="1" dirty="0" err="1" smtClean="0">
                <a:solidFill>
                  <a:srgbClr val="C00000"/>
                </a:solidFill>
              </a:rPr>
              <a:t>ganun</a:t>
            </a:r>
            <a:r>
              <a:rPr lang="en-PH" i="1" dirty="0" smtClean="0">
                <a:solidFill>
                  <a:srgbClr val="C00000"/>
                </a:solidFill>
              </a:rPr>
              <a:t> </a:t>
            </a:r>
            <a:r>
              <a:rPr lang="en-PH" i="1" dirty="0" err="1" smtClean="0">
                <a:solidFill>
                  <a:srgbClr val="C00000"/>
                </a:solidFill>
              </a:rPr>
              <a:t>ang</a:t>
            </a:r>
            <a:r>
              <a:rPr lang="en-PH" i="1" dirty="0" smtClean="0">
                <a:solidFill>
                  <a:srgbClr val="C00000"/>
                </a:solidFill>
              </a:rPr>
              <a:t> </a:t>
            </a:r>
            <a:r>
              <a:rPr lang="en-PH" i="1" dirty="0" err="1" smtClean="0">
                <a:solidFill>
                  <a:srgbClr val="C00000"/>
                </a:solidFill>
              </a:rPr>
              <a:t>ibinigay</a:t>
            </a:r>
            <a:r>
              <a:rPr lang="en-PH" i="1" dirty="0" smtClean="0">
                <a:solidFill>
                  <a:srgbClr val="C00000"/>
                </a:solidFill>
              </a:rPr>
              <a:t> </a:t>
            </a:r>
            <a:r>
              <a:rPr lang="en-PH" i="1" dirty="0" err="1" smtClean="0">
                <a:solidFill>
                  <a:srgbClr val="C00000"/>
                </a:solidFill>
              </a:rPr>
              <a:t>na</a:t>
            </a:r>
            <a:r>
              <a:rPr lang="en-PH" i="1" dirty="0" smtClean="0">
                <a:solidFill>
                  <a:srgbClr val="C00000"/>
                </a:solidFill>
              </a:rPr>
              <a:t> </a:t>
            </a:r>
            <a:r>
              <a:rPr lang="en-PH" i="1" dirty="0" err="1" smtClean="0">
                <a:solidFill>
                  <a:srgbClr val="C00000"/>
                </a:solidFill>
              </a:rPr>
              <a:t>puntos</a:t>
            </a:r>
            <a:r>
              <a:rPr lang="en-PH" i="1" dirty="0" smtClean="0">
                <a:solidFill>
                  <a:srgbClr val="C00000"/>
                </a:solidFill>
              </a:rPr>
              <a:t> at </a:t>
            </a:r>
            <a:r>
              <a:rPr lang="en-PH" i="1" dirty="0" err="1" smtClean="0">
                <a:solidFill>
                  <a:srgbClr val="C00000"/>
                </a:solidFill>
              </a:rPr>
              <a:t>mga</a:t>
            </a:r>
            <a:r>
              <a:rPr lang="en-PH" i="1" dirty="0" smtClean="0">
                <a:solidFill>
                  <a:srgbClr val="C00000"/>
                </a:solidFill>
              </a:rPr>
              <a:t> </a:t>
            </a:r>
            <a:r>
              <a:rPr lang="en-PH" i="1" dirty="0" err="1" smtClean="0">
                <a:solidFill>
                  <a:srgbClr val="C00000"/>
                </a:solidFill>
              </a:rPr>
              <a:t>mungkahi</a:t>
            </a:r>
            <a:r>
              <a:rPr lang="en-PH" i="1" dirty="0" smtClean="0">
                <a:solidFill>
                  <a:srgbClr val="C00000"/>
                </a:solidFill>
              </a:rPr>
              <a:t> </a:t>
            </a:r>
            <a:r>
              <a:rPr lang="en-PH" i="1" dirty="0" err="1" smtClean="0">
                <a:solidFill>
                  <a:srgbClr val="C00000"/>
                </a:solidFill>
              </a:rPr>
              <a:t>para</a:t>
            </a:r>
            <a:r>
              <a:rPr lang="en-PH" i="1" dirty="0" smtClean="0">
                <a:solidFill>
                  <a:srgbClr val="C00000"/>
                </a:solidFill>
              </a:rPr>
              <a:t> </a:t>
            </a:r>
            <a:r>
              <a:rPr lang="en-PH" i="1" dirty="0" err="1" smtClean="0">
                <a:solidFill>
                  <a:srgbClr val="C00000"/>
                </a:solidFill>
              </a:rPr>
              <a:t>mapabuti</a:t>
            </a:r>
            <a:r>
              <a:rPr lang="en-PH" i="1" dirty="0" smtClean="0">
                <a:solidFill>
                  <a:srgbClr val="C00000"/>
                </a:solidFill>
              </a:rPr>
              <a:t> </a:t>
            </a:r>
            <a:r>
              <a:rPr lang="en-PH" i="1" dirty="0" err="1" smtClean="0">
                <a:solidFill>
                  <a:srgbClr val="C00000"/>
                </a:solidFill>
              </a:rPr>
              <a:t>ang</a:t>
            </a:r>
            <a:r>
              <a:rPr lang="en-PH" i="1" dirty="0" smtClean="0">
                <a:solidFill>
                  <a:srgbClr val="C00000"/>
                </a:solidFill>
              </a:rPr>
              <a:t> </a:t>
            </a:r>
            <a:r>
              <a:rPr lang="en-PH" i="1" dirty="0" err="1" smtClean="0">
                <a:solidFill>
                  <a:srgbClr val="C00000"/>
                </a:solidFill>
              </a:rPr>
              <a:t>puntos</a:t>
            </a:r>
            <a:endParaRPr lang="en-PH" i="1" dirty="0" smtClean="0">
              <a:solidFill>
                <a:srgbClr val="C00000"/>
              </a:solidFill>
            </a:endParaRPr>
          </a:p>
          <a:p>
            <a:r>
              <a:rPr lang="en-PH" i="1" dirty="0" err="1" smtClean="0">
                <a:solidFill>
                  <a:srgbClr val="C00000"/>
                </a:solidFill>
              </a:rPr>
              <a:t>Gagawin</a:t>
            </a:r>
            <a:r>
              <a:rPr lang="en-PH" i="1" dirty="0" smtClean="0">
                <a:solidFill>
                  <a:srgbClr val="C00000"/>
                </a:solidFill>
              </a:rPr>
              <a:t> </a:t>
            </a:r>
            <a:r>
              <a:rPr lang="en-PH" i="1" dirty="0" err="1" smtClean="0">
                <a:solidFill>
                  <a:srgbClr val="C00000"/>
                </a:solidFill>
              </a:rPr>
              <a:t>ito</a:t>
            </a:r>
            <a:r>
              <a:rPr lang="en-PH" i="1" dirty="0" smtClean="0">
                <a:solidFill>
                  <a:srgbClr val="C00000"/>
                </a:solidFill>
              </a:rPr>
              <a:t> </a:t>
            </a:r>
            <a:r>
              <a:rPr lang="en-PH" i="1" dirty="0" err="1" smtClean="0">
                <a:solidFill>
                  <a:srgbClr val="C00000"/>
                </a:solidFill>
              </a:rPr>
              <a:t>para</a:t>
            </a:r>
            <a:r>
              <a:rPr lang="en-PH" i="1" dirty="0" smtClean="0">
                <a:solidFill>
                  <a:srgbClr val="C00000"/>
                </a:solidFill>
              </a:rPr>
              <a:t> </a:t>
            </a:r>
            <a:r>
              <a:rPr lang="en-PH" i="1" dirty="0" err="1" smtClean="0">
                <a:solidFill>
                  <a:srgbClr val="C00000"/>
                </a:solidFill>
              </a:rPr>
              <a:t>sa</a:t>
            </a:r>
            <a:r>
              <a:rPr lang="en-PH" i="1" dirty="0" smtClean="0">
                <a:solidFill>
                  <a:srgbClr val="C00000"/>
                </a:solidFill>
              </a:rPr>
              <a:t> Rural Health Unit (RHU) at Barangay Health Station (BHS)</a:t>
            </a:r>
            <a:endParaRPr lang="en-PH" i="1" dirty="0">
              <a:solidFill>
                <a:srgbClr val="C00000"/>
              </a:solidFill>
            </a:endParaRPr>
          </a:p>
        </p:txBody>
      </p:sp>
      <p:sp>
        <p:nvSpPr>
          <p:cNvPr id="4" name="Slide Number Placeholder 3"/>
          <p:cNvSpPr>
            <a:spLocks noGrp="1"/>
          </p:cNvSpPr>
          <p:nvPr>
            <p:ph type="sldNum" sz="quarter" idx="12"/>
          </p:nvPr>
        </p:nvSpPr>
        <p:spPr/>
        <p:txBody>
          <a:bodyPr/>
          <a:lstStyle/>
          <a:p>
            <a:fld id="{CEDDC02D-9C36-45D3-AB0C-296EFC812A94}" type="slidenum">
              <a:rPr lang="en-PH" smtClean="0"/>
              <a:pPr/>
              <a:t>15</a:t>
            </a:fld>
            <a:endParaRPr lang="en-PH"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3200400"/>
            <a:ext cx="3621118"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Date Placeholder 5"/>
          <p:cNvSpPr>
            <a:spLocks noGrp="1"/>
          </p:cNvSpPr>
          <p:nvPr>
            <p:ph type="dt" sz="half" idx="10"/>
          </p:nvPr>
        </p:nvSpPr>
        <p:spPr/>
        <p:txBody>
          <a:bodyPr/>
          <a:lstStyle/>
          <a:p>
            <a:r>
              <a:rPr lang="en-PH" smtClean="0"/>
              <a:t>i-Pantawid eFDS 8</a:t>
            </a:r>
            <a:endParaRPr lang="en-PH"/>
          </a:p>
        </p:txBody>
      </p:sp>
    </p:spTree>
    <p:extLst>
      <p:ext uri="{BB962C8B-B14F-4D97-AF65-F5344CB8AC3E}">
        <p14:creationId xmlns:p14="http://schemas.microsoft.com/office/powerpoint/2010/main" val="37519324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EDDC02D-9C36-45D3-AB0C-296EFC812A94}" type="slidenum">
              <a:rPr lang="en-PH" smtClean="0"/>
              <a:pPr/>
              <a:t>16</a:t>
            </a:fld>
            <a:endParaRPr lang="en-PH" dirty="0"/>
          </a:p>
        </p:txBody>
      </p:sp>
      <p:sp>
        <p:nvSpPr>
          <p:cNvPr id="6" name="Date Placeholder 5"/>
          <p:cNvSpPr>
            <a:spLocks noGrp="1"/>
          </p:cNvSpPr>
          <p:nvPr>
            <p:ph type="dt" sz="half" idx="10"/>
          </p:nvPr>
        </p:nvSpPr>
        <p:spPr/>
        <p:txBody>
          <a:bodyPr/>
          <a:lstStyle/>
          <a:p>
            <a:r>
              <a:rPr lang="en-PH" smtClean="0"/>
              <a:t>i-Pantawid eFDS 8</a:t>
            </a:r>
            <a:endParaRPr lang="en-PH" dirty="0"/>
          </a:p>
        </p:txBody>
      </p:sp>
      <p:pic>
        <p:nvPicPr>
          <p:cNvPr id="2057" name="Picture 9"/>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3839"/>
          <a:stretch/>
        </p:blipFill>
        <p:spPr bwMode="auto">
          <a:xfrm>
            <a:off x="1830387" y="50741"/>
            <a:ext cx="5637213" cy="6840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385492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EDDC02D-9C36-45D3-AB0C-296EFC812A94}" type="slidenum">
              <a:rPr lang="en-PH" smtClean="0"/>
              <a:t>17</a:t>
            </a:fld>
            <a:endParaRPr lang="en-PH" dirty="0"/>
          </a:p>
        </p:txBody>
      </p:sp>
      <p:sp>
        <p:nvSpPr>
          <p:cNvPr id="4" name="Date Placeholder 3"/>
          <p:cNvSpPr>
            <a:spLocks noGrp="1"/>
          </p:cNvSpPr>
          <p:nvPr>
            <p:ph type="dt" sz="half" idx="10"/>
          </p:nvPr>
        </p:nvSpPr>
        <p:spPr/>
        <p:txBody>
          <a:bodyPr/>
          <a:lstStyle/>
          <a:p>
            <a:r>
              <a:rPr lang="en-PH" smtClean="0"/>
              <a:t>i-Pantawid eFDS 8</a:t>
            </a:r>
            <a:endParaRPr lang="en-PH" dirty="0"/>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76400" y="96174"/>
            <a:ext cx="6083300" cy="7016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902223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3"/>
          <p:cNvSpPr txBox="1">
            <a:spLocks noChangeArrowheads="1"/>
          </p:cNvSpPr>
          <p:nvPr/>
        </p:nvSpPr>
        <p:spPr bwMode="auto">
          <a:xfrm>
            <a:off x="990600" y="381000"/>
            <a:ext cx="7315200" cy="612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a:t>“When health is absent,</a:t>
            </a:r>
          </a:p>
          <a:p>
            <a:pPr eaLnBrk="1" hangingPunct="1"/>
            <a:r>
              <a:rPr lang="en-US" sz="2800"/>
              <a:t>wisdom cannot reveal itself,</a:t>
            </a:r>
          </a:p>
          <a:p>
            <a:pPr eaLnBrk="1" hangingPunct="1"/>
            <a:r>
              <a:rPr lang="en-US" sz="2800"/>
              <a:t>art cannot manifest, </a:t>
            </a:r>
          </a:p>
          <a:p>
            <a:pPr eaLnBrk="1" hangingPunct="1"/>
            <a:r>
              <a:rPr lang="en-US" sz="2800"/>
              <a:t>strength cannot fight, </a:t>
            </a:r>
          </a:p>
          <a:p>
            <a:pPr eaLnBrk="1" hangingPunct="1"/>
            <a:r>
              <a:rPr lang="en-US" sz="2800"/>
              <a:t>wealth becomes useless, </a:t>
            </a:r>
          </a:p>
          <a:p>
            <a:pPr eaLnBrk="1" hangingPunct="1"/>
            <a:r>
              <a:rPr lang="en-US" sz="2800"/>
              <a:t>and intelligence cannot be applied.” </a:t>
            </a:r>
            <a:br>
              <a:rPr lang="en-US" sz="2800"/>
            </a:br>
            <a:r>
              <a:rPr lang="en-US" sz="2800"/>
              <a:t>― </a:t>
            </a:r>
            <a:r>
              <a:rPr lang="en-US" sz="2800" b="1"/>
              <a:t>Herophilus</a:t>
            </a:r>
            <a:r>
              <a:rPr lang="en-US" sz="2800"/>
              <a:t> (335-280 BC)</a:t>
            </a:r>
          </a:p>
          <a:p>
            <a:pPr eaLnBrk="1" hangingPunct="1"/>
            <a:endParaRPr lang="en-US" sz="2800" i="1">
              <a:solidFill>
                <a:srgbClr val="002060"/>
              </a:solidFill>
            </a:endParaRPr>
          </a:p>
          <a:p>
            <a:pPr eaLnBrk="1" hangingPunct="1"/>
            <a:r>
              <a:rPr lang="en-US" sz="2800" i="1">
                <a:solidFill>
                  <a:srgbClr val="002060"/>
                </a:solidFill>
              </a:rPr>
              <a:t>Pag walang kalusugan,</a:t>
            </a:r>
          </a:p>
          <a:p>
            <a:pPr eaLnBrk="1" hangingPunct="1"/>
            <a:r>
              <a:rPr lang="en-US" sz="2800" i="1">
                <a:solidFill>
                  <a:srgbClr val="002060"/>
                </a:solidFill>
              </a:rPr>
              <a:t>ang karunungan ay hindi maipapakita,</a:t>
            </a:r>
          </a:p>
          <a:p>
            <a:pPr eaLnBrk="1" hangingPunct="1"/>
            <a:r>
              <a:rPr lang="en-US" sz="2800" i="1">
                <a:solidFill>
                  <a:srgbClr val="002060"/>
                </a:solidFill>
              </a:rPr>
              <a:t>ang sining ay hindi maihahayag,</a:t>
            </a:r>
          </a:p>
          <a:p>
            <a:pPr eaLnBrk="1" hangingPunct="1"/>
            <a:r>
              <a:rPr lang="en-US" sz="2800" i="1">
                <a:solidFill>
                  <a:srgbClr val="002060"/>
                </a:solidFill>
              </a:rPr>
              <a:t>ang kalakasan ay hindi mailalaban,</a:t>
            </a:r>
          </a:p>
          <a:p>
            <a:pPr eaLnBrk="1" hangingPunct="1"/>
            <a:r>
              <a:rPr lang="en-US" sz="2800" i="1">
                <a:solidFill>
                  <a:srgbClr val="002060"/>
                </a:solidFill>
              </a:rPr>
              <a:t>ang kayamanan ay walang kabuluhan</a:t>
            </a:r>
          </a:p>
          <a:p>
            <a:pPr eaLnBrk="1" hangingPunct="1"/>
            <a:r>
              <a:rPr lang="en-US" sz="2800" i="1">
                <a:solidFill>
                  <a:srgbClr val="002060"/>
                </a:solidFill>
              </a:rPr>
              <a:t>at ang katalinuhan ay hindi magagamit.</a:t>
            </a:r>
          </a:p>
        </p:txBody>
      </p:sp>
      <p:pic>
        <p:nvPicPr>
          <p:cNvPr id="1126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533400"/>
            <a:ext cx="1617663" cy="169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CEDDC02D-9C36-45D3-AB0C-296EFC812A94}" type="slidenum">
              <a:rPr lang="en-PH" smtClean="0"/>
              <a:t>18</a:t>
            </a:fld>
            <a:endParaRPr lang="en-PH" dirty="0"/>
          </a:p>
        </p:txBody>
      </p:sp>
      <p:sp>
        <p:nvSpPr>
          <p:cNvPr id="4" name="Date Placeholder 3"/>
          <p:cNvSpPr>
            <a:spLocks noGrp="1"/>
          </p:cNvSpPr>
          <p:nvPr>
            <p:ph type="dt" sz="half" idx="10"/>
          </p:nvPr>
        </p:nvSpPr>
        <p:spPr/>
        <p:txBody>
          <a:bodyPr/>
          <a:lstStyle/>
          <a:p>
            <a:r>
              <a:rPr lang="en-PH" smtClean="0"/>
              <a:t>i-Pantawid eFDS 8</a:t>
            </a:r>
            <a:endParaRPr lang="en-PH" dirty="0"/>
          </a:p>
        </p:txBody>
      </p:sp>
    </p:spTree>
    <p:extLst>
      <p:ext uri="{BB962C8B-B14F-4D97-AF65-F5344CB8AC3E}">
        <p14:creationId xmlns:p14="http://schemas.microsoft.com/office/powerpoint/2010/main" val="35294133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392765499"/>
              </p:ext>
            </p:extLst>
          </p:nvPr>
        </p:nvGraphicFramePr>
        <p:xfrm>
          <a:off x="204788" y="1390488"/>
          <a:ext cx="8786813" cy="5244376"/>
        </p:xfrm>
        <a:graphic>
          <a:graphicData uri="http://schemas.openxmlformats.org/drawingml/2006/table">
            <a:tbl>
              <a:tblPr firstRow="1" firstCol="1" bandRow="1"/>
              <a:tblGrid>
                <a:gridCol w="2690812"/>
                <a:gridCol w="1178461"/>
                <a:gridCol w="1178461"/>
                <a:gridCol w="1178461"/>
                <a:gridCol w="2560618"/>
              </a:tblGrid>
              <a:tr h="971712">
                <a:tc>
                  <a:txBody>
                    <a:bodyPr/>
                    <a:lstStyle/>
                    <a:p>
                      <a:pPr marL="0" marR="0" algn="ctr">
                        <a:lnSpc>
                          <a:spcPct val="100000"/>
                        </a:lnSpc>
                        <a:spcBef>
                          <a:spcPts val="0"/>
                        </a:spcBef>
                        <a:spcAft>
                          <a:spcPts val="0"/>
                        </a:spcAft>
                      </a:pPr>
                      <a:r>
                        <a:rPr lang="en-US" sz="1400" dirty="0">
                          <a:effectLst/>
                          <a:latin typeface="Calibri"/>
                          <a:ea typeface="Calibri"/>
                          <a:cs typeface="Times New Roman"/>
                        </a:rPr>
                        <a:t>Equipment</a:t>
                      </a:r>
                      <a:endParaRPr lang="en-US" sz="1200" dirty="0">
                        <a:effectLst/>
                        <a:latin typeface="Calibri"/>
                        <a:ea typeface="Calibri"/>
                        <a:cs typeface="Times New Roman"/>
                      </a:endParaRPr>
                    </a:p>
                  </a:txBody>
                  <a:tcPr marL="98425" marR="984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0" marR="0" algn="ctr">
                        <a:lnSpc>
                          <a:spcPct val="100000"/>
                        </a:lnSpc>
                        <a:spcBef>
                          <a:spcPts val="0"/>
                        </a:spcBef>
                        <a:spcAft>
                          <a:spcPts val="0"/>
                        </a:spcAft>
                      </a:pPr>
                      <a:r>
                        <a:rPr lang="en-US" sz="1400" dirty="0" err="1" smtClean="0">
                          <a:effectLst/>
                          <a:latin typeface="Calibri"/>
                          <a:ea typeface="Calibri"/>
                          <a:cs typeface="Times New Roman"/>
                        </a:rPr>
                        <a:t>Mayroon</a:t>
                      </a:r>
                      <a:r>
                        <a:rPr lang="en-US" sz="1400" dirty="0" smtClean="0">
                          <a:effectLst/>
                          <a:latin typeface="Calibri"/>
                          <a:ea typeface="Calibri"/>
                          <a:cs typeface="Times New Roman"/>
                        </a:rPr>
                        <a:t> at </a:t>
                      </a:r>
                      <a:r>
                        <a:rPr lang="en-US" sz="1400" dirty="0" err="1" smtClean="0">
                          <a:effectLst/>
                          <a:latin typeface="Calibri"/>
                          <a:ea typeface="Calibri"/>
                          <a:cs typeface="Times New Roman"/>
                        </a:rPr>
                        <a:t>umaandar</a:t>
                      </a:r>
                      <a:endParaRPr lang="en-US" sz="1400" dirty="0" smtClean="0">
                        <a:effectLst/>
                        <a:latin typeface="Calibri"/>
                        <a:ea typeface="Calibri"/>
                        <a:cs typeface="Times New Roman"/>
                      </a:endParaRPr>
                    </a:p>
                  </a:txBody>
                  <a:tcPr marL="98425" marR="984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0" marR="0" algn="ctr">
                        <a:lnSpc>
                          <a:spcPct val="100000"/>
                        </a:lnSpc>
                        <a:spcBef>
                          <a:spcPts val="0"/>
                        </a:spcBef>
                        <a:spcAft>
                          <a:spcPts val="0"/>
                        </a:spcAft>
                      </a:pPr>
                      <a:r>
                        <a:rPr lang="en-US" sz="1400" dirty="0" err="1" smtClean="0">
                          <a:effectLst/>
                          <a:latin typeface="+mn-lt"/>
                          <a:ea typeface="Calibri"/>
                          <a:cs typeface="Times New Roman"/>
                        </a:rPr>
                        <a:t>Mayroon</a:t>
                      </a:r>
                      <a:r>
                        <a:rPr lang="en-US" sz="1400" dirty="0" smtClean="0">
                          <a:effectLst/>
                          <a:latin typeface="+mn-lt"/>
                          <a:ea typeface="Calibri"/>
                          <a:cs typeface="Times New Roman"/>
                        </a:rPr>
                        <a:t> </a:t>
                      </a:r>
                      <a:r>
                        <a:rPr lang="en-US" sz="1400" dirty="0" err="1" smtClean="0">
                          <a:effectLst/>
                          <a:latin typeface="+mn-lt"/>
                          <a:ea typeface="Calibri"/>
                          <a:cs typeface="Times New Roman"/>
                        </a:rPr>
                        <a:t>ngunit</a:t>
                      </a:r>
                      <a:r>
                        <a:rPr lang="en-US" sz="1400" baseline="0" dirty="0" smtClean="0">
                          <a:effectLst/>
                          <a:latin typeface="+mn-lt"/>
                          <a:ea typeface="Calibri"/>
                          <a:cs typeface="Times New Roman"/>
                        </a:rPr>
                        <a:t> </a:t>
                      </a:r>
                      <a:r>
                        <a:rPr lang="en-US" sz="1400" dirty="0" smtClean="0">
                          <a:effectLst/>
                          <a:latin typeface="+mn-lt"/>
                          <a:ea typeface="Calibri"/>
                          <a:cs typeface="Times New Roman"/>
                        </a:rPr>
                        <a:t> </a:t>
                      </a:r>
                      <a:r>
                        <a:rPr lang="en-US" sz="1400" dirty="0" err="1" smtClean="0">
                          <a:effectLst/>
                          <a:latin typeface="+mn-lt"/>
                          <a:ea typeface="Calibri"/>
                          <a:cs typeface="Times New Roman"/>
                        </a:rPr>
                        <a:t>hindi</a:t>
                      </a:r>
                      <a:r>
                        <a:rPr lang="en-US" sz="1400" dirty="0" smtClean="0">
                          <a:effectLst/>
                          <a:latin typeface="+mn-lt"/>
                          <a:ea typeface="Calibri"/>
                          <a:cs typeface="Times New Roman"/>
                        </a:rPr>
                        <a:t> </a:t>
                      </a:r>
                      <a:r>
                        <a:rPr lang="en-US" sz="1400" dirty="0" err="1" smtClean="0">
                          <a:effectLst/>
                          <a:latin typeface="+mn-lt"/>
                          <a:ea typeface="Calibri"/>
                          <a:cs typeface="Times New Roman"/>
                        </a:rPr>
                        <a:t>umaandar</a:t>
                      </a:r>
                      <a:endParaRPr lang="en-US" sz="1200" dirty="0">
                        <a:effectLst/>
                        <a:latin typeface="+mn-lt"/>
                        <a:ea typeface="Calibri"/>
                        <a:cs typeface="Times New Roman"/>
                      </a:endParaRPr>
                    </a:p>
                  </a:txBody>
                  <a:tcPr marL="98425" marR="984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0" marR="0" algn="ctr">
                        <a:lnSpc>
                          <a:spcPct val="100000"/>
                        </a:lnSpc>
                        <a:spcBef>
                          <a:spcPts val="0"/>
                        </a:spcBef>
                        <a:spcAft>
                          <a:spcPts val="0"/>
                        </a:spcAft>
                      </a:pPr>
                      <a:r>
                        <a:rPr lang="en-US" sz="1400" dirty="0" err="1" smtClean="0">
                          <a:effectLst/>
                          <a:latin typeface="+mn-lt"/>
                          <a:ea typeface="Calibri"/>
                          <a:cs typeface="Times New Roman"/>
                        </a:rPr>
                        <a:t>Wala</a:t>
                      </a:r>
                      <a:endParaRPr lang="en-US" sz="1200" dirty="0">
                        <a:effectLst/>
                        <a:latin typeface="+mn-lt"/>
                        <a:ea typeface="Calibri"/>
                        <a:cs typeface="Times New Roman"/>
                      </a:endParaRPr>
                    </a:p>
                  </a:txBody>
                  <a:tcPr marL="98425" marR="984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0" marR="0" algn="ctr">
                        <a:lnSpc>
                          <a:spcPct val="100000"/>
                        </a:lnSpc>
                        <a:spcBef>
                          <a:spcPts val="0"/>
                        </a:spcBef>
                        <a:spcAft>
                          <a:spcPts val="0"/>
                        </a:spcAft>
                      </a:pPr>
                      <a:r>
                        <a:rPr lang="en-US" sz="1400" dirty="0">
                          <a:effectLst/>
                          <a:latin typeface="Calibri"/>
                          <a:ea typeface="Calibri"/>
                          <a:cs typeface="Times New Roman"/>
                        </a:rPr>
                        <a:t>Remarks</a:t>
                      </a:r>
                      <a:endParaRPr lang="en-US" sz="1200" dirty="0">
                        <a:effectLst/>
                        <a:latin typeface="Calibri"/>
                        <a:ea typeface="Calibri"/>
                        <a:cs typeface="Times New Roman"/>
                      </a:endParaRPr>
                    </a:p>
                  </a:txBody>
                  <a:tcPr marL="98425" marR="984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1068166">
                <a:tc>
                  <a:txBody>
                    <a:bodyPr/>
                    <a:lstStyle/>
                    <a:p>
                      <a:pPr marL="0" marR="0" algn="l">
                        <a:lnSpc>
                          <a:spcPct val="100000"/>
                        </a:lnSpc>
                        <a:spcBef>
                          <a:spcPts val="0"/>
                        </a:spcBef>
                        <a:spcAft>
                          <a:spcPts val="0"/>
                        </a:spcAft>
                      </a:pPr>
                      <a:r>
                        <a:rPr lang="en-US" sz="1400" dirty="0" smtClean="0">
                          <a:effectLst/>
                          <a:latin typeface="Calibri"/>
                          <a:ea typeface="Calibri"/>
                          <a:cs typeface="Times New Roman"/>
                        </a:rPr>
                        <a:t>Sphygmomanometer</a:t>
                      </a:r>
                    </a:p>
                    <a:p>
                      <a:pPr marL="0" marR="0" algn="l">
                        <a:lnSpc>
                          <a:spcPct val="100000"/>
                        </a:lnSpc>
                        <a:spcBef>
                          <a:spcPts val="0"/>
                        </a:spcBef>
                        <a:spcAft>
                          <a:spcPts val="0"/>
                        </a:spcAft>
                      </a:pPr>
                      <a:r>
                        <a:rPr lang="en-US" sz="1400" dirty="0" smtClean="0">
                          <a:effectLst/>
                          <a:latin typeface="Calibri"/>
                          <a:ea typeface="Calibri"/>
                          <a:cs typeface="Times New Roman"/>
                        </a:rPr>
                        <a:t>(For blood</a:t>
                      </a:r>
                    </a:p>
                    <a:p>
                      <a:pPr marL="0" marR="0" algn="l">
                        <a:lnSpc>
                          <a:spcPct val="100000"/>
                        </a:lnSpc>
                        <a:spcBef>
                          <a:spcPts val="0"/>
                        </a:spcBef>
                        <a:spcAft>
                          <a:spcPts val="0"/>
                        </a:spcAft>
                      </a:pPr>
                      <a:r>
                        <a:rPr lang="en-US" sz="1400" dirty="0" smtClean="0">
                          <a:effectLst/>
                          <a:latin typeface="Calibri"/>
                          <a:ea typeface="Calibri"/>
                          <a:cs typeface="Times New Roman"/>
                        </a:rPr>
                        <a:t>pressure)</a:t>
                      </a:r>
                    </a:p>
                    <a:p>
                      <a:pPr marL="0" marR="0" algn="l">
                        <a:lnSpc>
                          <a:spcPct val="100000"/>
                        </a:lnSpc>
                        <a:spcBef>
                          <a:spcPts val="0"/>
                        </a:spcBef>
                        <a:spcAft>
                          <a:spcPts val="0"/>
                        </a:spcAft>
                      </a:pPr>
                      <a:endParaRPr lang="en-US" sz="1200" dirty="0">
                        <a:effectLst/>
                        <a:latin typeface="Calibri"/>
                        <a:ea typeface="Calibri"/>
                        <a:cs typeface="Times New Roman"/>
                      </a:endParaRPr>
                    </a:p>
                  </a:txBody>
                  <a:tcPr marT="27432" marB="274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a:effectLst/>
                          <a:latin typeface="Calibri"/>
                          <a:ea typeface="Calibri"/>
                          <a:cs typeface="Times New Roman"/>
                        </a:rPr>
                        <a:t> </a:t>
                      </a:r>
                      <a:endParaRPr lang="en-US" sz="1200">
                        <a:effectLst/>
                        <a:latin typeface="Calibri"/>
                        <a:ea typeface="Calibri"/>
                        <a:cs typeface="Times New Roman"/>
                      </a:endParaRPr>
                    </a:p>
                  </a:txBody>
                  <a:tcPr marT="27432" marB="274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a:effectLst/>
                          <a:latin typeface="Calibri"/>
                          <a:ea typeface="Calibri"/>
                          <a:cs typeface="Times New Roman"/>
                        </a:rPr>
                        <a:t> </a:t>
                      </a:r>
                      <a:endParaRPr lang="en-US" sz="1200">
                        <a:effectLst/>
                        <a:latin typeface="Calibri"/>
                        <a:ea typeface="Calibri"/>
                        <a:cs typeface="Times New Roman"/>
                      </a:endParaRPr>
                    </a:p>
                  </a:txBody>
                  <a:tcPr marT="27432" marB="274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dirty="0">
                          <a:effectLst/>
                          <a:latin typeface="Calibri"/>
                          <a:ea typeface="Calibri"/>
                          <a:cs typeface="Times New Roman"/>
                        </a:rPr>
                        <a:t> </a:t>
                      </a:r>
                      <a:endParaRPr lang="en-US" sz="1200" dirty="0">
                        <a:effectLst/>
                        <a:latin typeface="Calibri"/>
                        <a:ea typeface="Calibri"/>
                        <a:cs typeface="Times New Roman"/>
                      </a:endParaRPr>
                    </a:p>
                  </a:txBody>
                  <a:tcPr marT="27432" marB="274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400" dirty="0">
                          <a:effectLst/>
                          <a:latin typeface="Calibri"/>
                          <a:ea typeface="Calibri"/>
                          <a:cs typeface="Times New Roman"/>
                        </a:rPr>
                        <a:t> </a:t>
                      </a:r>
                      <a:endParaRPr lang="en-US" sz="1200" dirty="0">
                        <a:effectLst/>
                        <a:latin typeface="Calibri"/>
                        <a:ea typeface="Calibri"/>
                        <a:cs typeface="Times New Roman"/>
                      </a:endParaRPr>
                    </a:p>
                  </a:txBody>
                  <a:tcPr marT="27432" marB="274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8166">
                <a:tc>
                  <a:txBody>
                    <a:bodyPr/>
                    <a:lstStyle/>
                    <a:p>
                      <a:pPr marL="0" marR="0" algn="l">
                        <a:lnSpc>
                          <a:spcPct val="100000"/>
                        </a:lnSpc>
                        <a:spcBef>
                          <a:spcPts val="0"/>
                        </a:spcBef>
                        <a:spcAft>
                          <a:spcPts val="0"/>
                        </a:spcAft>
                      </a:pPr>
                      <a:r>
                        <a:rPr lang="en-US" sz="1400" dirty="0">
                          <a:effectLst/>
                          <a:latin typeface="Calibri"/>
                          <a:ea typeface="Calibri"/>
                          <a:cs typeface="Times New Roman"/>
                        </a:rPr>
                        <a:t>Weighing </a:t>
                      </a:r>
                      <a:r>
                        <a:rPr lang="en-US" sz="1400" dirty="0" smtClean="0">
                          <a:effectLst/>
                          <a:latin typeface="Calibri"/>
                          <a:ea typeface="Calibri"/>
                          <a:cs typeface="Times New Roman"/>
                        </a:rPr>
                        <a:t>scale</a:t>
                      </a:r>
                    </a:p>
                    <a:p>
                      <a:pPr marL="0" marR="0" algn="l">
                        <a:lnSpc>
                          <a:spcPct val="100000"/>
                        </a:lnSpc>
                        <a:spcBef>
                          <a:spcPts val="0"/>
                        </a:spcBef>
                        <a:spcAft>
                          <a:spcPts val="0"/>
                        </a:spcAft>
                      </a:pPr>
                      <a:r>
                        <a:rPr lang="en-US" sz="1400" dirty="0" smtClean="0">
                          <a:effectLst/>
                          <a:latin typeface="Calibri"/>
                          <a:ea typeface="Calibri"/>
                          <a:cs typeface="Times New Roman"/>
                        </a:rPr>
                        <a:t>for adults</a:t>
                      </a:r>
                    </a:p>
                    <a:p>
                      <a:pPr marL="0" marR="0" algn="l">
                        <a:lnSpc>
                          <a:spcPct val="100000"/>
                        </a:lnSpc>
                        <a:spcBef>
                          <a:spcPts val="0"/>
                        </a:spcBef>
                        <a:spcAft>
                          <a:spcPts val="0"/>
                        </a:spcAft>
                      </a:pPr>
                      <a:endParaRPr lang="en-US" sz="1400" dirty="0" smtClean="0">
                        <a:effectLst/>
                        <a:latin typeface="Calibri"/>
                        <a:ea typeface="Calibri"/>
                        <a:cs typeface="Times New Roman"/>
                      </a:endParaRPr>
                    </a:p>
                    <a:p>
                      <a:pPr marL="0" marR="0" algn="l">
                        <a:lnSpc>
                          <a:spcPct val="100000"/>
                        </a:lnSpc>
                        <a:spcBef>
                          <a:spcPts val="0"/>
                        </a:spcBef>
                        <a:spcAft>
                          <a:spcPts val="0"/>
                        </a:spcAft>
                      </a:pPr>
                      <a:endParaRPr lang="en-US" sz="1200" dirty="0">
                        <a:effectLst/>
                        <a:latin typeface="Calibri"/>
                        <a:ea typeface="Calibri"/>
                        <a:cs typeface="Times New Roman"/>
                      </a:endParaRPr>
                    </a:p>
                  </a:txBody>
                  <a:tcPr marT="27432" marB="274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dirty="0">
                          <a:effectLst/>
                          <a:latin typeface="Calibri"/>
                          <a:ea typeface="Calibri"/>
                          <a:cs typeface="Times New Roman"/>
                        </a:rPr>
                        <a:t> </a:t>
                      </a:r>
                      <a:endParaRPr lang="en-US" sz="1200" dirty="0">
                        <a:effectLst/>
                        <a:latin typeface="Calibri"/>
                        <a:ea typeface="Calibri"/>
                        <a:cs typeface="Times New Roman"/>
                      </a:endParaRPr>
                    </a:p>
                  </a:txBody>
                  <a:tcPr marT="27432" marB="274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a:effectLst/>
                          <a:latin typeface="Calibri"/>
                          <a:ea typeface="Calibri"/>
                          <a:cs typeface="Times New Roman"/>
                        </a:rPr>
                        <a:t> </a:t>
                      </a:r>
                      <a:endParaRPr lang="en-US" sz="1200">
                        <a:effectLst/>
                        <a:latin typeface="Calibri"/>
                        <a:ea typeface="Calibri"/>
                        <a:cs typeface="Times New Roman"/>
                      </a:endParaRPr>
                    </a:p>
                  </a:txBody>
                  <a:tcPr marT="27432" marB="274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dirty="0">
                          <a:effectLst/>
                          <a:latin typeface="Calibri"/>
                          <a:ea typeface="Calibri"/>
                          <a:cs typeface="Times New Roman"/>
                        </a:rPr>
                        <a:t> </a:t>
                      </a:r>
                      <a:endParaRPr lang="en-US" sz="1200" dirty="0">
                        <a:effectLst/>
                        <a:latin typeface="Calibri"/>
                        <a:ea typeface="Calibri"/>
                        <a:cs typeface="Times New Roman"/>
                      </a:endParaRPr>
                    </a:p>
                  </a:txBody>
                  <a:tcPr marT="27432" marB="274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400" dirty="0">
                          <a:effectLst/>
                          <a:latin typeface="Calibri"/>
                          <a:ea typeface="Calibri"/>
                          <a:cs typeface="Times New Roman"/>
                        </a:rPr>
                        <a:t> </a:t>
                      </a:r>
                      <a:endParaRPr lang="en-US" sz="1200" dirty="0">
                        <a:effectLst/>
                        <a:latin typeface="Calibri"/>
                        <a:ea typeface="Calibri"/>
                        <a:cs typeface="Times New Roman"/>
                      </a:endParaRPr>
                    </a:p>
                  </a:txBody>
                  <a:tcPr marT="27432" marB="274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8166">
                <a:tc>
                  <a:txBody>
                    <a:bodyPr/>
                    <a:lstStyle/>
                    <a:p>
                      <a:pPr marL="0" marR="0" algn="l">
                        <a:lnSpc>
                          <a:spcPct val="100000"/>
                        </a:lnSpc>
                        <a:spcBef>
                          <a:spcPts val="0"/>
                        </a:spcBef>
                        <a:spcAft>
                          <a:spcPts val="0"/>
                        </a:spcAft>
                      </a:pPr>
                      <a:r>
                        <a:rPr lang="en-US" sz="1400" dirty="0">
                          <a:effectLst/>
                          <a:latin typeface="Calibri"/>
                          <a:ea typeface="Calibri"/>
                          <a:cs typeface="Times New Roman"/>
                        </a:rPr>
                        <a:t>Weighing scale </a:t>
                      </a:r>
                      <a:endParaRPr lang="en-US" sz="1400" dirty="0" smtClean="0">
                        <a:effectLst/>
                        <a:latin typeface="Calibri"/>
                        <a:ea typeface="Calibri"/>
                        <a:cs typeface="Times New Roman"/>
                      </a:endParaRPr>
                    </a:p>
                    <a:p>
                      <a:pPr marL="0" marR="0" algn="l">
                        <a:lnSpc>
                          <a:spcPct val="100000"/>
                        </a:lnSpc>
                        <a:spcBef>
                          <a:spcPts val="0"/>
                        </a:spcBef>
                        <a:spcAft>
                          <a:spcPts val="0"/>
                        </a:spcAft>
                      </a:pPr>
                      <a:r>
                        <a:rPr lang="en-US" sz="1400" dirty="0" smtClean="0">
                          <a:effectLst/>
                          <a:latin typeface="Calibri"/>
                          <a:ea typeface="Calibri"/>
                          <a:cs typeface="Times New Roman"/>
                        </a:rPr>
                        <a:t>for infants</a:t>
                      </a:r>
                    </a:p>
                    <a:p>
                      <a:pPr marL="0" marR="0" algn="l">
                        <a:lnSpc>
                          <a:spcPct val="100000"/>
                        </a:lnSpc>
                        <a:spcBef>
                          <a:spcPts val="0"/>
                        </a:spcBef>
                        <a:spcAft>
                          <a:spcPts val="0"/>
                        </a:spcAft>
                      </a:pPr>
                      <a:endParaRPr lang="en-US" sz="1400" dirty="0" smtClean="0">
                        <a:effectLst/>
                        <a:latin typeface="Calibri"/>
                        <a:ea typeface="Calibri"/>
                        <a:cs typeface="Times New Roman"/>
                      </a:endParaRPr>
                    </a:p>
                    <a:p>
                      <a:pPr marL="0" marR="0" algn="l">
                        <a:lnSpc>
                          <a:spcPct val="100000"/>
                        </a:lnSpc>
                        <a:spcBef>
                          <a:spcPts val="0"/>
                        </a:spcBef>
                        <a:spcAft>
                          <a:spcPts val="0"/>
                        </a:spcAft>
                      </a:pPr>
                      <a:endParaRPr lang="en-US" sz="1200" dirty="0">
                        <a:effectLst/>
                        <a:latin typeface="Calibri"/>
                        <a:ea typeface="Calibri"/>
                        <a:cs typeface="Times New Roman"/>
                      </a:endParaRPr>
                    </a:p>
                  </a:txBody>
                  <a:tcPr marT="27432" marB="274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a:effectLst/>
                          <a:latin typeface="Calibri"/>
                          <a:ea typeface="Calibri"/>
                          <a:cs typeface="Times New Roman"/>
                        </a:rPr>
                        <a:t> </a:t>
                      </a:r>
                      <a:endParaRPr lang="en-US" sz="1200">
                        <a:effectLst/>
                        <a:latin typeface="Calibri"/>
                        <a:ea typeface="Calibri"/>
                        <a:cs typeface="Times New Roman"/>
                      </a:endParaRPr>
                    </a:p>
                  </a:txBody>
                  <a:tcPr marT="27432" marB="274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a:effectLst/>
                          <a:latin typeface="Calibri"/>
                          <a:ea typeface="Calibri"/>
                          <a:cs typeface="Times New Roman"/>
                        </a:rPr>
                        <a:t> </a:t>
                      </a:r>
                      <a:endParaRPr lang="en-US" sz="1200">
                        <a:effectLst/>
                        <a:latin typeface="Calibri"/>
                        <a:ea typeface="Calibri"/>
                        <a:cs typeface="Times New Roman"/>
                      </a:endParaRPr>
                    </a:p>
                  </a:txBody>
                  <a:tcPr marT="27432" marB="274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a:effectLst/>
                          <a:latin typeface="Calibri"/>
                          <a:ea typeface="Calibri"/>
                          <a:cs typeface="Times New Roman"/>
                        </a:rPr>
                        <a:t> </a:t>
                      </a:r>
                      <a:endParaRPr lang="en-US" sz="1200">
                        <a:effectLst/>
                        <a:latin typeface="Calibri"/>
                        <a:ea typeface="Calibri"/>
                        <a:cs typeface="Times New Roman"/>
                      </a:endParaRPr>
                    </a:p>
                  </a:txBody>
                  <a:tcPr marT="27432" marB="274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400" dirty="0">
                          <a:effectLst/>
                          <a:latin typeface="Calibri"/>
                          <a:ea typeface="Calibri"/>
                          <a:cs typeface="Times New Roman"/>
                        </a:rPr>
                        <a:t> </a:t>
                      </a:r>
                      <a:endParaRPr lang="en-US" sz="1200" dirty="0">
                        <a:effectLst/>
                        <a:latin typeface="Calibri"/>
                        <a:ea typeface="Calibri"/>
                        <a:cs typeface="Times New Roman"/>
                      </a:endParaRPr>
                    </a:p>
                  </a:txBody>
                  <a:tcPr marT="27432" marB="274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8166">
                <a:tc>
                  <a:txBody>
                    <a:bodyPr/>
                    <a:lstStyle/>
                    <a:p>
                      <a:pPr marL="0" marR="0" algn="l">
                        <a:lnSpc>
                          <a:spcPct val="100000"/>
                        </a:lnSpc>
                        <a:spcBef>
                          <a:spcPts val="0"/>
                        </a:spcBef>
                        <a:spcAft>
                          <a:spcPts val="0"/>
                        </a:spcAft>
                      </a:pPr>
                      <a:r>
                        <a:rPr lang="en-US" sz="1400" dirty="0">
                          <a:effectLst/>
                          <a:latin typeface="Calibri"/>
                          <a:ea typeface="Calibri"/>
                          <a:cs typeface="Times New Roman"/>
                        </a:rPr>
                        <a:t>Height </a:t>
                      </a:r>
                      <a:r>
                        <a:rPr lang="en-US" sz="1400" dirty="0" smtClean="0">
                          <a:effectLst/>
                          <a:latin typeface="Calibri"/>
                          <a:ea typeface="Calibri"/>
                          <a:cs typeface="Times New Roman"/>
                        </a:rPr>
                        <a:t>measuring</a:t>
                      </a:r>
                    </a:p>
                    <a:p>
                      <a:pPr marL="0" marR="0" algn="l">
                        <a:lnSpc>
                          <a:spcPct val="100000"/>
                        </a:lnSpc>
                        <a:spcBef>
                          <a:spcPts val="0"/>
                        </a:spcBef>
                        <a:spcAft>
                          <a:spcPts val="0"/>
                        </a:spcAft>
                      </a:pPr>
                      <a:r>
                        <a:rPr lang="en-US" sz="1400" dirty="0" smtClean="0">
                          <a:effectLst/>
                          <a:latin typeface="Calibri"/>
                          <a:ea typeface="Calibri"/>
                          <a:cs typeface="Times New Roman"/>
                        </a:rPr>
                        <a:t>Equipment</a:t>
                      </a:r>
                    </a:p>
                    <a:p>
                      <a:pPr marL="0" marR="0" algn="l">
                        <a:lnSpc>
                          <a:spcPct val="100000"/>
                        </a:lnSpc>
                        <a:spcBef>
                          <a:spcPts val="0"/>
                        </a:spcBef>
                        <a:spcAft>
                          <a:spcPts val="0"/>
                        </a:spcAft>
                      </a:pPr>
                      <a:r>
                        <a:rPr lang="en-US" sz="1400" dirty="0" smtClean="0">
                          <a:effectLst/>
                          <a:latin typeface="Calibri"/>
                          <a:ea typeface="Calibri"/>
                          <a:cs typeface="Times New Roman"/>
                        </a:rPr>
                        <a:t>(fixed on stick or wall)</a:t>
                      </a:r>
                    </a:p>
                    <a:p>
                      <a:pPr marL="0" marR="0" algn="l">
                        <a:lnSpc>
                          <a:spcPct val="100000"/>
                        </a:lnSpc>
                        <a:spcBef>
                          <a:spcPts val="0"/>
                        </a:spcBef>
                        <a:spcAft>
                          <a:spcPts val="0"/>
                        </a:spcAft>
                      </a:pPr>
                      <a:endParaRPr lang="en-US" sz="1200" dirty="0">
                        <a:effectLst/>
                        <a:latin typeface="Calibri"/>
                        <a:ea typeface="Calibri"/>
                        <a:cs typeface="Times New Roman"/>
                      </a:endParaRPr>
                    </a:p>
                  </a:txBody>
                  <a:tcPr marT="27432" marB="274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dirty="0">
                          <a:effectLst/>
                          <a:latin typeface="Calibri"/>
                          <a:ea typeface="Calibri"/>
                          <a:cs typeface="Times New Roman"/>
                        </a:rPr>
                        <a:t> </a:t>
                      </a:r>
                      <a:endParaRPr lang="en-US" sz="1200" dirty="0">
                        <a:effectLst/>
                        <a:latin typeface="Calibri"/>
                        <a:ea typeface="Calibri"/>
                        <a:cs typeface="Times New Roman"/>
                      </a:endParaRPr>
                    </a:p>
                  </a:txBody>
                  <a:tcPr marT="27432" marB="274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dirty="0">
                          <a:effectLst/>
                          <a:latin typeface="Calibri"/>
                          <a:ea typeface="Calibri"/>
                          <a:cs typeface="Times New Roman"/>
                        </a:rPr>
                        <a:t> </a:t>
                      </a:r>
                      <a:endParaRPr lang="en-US" sz="1200" dirty="0">
                        <a:effectLst/>
                        <a:latin typeface="Calibri"/>
                        <a:ea typeface="Calibri"/>
                        <a:cs typeface="Times New Roman"/>
                      </a:endParaRPr>
                    </a:p>
                  </a:txBody>
                  <a:tcPr marT="27432" marB="274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dirty="0">
                          <a:effectLst/>
                          <a:latin typeface="Calibri"/>
                          <a:ea typeface="Calibri"/>
                          <a:cs typeface="Times New Roman"/>
                        </a:rPr>
                        <a:t> </a:t>
                      </a:r>
                      <a:endParaRPr lang="en-US" sz="1200" dirty="0">
                        <a:effectLst/>
                        <a:latin typeface="Calibri"/>
                        <a:ea typeface="Calibri"/>
                        <a:cs typeface="Times New Roman"/>
                      </a:endParaRPr>
                    </a:p>
                  </a:txBody>
                  <a:tcPr marT="27432" marB="274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400" dirty="0">
                          <a:effectLst/>
                          <a:latin typeface="Calibri"/>
                          <a:ea typeface="Calibri"/>
                          <a:cs typeface="Times New Roman"/>
                        </a:rPr>
                        <a:t> </a:t>
                      </a:r>
                      <a:endParaRPr lang="en-US" sz="1200" dirty="0">
                        <a:effectLst/>
                        <a:latin typeface="Calibri"/>
                        <a:ea typeface="Calibri"/>
                        <a:cs typeface="Times New Roman"/>
                      </a:endParaRPr>
                    </a:p>
                  </a:txBody>
                  <a:tcPr marT="27432" marB="274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39099" y="4724400"/>
            <a:ext cx="827901" cy="744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5688675"/>
            <a:ext cx="609600" cy="8783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05000" y="3669957"/>
            <a:ext cx="749643" cy="749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59575"/>
            <a:ext cx="8229600" cy="533400"/>
          </a:xfrm>
        </p:spPr>
        <p:txBody>
          <a:bodyPr>
            <a:normAutofit/>
          </a:bodyPr>
          <a:lstStyle/>
          <a:p>
            <a:r>
              <a:rPr lang="en-US" sz="2400" dirty="0" smtClean="0"/>
              <a:t>BHS Equipment </a:t>
            </a:r>
            <a:r>
              <a:rPr lang="en-US" sz="2400" dirty="0" smtClean="0"/>
              <a:t>Checklist (BM7)</a:t>
            </a:r>
            <a:endParaRPr lang="en-US" sz="2400" dirty="0"/>
          </a:p>
        </p:txBody>
      </p:sp>
      <p:graphicFrame>
        <p:nvGraphicFramePr>
          <p:cNvPr id="3" name="Table 2"/>
          <p:cNvGraphicFramePr>
            <a:graphicFrameLocks noGrp="1"/>
          </p:cNvGraphicFramePr>
          <p:nvPr>
            <p:extLst>
              <p:ext uri="{D42A27DB-BD31-4B8C-83A1-F6EECF244321}">
                <p14:modId xmlns:p14="http://schemas.microsoft.com/office/powerpoint/2010/main" val="1730806539"/>
              </p:ext>
            </p:extLst>
          </p:nvPr>
        </p:nvGraphicFramePr>
        <p:xfrm>
          <a:off x="228600" y="526804"/>
          <a:ext cx="8763000" cy="548640"/>
        </p:xfrm>
        <a:graphic>
          <a:graphicData uri="http://schemas.openxmlformats.org/drawingml/2006/table">
            <a:tbl>
              <a:tblPr firstRow="1" firstCol="1" bandRow="1">
                <a:tableStyleId>{5C22544A-7EE6-4342-B048-85BDC9FD1C3A}</a:tableStyleId>
              </a:tblPr>
              <a:tblGrid>
                <a:gridCol w="2921000"/>
                <a:gridCol w="3437116"/>
                <a:gridCol w="2404884"/>
              </a:tblGrid>
              <a:tr h="0">
                <a:tc>
                  <a:txBody>
                    <a:bodyPr/>
                    <a:lstStyle/>
                    <a:p>
                      <a:pPr marL="0" marR="0">
                        <a:lnSpc>
                          <a:spcPct val="150000"/>
                        </a:lnSpc>
                        <a:spcBef>
                          <a:spcPts val="0"/>
                        </a:spcBef>
                        <a:spcAft>
                          <a:spcPts val="0"/>
                        </a:spcAft>
                      </a:pPr>
                      <a:r>
                        <a:rPr lang="en-US" sz="1200" dirty="0">
                          <a:solidFill>
                            <a:schemeClr val="tx1"/>
                          </a:solidFill>
                          <a:effectLst/>
                        </a:rPr>
                        <a:t>City/</a:t>
                      </a:r>
                      <a:r>
                        <a:rPr lang="en-US" sz="1200" dirty="0" err="1">
                          <a:solidFill>
                            <a:schemeClr val="tx1"/>
                          </a:solidFill>
                          <a:effectLst/>
                        </a:rPr>
                        <a:t>Mun</a:t>
                      </a:r>
                      <a:endParaRPr lang="en-US" sz="1100" dirty="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50000"/>
                        </a:lnSpc>
                        <a:spcBef>
                          <a:spcPts val="0"/>
                        </a:spcBef>
                        <a:spcAft>
                          <a:spcPts val="0"/>
                        </a:spcAft>
                      </a:pPr>
                      <a:r>
                        <a:rPr lang="en-US" sz="1200">
                          <a:solidFill>
                            <a:schemeClr val="tx1"/>
                          </a:solidFill>
                          <a:effectLst/>
                        </a:rPr>
                        <a:t>Brgy</a:t>
                      </a:r>
                      <a:endParaRPr lang="en-US" sz="110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50000"/>
                        </a:lnSpc>
                        <a:spcBef>
                          <a:spcPts val="0"/>
                        </a:spcBef>
                        <a:spcAft>
                          <a:spcPts val="0"/>
                        </a:spcAft>
                      </a:pPr>
                      <a:r>
                        <a:rPr lang="en-US" sz="1200" dirty="0">
                          <a:solidFill>
                            <a:schemeClr val="tx1"/>
                          </a:solidFill>
                          <a:effectLst/>
                        </a:rPr>
                        <a:t>Group</a:t>
                      </a:r>
                      <a:endParaRPr lang="en-US" sz="1100" dirty="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gridSpan="2">
                  <a:txBody>
                    <a:bodyPr/>
                    <a:lstStyle/>
                    <a:p>
                      <a:pPr marL="0" marR="0">
                        <a:lnSpc>
                          <a:spcPct val="150000"/>
                        </a:lnSpc>
                        <a:spcBef>
                          <a:spcPts val="0"/>
                        </a:spcBef>
                        <a:spcAft>
                          <a:spcPts val="0"/>
                        </a:spcAft>
                      </a:pPr>
                      <a:r>
                        <a:rPr lang="en-US" sz="1200" dirty="0">
                          <a:solidFill>
                            <a:schemeClr val="tx1"/>
                          </a:solidFill>
                          <a:effectLst/>
                        </a:rPr>
                        <a:t>Parent </a:t>
                      </a:r>
                      <a:r>
                        <a:rPr lang="en-US" sz="1200" dirty="0" smtClean="0">
                          <a:solidFill>
                            <a:schemeClr val="tx1"/>
                          </a:solidFill>
                          <a:effectLst/>
                        </a:rPr>
                        <a:t>Leader(s)</a:t>
                      </a:r>
                      <a:endParaRPr lang="en-US" sz="1100" dirty="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marL="0" marR="0">
                        <a:lnSpc>
                          <a:spcPct val="150000"/>
                        </a:lnSpc>
                        <a:spcBef>
                          <a:spcPts val="0"/>
                        </a:spcBef>
                        <a:spcAft>
                          <a:spcPts val="0"/>
                        </a:spcAft>
                      </a:pPr>
                      <a:r>
                        <a:rPr lang="en-US" sz="1200" dirty="0">
                          <a:solidFill>
                            <a:schemeClr val="tx1"/>
                          </a:solidFill>
                          <a:effectLst/>
                        </a:rPr>
                        <a:t>Date/Time</a:t>
                      </a:r>
                      <a:endParaRPr lang="en-US" sz="1100" dirty="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TextBox 3"/>
          <p:cNvSpPr txBox="1"/>
          <p:nvPr/>
        </p:nvSpPr>
        <p:spPr>
          <a:xfrm>
            <a:off x="169025" y="1083425"/>
            <a:ext cx="6820457" cy="276999"/>
          </a:xfrm>
          <a:prstGeom prst="rect">
            <a:avLst/>
          </a:prstGeom>
          <a:noFill/>
        </p:spPr>
        <p:txBody>
          <a:bodyPr wrap="none" rtlCol="0">
            <a:spAutoFit/>
          </a:bodyPr>
          <a:lstStyle/>
          <a:p>
            <a:r>
              <a:rPr lang="en-PH" sz="1200" b="1" dirty="0"/>
              <a:t>Checklist (To be physically checked by the PL in BHS prior to </a:t>
            </a:r>
            <a:r>
              <a:rPr lang="en-PH" sz="1200" b="1" dirty="0" err="1"/>
              <a:t>eFDS</a:t>
            </a:r>
            <a:r>
              <a:rPr lang="en-PH" sz="1200" b="1" dirty="0"/>
              <a:t> </a:t>
            </a:r>
            <a:r>
              <a:rPr lang="en-PH" sz="1200" b="1" dirty="0" smtClean="0"/>
              <a:t>cascading, one </a:t>
            </a:r>
            <a:r>
              <a:rPr lang="en-PH" sz="1200" b="1" dirty="0" smtClean="0"/>
              <a:t>checkmark (</a:t>
            </a:r>
            <a:r>
              <a:rPr lang="en-US" sz="1200" dirty="0" smtClean="0">
                <a:ea typeface="Calibri"/>
                <a:cs typeface="Times New Roman"/>
                <a:sym typeface="Wingdings"/>
              </a:rPr>
              <a:t>)</a:t>
            </a:r>
            <a:r>
              <a:rPr lang="en-PH" sz="1200" b="1" dirty="0" smtClean="0"/>
              <a:t> </a:t>
            </a:r>
            <a:r>
              <a:rPr lang="en-PH" sz="1200" b="1" dirty="0" smtClean="0"/>
              <a:t>per row)</a:t>
            </a:r>
            <a:endParaRPr lang="en-PH" sz="1200" dirty="0"/>
          </a:p>
        </p:txBody>
      </p:sp>
      <p:pic>
        <p:nvPicPr>
          <p:cNvPr id="6" name="Picture 2"/>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9216" t="11335" b="13602"/>
          <a:stretch/>
        </p:blipFill>
        <p:spPr bwMode="auto">
          <a:xfrm>
            <a:off x="1828800" y="2819400"/>
            <a:ext cx="918856" cy="559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03355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dirty="0" smtClean="0">
                <a:solidFill>
                  <a:srgbClr val="CC0000"/>
                </a:solidFill>
                <a:latin typeface="Freestyle Script" pitchFamily="66" charset="0"/>
              </a:rPr>
              <a:t>eFDS8 – </a:t>
            </a:r>
            <a:r>
              <a:rPr lang="en-US" sz="6000" dirty="0" err="1" smtClean="0">
                <a:solidFill>
                  <a:srgbClr val="C00000"/>
                </a:solidFill>
                <a:latin typeface="Freestyle Script" pitchFamily="66" charset="0"/>
              </a:rPr>
              <a:t>Ang</a:t>
            </a:r>
            <a:r>
              <a:rPr lang="en-US" sz="6000" dirty="0" smtClean="0">
                <a:solidFill>
                  <a:srgbClr val="C00000"/>
                </a:solidFill>
                <a:latin typeface="Freestyle Script" pitchFamily="66" charset="0"/>
              </a:rPr>
              <a:t> </a:t>
            </a:r>
            <a:r>
              <a:rPr lang="en-US" sz="6000" dirty="0" err="1" smtClean="0">
                <a:solidFill>
                  <a:srgbClr val="C00000"/>
                </a:solidFill>
                <a:latin typeface="Freestyle Script" pitchFamily="66" charset="0"/>
              </a:rPr>
              <a:t>Pangunahing</a:t>
            </a:r>
            <a:r>
              <a:rPr lang="en-US" sz="6000" dirty="0" smtClean="0">
                <a:solidFill>
                  <a:srgbClr val="C00000"/>
                </a:solidFill>
                <a:latin typeface="Freestyle Script" pitchFamily="66" charset="0"/>
              </a:rPr>
              <a:t> </a:t>
            </a:r>
            <a:r>
              <a:rPr lang="en-US" sz="6000" dirty="0" err="1" smtClean="0">
                <a:solidFill>
                  <a:srgbClr val="C00000"/>
                </a:solidFill>
                <a:latin typeface="Freestyle Script" pitchFamily="66" charset="0"/>
              </a:rPr>
              <a:t>Kayamanan</a:t>
            </a:r>
            <a:r>
              <a:rPr lang="en-US" sz="6000" dirty="0">
                <a:solidFill>
                  <a:srgbClr val="C00000"/>
                </a:solidFill>
                <a:latin typeface="Freestyle Script" pitchFamily="66" charset="0"/>
              </a:rPr>
              <a:t/>
            </a:r>
            <a:br>
              <a:rPr lang="en-US" sz="6000" dirty="0">
                <a:solidFill>
                  <a:srgbClr val="C00000"/>
                </a:solidFill>
                <a:latin typeface="Freestyle Script" pitchFamily="66" charset="0"/>
              </a:rPr>
            </a:br>
            <a:r>
              <a:rPr lang="en-US" sz="6000" dirty="0" smtClean="0">
                <a:solidFill>
                  <a:srgbClr val="C00000"/>
                </a:solidFill>
                <a:latin typeface="Freestyle Script" pitchFamily="66" charset="0"/>
              </a:rPr>
              <a:t>ay </a:t>
            </a:r>
            <a:r>
              <a:rPr lang="en-US" sz="6000" dirty="0" err="1" smtClean="0">
                <a:solidFill>
                  <a:srgbClr val="C00000"/>
                </a:solidFill>
                <a:latin typeface="Freestyle Script" pitchFamily="66" charset="0"/>
              </a:rPr>
              <a:t>Kalusugan</a:t>
            </a:r>
            <a:endParaRPr lang="en-PH" sz="6000" dirty="0"/>
          </a:p>
        </p:txBody>
      </p:sp>
      <p:sp>
        <p:nvSpPr>
          <p:cNvPr id="3" name="Content Placeholder 2"/>
          <p:cNvSpPr>
            <a:spLocks noGrp="1"/>
          </p:cNvSpPr>
          <p:nvPr>
            <p:ph idx="1"/>
          </p:nvPr>
        </p:nvSpPr>
        <p:spPr>
          <a:xfrm>
            <a:off x="762000" y="1905000"/>
            <a:ext cx="7696200" cy="4191000"/>
          </a:xfrm>
          <a:solidFill>
            <a:srgbClr val="CCFFCC"/>
          </a:solidFill>
        </p:spPr>
        <p:txBody>
          <a:bodyPr>
            <a:normAutofit lnSpcReduction="10000"/>
          </a:bodyPr>
          <a:lstStyle/>
          <a:p>
            <a:pPr marL="514350" indent="-514350">
              <a:buFont typeface="+mj-lt"/>
              <a:buAutoNum type="arabicPeriod"/>
            </a:pPr>
            <a:r>
              <a:rPr lang="en-PH" dirty="0" smtClean="0"/>
              <a:t>Health rights </a:t>
            </a:r>
            <a:r>
              <a:rPr lang="en-PH" i="1" dirty="0" err="1" smtClean="0">
                <a:solidFill>
                  <a:srgbClr val="C00000"/>
                </a:solidFill>
              </a:rPr>
              <a:t>Mga</a:t>
            </a:r>
            <a:r>
              <a:rPr lang="en-PH" i="1" dirty="0" smtClean="0">
                <a:solidFill>
                  <a:srgbClr val="C00000"/>
                </a:solidFill>
              </a:rPr>
              <a:t> </a:t>
            </a:r>
            <a:r>
              <a:rPr lang="en-PH" i="1" dirty="0" err="1" smtClean="0">
                <a:solidFill>
                  <a:srgbClr val="C00000"/>
                </a:solidFill>
              </a:rPr>
              <a:t>karapatan</a:t>
            </a:r>
            <a:r>
              <a:rPr lang="en-PH" i="1" dirty="0" smtClean="0">
                <a:solidFill>
                  <a:srgbClr val="C00000"/>
                </a:solidFill>
              </a:rPr>
              <a:t> </a:t>
            </a:r>
            <a:r>
              <a:rPr lang="en-PH" i="1" dirty="0" err="1" smtClean="0">
                <a:solidFill>
                  <a:srgbClr val="C00000"/>
                </a:solidFill>
              </a:rPr>
              <a:t>sa</a:t>
            </a:r>
            <a:r>
              <a:rPr lang="en-PH" i="1" dirty="0" smtClean="0">
                <a:solidFill>
                  <a:srgbClr val="C00000"/>
                </a:solidFill>
              </a:rPr>
              <a:t> </a:t>
            </a:r>
            <a:r>
              <a:rPr lang="en-PH" i="1" dirty="0" err="1" smtClean="0">
                <a:solidFill>
                  <a:srgbClr val="C00000"/>
                </a:solidFill>
              </a:rPr>
              <a:t>kalusugan</a:t>
            </a:r>
            <a:endParaRPr lang="en-PH" i="1" dirty="0" smtClean="0">
              <a:solidFill>
                <a:srgbClr val="C00000"/>
              </a:solidFill>
            </a:endParaRPr>
          </a:p>
          <a:p>
            <a:pPr marL="514350" indent="-514350">
              <a:buFont typeface="+mj-lt"/>
              <a:buAutoNum type="arabicPeriod"/>
            </a:pPr>
            <a:r>
              <a:rPr lang="en-US" dirty="0" smtClean="0"/>
              <a:t>Responsibilities of </a:t>
            </a:r>
            <a:r>
              <a:rPr lang="en-US" dirty="0" err="1" smtClean="0"/>
              <a:t>Pantawid</a:t>
            </a:r>
            <a:r>
              <a:rPr lang="en-US" dirty="0" smtClean="0"/>
              <a:t> members </a:t>
            </a:r>
            <a:r>
              <a:rPr lang="en-US" i="1" dirty="0" err="1" smtClean="0">
                <a:solidFill>
                  <a:srgbClr val="C00000"/>
                </a:solidFill>
              </a:rPr>
              <a:t>Mga</a:t>
            </a:r>
            <a:r>
              <a:rPr lang="en-US" i="1" dirty="0" smtClean="0">
                <a:solidFill>
                  <a:srgbClr val="C00000"/>
                </a:solidFill>
              </a:rPr>
              <a:t> </a:t>
            </a:r>
            <a:r>
              <a:rPr lang="en-US" i="1" dirty="0" err="1" smtClean="0">
                <a:solidFill>
                  <a:srgbClr val="C00000"/>
                </a:solidFill>
              </a:rPr>
              <a:t>tungkulin</a:t>
            </a:r>
            <a:r>
              <a:rPr lang="en-US" i="1" dirty="0" smtClean="0">
                <a:solidFill>
                  <a:srgbClr val="C00000"/>
                </a:solidFill>
              </a:rPr>
              <a:t> </a:t>
            </a:r>
            <a:r>
              <a:rPr lang="en-US" i="1" dirty="0" err="1" smtClean="0">
                <a:solidFill>
                  <a:srgbClr val="C00000"/>
                </a:solidFill>
              </a:rPr>
              <a:t>ng</a:t>
            </a:r>
            <a:r>
              <a:rPr lang="en-US" i="1" dirty="0" smtClean="0">
                <a:solidFill>
                  <a:srgbClr val="C00000"/>
                </a:solidFill>
              </a:rPr>
              <a:t> </a:t>
            </a:r>
            <a:r>
              <a:rPr lang="en-US" i="1" dirty="0" err="1" smtClean="0">
                <a:solidFill>
                  <a:srgbClr val="C00000"/>
                </a:solidFill>
              </a:rPr>
              <a:t>miyembro</a:t>
            </a:r>
            <a:r>
              <a:rPr lang="en-US" i="1" dirty="0" smtClean="0">
                <a:solidFill>
                  <a:srgbClr val="C00000"/>
                </a:solidFill>
              </a:rPr>
              <a:t> </a:t>
            </a:r>
            <a:r>
              <a:rPr lang="en-US" i="1" dirty="0" err="1" smtClean="0">
                <a:solidFill>
                  <a:srgbClr val="C00000"/>
                </a:solidFill>
              </a:rPr>
              <a:t>ng</a:t>
            </a:r>
            <a:r>
              <a:rPr lang="en-US" i="1" dirty="0" smtClean="0">
                <a:solidFill>
                  <a:srgbClr val="C00000"/>
                </a:solidFill>
              </a:rPr>
              <a:t> </a:t>
            </a:r>
            <a:r>
              <a:rPr lang="en-US" i="1" dirty="0" err="1" smtClean="0">
                <a:solidFill>
                  <a:srgbClr val="C00000"/>
                </a:solidFill>
              </a:rPr>
              <a:t>Pantawid</a:t>
            </a:r>
            <a:endParaRPr lang="en-US" i="1" dirty="0" smtClean="0">
              <a:solidFill>
                <a:srgbClr val="C00000"/>
              </a:solidFill>
            </a:endParaRPr>
          </a:p>
          <a:p>
            <a:pPr marL="514350" indent="-514350">
              <a:buFont typeface="+mj-lt"/>
              <a:buAutoNum type="arabicPeriod"/>
            </a:pPr>
            <a:r>
              <a:rPr lang="en-US" dirty="0" smtClean="0"/>
              <a:t>Why have a health check-up? </a:t>
            </a:r>
            <a:r>
              <a:rPr lang="en-US" i="1" dirty="0" err="1" smtClean="0">
                <a:solidFill>
                  <a:srgbClr val="C00000"/>
                </a:solidFill>
              </a:rPr>
              <a:t>Bakit</a:t>
            </a:r>
            <a:r>
              <a:rPr lang="en-US" i="1" dirty="0" smtClean="0">
                <a:solidFill>
                  <a:srgbClr val="C00000"/>
                </a:solidFill>
              </a:rPr>
              <a:t> </a:t>
            </a:r>
            <a:r>
              <a:rPr lang="en-US" i="1" dirty="0" err="1" smtClean="0">
                <a:solidFill>
                  <a:srgbClr val="C00000"/>
                </a:solidFill>
              </a:rPr>
              <a:t>kailangan</a:t>
            </a:r>
            <a:r>
              <a:rPr lang="en-US" i="1" dirty="0" smtClean="0">
                <a:solidFill>
                  <a:srgbClr val="C00000"/>
                </a:solidFill>
              </a:rPr>
              <a:t> </a:t>
            </a:r>
            <a:r>
              <a:rPr lang="en-US" i="1" dirty="0" err="1" smtClean="0">
                <a:solidFill>
                  <a:srgbClr val="C00000"/>
                </a:solidFill>
              </a:rPr>
              <a:t>magpa</a:t>
            </a:r>
            <a:r>
              <a:rPr lang="en-US" i="1" dirty="0" smtClean="0">
                <a:solidFill>
                  <a:srgbClr val="C00000"/>
                </a:solidFill>
              </a:rPr>
              <a:t>-checkup?</a:t>
            </a:r>
          </a:p>
          <a:p>
            <a:pPr marL="514350" indent="-514350">
              <a:buFont typeface="+mj-lt"/>
              <a:buAutoNum type="arabicPeriod"/>
            </a:pPr>
            <a:r>
              <a:rPr lang="en-US" dirty="0"/>
              <a:t>BHS Equipment Checklist</a:t>
            </a:r>
          </a:p>
          <a:p>
            <a:pPr marL="514350" indent="-514350">
              <a:buFont typeface="+mj-lt"/>
              <a:buAutoNum type="arabicPeriod"/>
            </a:pPr>
            <a:r>
              <a:rPr lang="en-US" dirty="0" smtClean="0"/>
              <a:t>Community Scorecard (CSC)</a:t>
            </a:r>
          </a:p>
        </p:txBody>
      </p:sp>
      <p:sp>
        <p:nvSpPr>
          <p:cNvPr id="5" name="Slide Number Placeholder 4"/>
          <p:cNvSpPr>
            <a:spLocks noGrp="1"/>
          </p:cNvSpPr>
          <p:nvPr>
            <p:ph type="sldNum" sz="quarter" idx="12"/>
          </p:nvPr>
        </p:nvSpPr>
        <p:spPr/>
        <p:txBody>
          <a:bodyPr/>
          <a:lstStyle/>
          <a:p>
            <a:fld id="{55F2A61E-48FD-4F96-85A2-4E092D9FE7A4}" type="slidenum">
              <a:rPr lang="en-US" smtClean="0"/>
              <a:t>2</a:t>
            </a:fld>
            <a:endParaRPr lang="en-US" dirty="0"/>
          </a:p>
        </p:txBody>
      </p:sp>
      <p:sp>
        <p:nvSpPr>
          <p:cNvPr id="6" name="Date Placeholder 5"/>
          <p:cNvSpPr>
            <a:spLocks noGrp="1"/>
          </p:cNvSpPr>
          <p:nvPr>
            <p:ph type="dt" sz="half" idx="10"/>
          </p:nvPr>
        </p:nvSpPr>
        <p:spPr/>
        <p:txBody>
          <a:bodyPr/>
          <a:lstStyle/>
          <a:p>
            <a:r>
              <a:rPr lang="en-PH" smtClean="0"/>
              <a:t>i-Pantawid eFDS 8</a:t>
            </a:r>
            <a:endParaRPr lang="en-US" dirty="0"/>
          </a:p>
        </p:txBody>
      </p:sp>
    </p:spTree>
    <p:extLst>
      <p:ext uri="{BB962C8B-B14F-4D97-AF65-F5344CB8AC3E}">
        <p14:creationId xmlns:p14="http://schemas.microsoft.com/office/powerpoint/2010/main" val="29773961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1143000"/>
          </a:xfrm>
        </p:spPr>
        <p:txBody>
          <a:bodyPr/>
          <a:lstStyle/>
          <a:p>
            <a:r>
              <a:rPr lang="en-US" smtClean="0">
                <a:solidFill>
                  <a:srgbClr val="CC0000"/>
                </a:solidFill>
              </a:rPr>
              <a:t>UDHR Article 25</a:t>
            </a:r>
            <a:r>
              <a:rPr lang="en-US" smtClean="0"/>
              <a:t> </a:t>
            </a:r>
          </a:p>
        </p:txBody>
      </p:sp>
      <p:sp>
        <p:nvSpPr>
          <p:cNvPr id="3075" name="Rectangle 3"/>
          <p:cNvSpPr>
            <a:spLocks noGrp="1" noChangeArrowheads="1"/>
          </p:cNvSpPr>
          <p:nvPr>
            <p:ph type="body" idx="1"/>
          </p:nvPr>
        </p:nvSpPr>
        <p:spPr>
          <a:xfrm>
            <a:off x="-76200" y="1143000"/>
            <a:ext cx="9144000" cy="4525963"/>
          </a:xfrm>
        </p:spPr>
        <p:txBody>
          <a:bodyPr>
            <a:noAutofit/>
          </a:bodyPr>
          <a:lstStyle/>
          <a:p>
            <a:pPr marL="531813" indent="-531813">
              <a:lnSpc>
                <a:spcPct val="80000"/>
              </a:lnSpc>
              <a:buFont typeface="Arial" charset="0"/>
              <a:buNone/>
            </a:pPr>
            <a:r>
              <a:rPr lang="en-US" sz="3600" smtClean="0"/>
              <a:t>     Everyone has the right to a standard of living adequate for the health and well-being of himself and of his family, including food, clothing, housing and medical care and necessary social services…</a:t>
            </a:r>
          </a:p>
          <a:p>
            <a:pPr marL="531813" indent="-531813">
              <a:lnSpc>
                <a:spcPct val="80000"/>
              </a:lnSpc>
              <a:buFont typeface="Arial" charset="0"/>
              <a:buNone/>
            </a:pPr>
            <a:r>
              <a:rPr lang="en-US" sz="4000" i="1" smtClean="0"/>
              <a:t>     </a:t>
            </a:r>
            <a:r>
              <a:rPr lang="en-US" sz="3600" i="1" smtClean="0">
                <a:solidFill>
                  <a:srgbClr val="000099"/>
                </a:solidFill>
              </a:rPr>
              <a:t>Ang bawat tao'y may karapatan sa isang pamantayan ng pamumuhay na sapat para sa </a:t>
            </a:r>
            <a:r>
              <a:rPr lang="en-US" sz="3600" b="1" i="1" smtClean="0">
                <a:solidFill>
                  <a:srgbClr val="000099"/>
                </a:solidFill>
              </a:rPr>
              <a:t>kalusugan</a:t>
            </a:r>
            <a:r>
              <a:rPr lang="en-US" sz="3600" i="1" smtClean="0">
                <a:solidFill>
                  <a:srgbClr val="000099"/>
                </a:solidFill>
              </a:rPr>
              <a:t> at kagalingan ng kanyang sarili at ng kanyang pamilya, kasama na ang pagkain, pananamit, paninirahan at </a:t>
            </a:r>
            <a:r>
              <a:rPr lang="en-US" sz="3600" b="1" i="1" smtClean="0">
                <a:solidFill>
                  <a:srgbClr val="000099"/>
                </a:solidFill>
              </a:rPr>
              <a:t>pagpapagamot</a:t>
            </a:r>
            <a:r>
              <a:rPr lang="en-US" sz="3600" i="1" smtClean="0">
                <a:solidFill>
                  <a:srgbClr val="000099"/>
                </a:solidFill>
              </a:rPr>
              <a:t> at kinakailangang mga paglilingkod panlipunan…</a:t>
            </a:r>
            <a:endParaRPr lang="en-US" sz="3600" smtClean="0">
              <a:solidFill>
                <a:srgbClr val="000099"/>
              </a:solidFill>
            </a:endParaRPr>
          </a:p>
        </p:txBody>
      </p:sp>
      <p:pic>
        <p:nvPicPr>
          <p:cNvPr id="4" name="Picture 10" descr="http://www.nepad.org/system/files/images/UN-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95400" y="0"/>
            <a:ext cx="12192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CEDDC02D-9C36-45D3-AB0C-296EFC812A94}" type="slidenum">
              <a:rPr lang="en-PH" smtClean="0"/>
              <a:t>3</a:t>
            </a:fld>
            <a:endParaRPr lang="en-PH"/>
          </a:p>
        </p:txBody>
      </p:sp>
      <p:sp>
        <p:nvSpPr>
          <p:cNvPr id="5" name="Date Placeholder 4"/>
          <p:cNvSpPr>
            <a:spLocks noGrp="1"/>
          </p:cNvSpPr>
          <p:nvPr>
            <p:ph type="dt" sz="half" idx="10"/>
          </p:nvPr>
        </p:nvSpPr>
        <p:spPr/>
        <p:txBody>
          <a:bodyPr/>
          <a:lstStyle/>
          <a:p>
            <a:r>
              <a:rPr lang="en-PH" smtClean="0"/>
              <a:t>i-Pantawid eFDS 8</a:t>
            </a:r>
            <a:endParaRPr lang="en-PH"/>
          </a:p>
        </p:txBody>
      </p:sp>
    </p:spTree>
    <p:extLst>
      <p:ext uri="{BB962C8B-B14F-4D97-AF65-F5344CB8AC3E}">
        <p14:creationId xmlns:p14="http://schemas.microsoft.com/office/powerpoint/2010/main" val="14476939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
            <a:ext cx="8534400" cy="4401205"/>
          </a:xfrm>
          <a:prstGeom prst="rect">
            <a:avLst/>
          </a:prstGeom>
          <a:noFill/>
        </p:spPr>
        <p:txBody>
          <a:bodyPr wrap="square">
            <a:spAutoFit/>
          </a:bodyPr>
          <a:lstStyle/>
          <a:p>
            <a:pPr>
              <a:defRPr/>
            </a:pPr>
            <a:r>
              <a:rPr lang="en-US" sz="2800" b="1" dirty="0"/>
              <a:t>UNIVERSAL HEALTH </a:t>
            </a:r>
            <a:r>
              <a:rPr lang="en-US" sz="2800" b="1" dirty="0" smtClean="0"/>
              <a:t>CARE </a:t>
            </a:r>
            <a:r>
              <a:rPr lang="en-US" sz="2800" b="1" i="1" dirty="0" smtClean="0">
                <a:solidFill>
                  <a:srgbClr val="C00000"/>
                </a:solidFill>
              </a:rPr>
              <a:t>- </a:t>
            </a:r>
            <a:r>
              <a:rPr lang="en-US" sz="2000" b="1" i="1" dirty="0">
                <a:solidFill>
                  <a:srgbClr val="C00000"/>
                </a:solidFill>
              </a:rPr>
              <a:t>KALUSUGAN PANGKALAHATAN (KP)</a:t>
            </a:r>
            <a:endParaRPr lang="en-US" sz="2800" b="1" i="1" dirty="0">
              <a:solidFill>
                <a:srgbClr val="C00000"/>
              </a:solidFill>
            </a:endParaRPr>
          </a:p>
          <a:p>
            <a:pPr marL="457200" indent="-457200">
              <a:buFont typeface="Arial" pitchFamily="34" charset="0"/>
              <a:buChar char="•"/>
              <a:defRPr/>
            </a:pPr>
            <a:r>
              <a:rPr lang="en-US" sz="2800" dirty="0" smtClean="0"/>
              <a:t>Para </a:t>
            </a:r>
            <a:r>
              <a:rPr lang="en-US" sz="2800" dirty="0" err="1" smtClean="0"/>
              <a:t>sa</a:t>
            </a:r>
            <a:r>
              <a:rPr lang="en-US" sz="2800" dirty="0" smtClean="0"/>
              <a:t> </a:t>
            </a:r>
            <a:r>
              <a:rPr lang="en-US" sz="2800" dirty="0" err="1" smtClean="0"/>
              <a:t>lahat</a:t>
            </a:r>
            <a:r>
              <a:rPr lang="en-US" sz="2800" dirty="0" smtClean="0"/>
              <a:t> </a:t>
            </a:r>
            <a:r>
              <a:rPr lang="en-US" sz="2800" dirty="0" err="1" smtClean="0"/>
              <a:t>na</a:t>
            </a:r>
            <a:r>
              <a:rPr lang="en-US" sz="2800" dirty="0" smtClean="0"/>
              <a:t> </a:t>
            </a:r>
            <a:r>
              <a:rPr lang="en-US" sz="2800" dirty="0" err="1" smtClean="0"/>
              <a:t>mamamayan</a:t>
            </a:r>
            <a:endParaRPr lang="en-US" sz="2800" dirty="0"/>
          </a:p>
          <a:p>
            <a:pPr marL="457200" indent="-457200">
              <a:buFont typeface="Arial" pitchFamily="34" charset="0"/>
              <a:buChar char="•"/>
              <a:defRPr/>
            </a:pPr>
            <a:r>
              <a:rPr lang="en-US" sz="2800" dirty="0" err="1" smtClean="0"/>
              <a:t>Pagpapatupad</a:t>
            </a:r>
            <a:r>
              <a:rPr lang="en-US" sz="2800" dirty="0" smtClean="0"/>
              <a:t> </a:t>
            </a:r>
            <a:r>
              <a:rPr lang="en-US" sz="2800" dirty="0" err="1" smtClean="0"/>
              <a:t>ng</a:t>
            </a:r>
            <a:r>
              <a:rPr lang="en-US" sz="2800" dirty="0" smtClean="0"/>
              <a:t> Social </a:t>
            </a:r>
            <a:r>
              <a:rPr lang="en-US" sz="2800" dirty="0"/>
              <a:t>Contract </a:t>
            </a:r>
            <a:r>
              <a:rPr lang="en-US" sz="2800" dirty="0" err="1" smtClean="0"/>
              <a:t>ni</a:t>
            </a:r>
            <a:r>
              <a:rPr lang="en-US" sz="2800" dirty="0" smtClean="0"/>
              <a:t> </a:t>
            </a:r>
            <a:r>
              <a:rPr lang="en-US" sz="2800" dirty="0" err="1" smtClean="0"/>
              <a:t>Presidente</a:t>
            </a:r>
            <a:r>
              <a:rPr lang="en-US" sz="2800" dirty="0" smtClean="0"/>
              <a:t> Aquino </a:t>
            </a:r>
            <a:r>
              <a:rPr lang="en-US" sz="2800" dirty="0" err="1" smtClean="0"/>
              <a:t>sa</a:t>
            </a:r>
            <a:r>
              <a:rPr lang="en-US" sz="2800" dirty="0" smtClean="0"/>
              <a:t> </a:t>
            </a:r>
            <a:r>
              <a:rPr lang="en-US" sz="2800" dirty="0" err="1" smtClean="0"/>
              <a:t>mamamayan</a:t>
            </a:r>
            <a:r>
              <a:rPr lang="en-US" sz="2800" dirty="0" smtClean="0"/>
              <a:t> </a:t>
            </a:r>
            <a:r>
              <a:rPr lang="en-US" sz="2800" dirty="0" err="1" smtClean="0"/>
              <a:t>tungkol</a:t>
            </a:r>
            <a:r>
              <a:rPr lang="en-US" sz="2800" dirty="0" smtClean="0"/>
              <a:t> </a:t>
            </a:r>
            <a:r>
              <a:rPr lang="en-US" sz="2800" dirty="0" err="1" smtClean="0"/>
              <a:t>sa</a:t>
            </a:r>
            <a:r>
              <a:rPr lang="en-US" sz="2800" dirty="0" smtClean="0"/>
              <a:t> </a:t>
            </a:r>
            <a:r>
              <a:rPr lang="en-US" sz="2800" dirty="0" err="1" smtClean="0"/>
              <a:t>kalusugan</a:t>
            </a:r>
            <a:endParaRPr lang="en-US" sz="2800" dirty="0"/>
          </a:p>
          <a:p>
            <a:pPr>
              <a:defRPr/>
            </a:pPr>
            <a:r>
              <a:rPr lang="en-US" sz="2800" b="1" dirty="0"/>
              <a:t>2.1. </a:t>
            </a:r>
            <a:r>
              <a:rPr lang="en-US" sz="2800" b="1" dirty="0" smtClean="0"/>
              <a:t>GOALS/</a:t>
            </a:r>
            <a:r>
              <a:rPr lang="en-US" sz="2800" b="1" i="1" dirty="0" err="1" smtClean="0">
                <a:solidFill>
                  <a:srgbClr val="C00000"/>
                </a:solidFill>
              </a:rPr>
              <a:t>Layunin</a:t>
            </a:r>
            <a:endParaRPr lang="en-US" sz="2800" b="1" i="1" dirty="0">
              <a:solidFill>
                <a:srgbClr val="C00000"/>
              </a:solidFill>
            </a:endParaRPr>
          </a:p>
          <a:p>
            <a:pPr marL="285750" indent="-285750">
              <a:buFont typeface="Arial" pitchFamily="34" charset="0"/>
              <a:buChar char="•"/>
              <a:defRPr/>
            </a:pPr>
            <a:r>
              <a:rPr lang="en-US" sz="2800" b="1" dirty="0"/>
              <a:t>Strengthen </a:t>
            </a:r>
            <a:r>
              <a:rPr lang="en-US" sz="2800" b="1" dirty="0" err="1" smtClean="0"/>
              <a:t>PhilHealth</a:t>
            </a:r>
            <a:r>
              <a:rPr lang="en-US" sz="2800" b="1" dirty="0" smtClean="0"/>
              <a:t> </a:t>
            </a:r>
            <a:r>
              <a:rPr lang="en-US" sz="2800" b="1" i="1" dirty="0" err="1" smtClean="0">
                <a:solidFill>
                  <a:srgbClr val="C00000"/>
                </a:solidFill>
              </a:rPr>
              <a:t>Patibayin</a:t>
            </a:r>
            <a:r>
              <a:rPr lang="en-US" sz="2800" b="1" i="1" dirty="0" smtClean="0">
                <a:solidFill>
                  <a:srgbClr val="C00000"/>
                </a:solidFill>
              </a:rPr>
              <a:t> </a:t>
            </a:r>
            <a:r>
              <a:rPr lang="en-US" sz="2800" b="1" i="1" dirty="0" err="1" smtClean="0">
                <a:solidFill>
                  <a:srgbClr val="C00000"/>
                </a:solidFill>
              </a:rPr>
              <a:t>ang</a:t>
            </a:r>
            <a:r>
              <a:rPr lang="en-US" sz="2800" b="1" i="1" dirty="0" smtClean="0">
                <a:solidFill>
                  <a:srgbClr val="C00000"/>
                </a:solidFill>
              </a:rPr>
              <a:t> </a:t>
            </a:r>
            <a:r>
              <a:rPr lang="en-US" sz="2800" b="1" i="1" dirty="0" err="1" smtClean="0">
                <a:solidFill>
                  <a:srgbClr val="C00000"/>
                </a:solidFill>
              </a:rPr>
              <a:t>PhilHealth</a:t>
            </a:r>
            <a:endParaRPr lang="en-US" sz="2800" b="1" i="1" dirty="0">
              <a:solidFill>
                <a:srgbClr val="C00000"/>
              </a:solidFill>
            </a:endParaRPr>
          </a:p>
          <a:p>
            <a:pPr marL="285750" indent="-285750">
              <a:buFont typeface="Arial" pitchFamily="34" charset="0"/>
              <a:buChar char="•"/>
              <a:defRPr/>
            </a:pPr>
            <a:r>
              <a:rPr lang="en-US" sz="2800" b="1" dirty="0"/>
              <a:t>Improve the quality of hospitals and health care </a:t>
            </a:r>
            <a:r>
              <a:rPr lang="en-US" sz="2800" b="1" dirty="0" smtClean="0"/>
              <a:t>facilities </a:t>
            </a:r>
            <a:r>
              <a:rPr lang="en-US" sz="2800" b="1" i="1" dirty="0" err="1" smtClean="0">
                <a:solidFill>
                  <a:srgbClr val="C00000"/>
                </a:solidFill>
              </a:rPr>
              <a:t>Pabutihin</a:t>
            </a:r>
            <a:r>
              <a:rPr lang="en-US" sz="2800" b="1" i="1" dirty="0" smtClean="0">
                <a:solidFill>
                  <a:srgbClr val="C00000"/>
                </a:solidFill>
              </a:rPr>
              <a:t> </a:t>
            </a:r>
            <a:r>
              <a:rPr lang="en-US" sz="2800" b="1" i="1" dirty="0" err="1" smtClean="0">
                <a:solidFill>
                  <a:srgbClr val="C00000"/>
                </a:solidFill>
              </a:rPr>
              <a:t>ang</a:t>
            </a:r>
            <a:r>
              <a:rPr lang="en-US" sz="2800" b="1" i="1" dirty="0" smtClean="0">
                <a:solidFill>
                  <a:srgbClr val="C00000"/>
                </a:solidFill>
              </a:rPr>
              <a:t> </a:t>
            </a:r>
            <a:r>
              <a:rPr lang="en-US" sz="2800" b="1" i="1" dirty="0" err="1" smtClean="0">
                <a:solidFill>
                  <a:srgbClr val="C00000"/>
                </a:solidFill>
              </a:rPr>
              <a:t>kalidad</a:t>
            </a:r>
            <a:r>
              <a:rPr lang="en-US" sz="2800" b="1" i="1" dirty="0" smtClean="0">
                <a:solidFill>
                  <a:srgbClr val="C00000"/>
                </a:solidFill>
              </a:rPr>
              <a:t> </a:t>
            </a:r>
            <a:r>
              <a:rPr lang="en-US" sz="2800" b="1" i="1" dirty="0" err="1" smtClean="0">
                <a:solidFill>
                  <a:srgbClr val="C00000"/>
                </a:solidFill>
              </a:rPr>
              <a:t>ng</a:t>
            </a:r>
            <a:r>
              <a:rPr lang="en-US" sz="2800" b="1" i="1" dirty="0" smtClean="0">
                <a:solidFill>
                  <a:srgbClr val="C00000"/>
                </a:solidFill>
              </a:rPr>
              <a:t> </a:t>
            </a:r>
            <a:r>
              <a:rPr lang="en-US" sz="2800" b="1" i="1" dirty="0" err="1" smtClean="0">
                <a:solidFill>
                  <a:srgbClr val="C00000"/>
                </a:solidFill>
              </a:rPr>
              <a:t>ospital</a:t>
            </a:r>
            <a:r>
              <a:rPr lang="en-US" sz="2800" b="1" i="1" dirty="0" smtClean="0">
                <a:solidFill>
                  <a:srgbClr val="C00000"/>
                </a:solidFill>
              </a:rPr>
              <a:t> at </a:t>
            </a:r>
            <a:r>
              <a:rPr lang="en-US" sz="2800" b="1" i="1" dirty="0" err="1" smtClean="0">
                <a:solidFill>
                  <a:srgbClr val="C00000"/>
                </a:solidFill>
              </a:rPr>
              <a:t>ibang</a:t>
            </a:r>
            <a:r>
              <a:rPr lang="en-US" sz="2800" b="1" i="1" dirty="0" smtClean="0">
                <a:solidFill>
                  <a:srgbClr val="C00000"/>
                </a:solidFill>
              </a:rPr>
              <a:t> </a:t>
            </a:r>
            <a:r>
              <a:rPr lang="en-US" sz="2800" b="1" i="1" dirty="0" err="1" smtClean="0">
                <a:solidFill>
                  <a:srgbClr val="C00000"/>
                </a:solidFill>
              </a:rPr>
              <a:t>pasilidad</a:t>
            </a:r>
            <a:r>
              <a:rPr lang="en-US" sz="2800" b="1" i="1" dirty="0" smtClean="0">
                <a:solidFill>
                  <a:srgbClr val="C00000"/>
                </a:solidFill>
              </a:rPr>
              <a:t> </a:t>
            </a:r>
            <a:r>
              <a:rPr lang="en-US" sz="2800" b="1" i="1" dirty="0" err="1" smtClean="0">
                <a:solidFill>
                  <a:srgbClr val="C00000"/>
                </a:solidFill>
              </a:rPr>
              <a:t>pangkalusugan</a:t>
            </a:r>
            <a:endParaRPr lang="en-US" sz="2800" b="1" i="1" dirty="0">
              <a:solidFill>
                <a:srgbClr val="C00000"/>
              </a:solidFill>
            </a:endParaRPr>
          </a:p>
          <a:p>
            <a:pPr marL="285750" indent="-285750">
              <a:buFont typeface="Arial" pitchFamily="34" charset="0"/>
              <a:buChar char="•"/>
              <a:defRPr/>
            </a:pPr>
            <a:r>
              <a:rPr lang="en-US" sz="2800" b="1" dirty="0"/>
              <a:t>Achieve Millennium Development Goals (MDGs)</a:t>
            </a:r>
            <a:endParaRPr lang="en-US" sz="2800" dirty="0"/>
          </a:p>
        </p:txBody>
      </p:sp>
      <p:pic>
        <p:nvPicPr>
          <p:cNvPr id="4099" name="Picture 8" descr="MDG 4.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06101" y="4427174"/>
            <a:ext cx="1252331"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7" descr="MDG 5.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505200" y="4427174"/>
            <a:ext cx="125233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Rectangle 19"/>
          <p:cNvSpPr>
            <a:spLocks noChangeArrowheads="1"/>
          </p:cNvSpPr>
          <p:nvPr/>
        </p:nvSpPr>
        <p:spPr bwMode="auto">
          <a:xfrm>
            <a:off x="457200" y="5736003"/>
            <a:ext cx="2362200" cy="664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lnSpc>
                <a:spcPct val="93000"/>
              </a:lnSpc>
              <a:buClr>
                <a:srgbClr val="000000"/>
              </a:buClr>
              <a:buSzPct val="100000"/>
              <a:buFont typeface="Arial" charset="0"/>
              <a:buNone/>
            </a:pPr>
            <a:r>
              <a:rPr lang="en-GB" sz="2000" b="1" i="1" dirty="0" err="1" smtClean="0">
                <a:solidFill>
                  <a:srgbClr val="C00000"/>
                </a:solidFill>
                <a:latin typeface="Calibri" pitchFamily="34" charset="0"/>
              </a:rPr>
              <a:t>Bawasan</a:t>
            </a:r>
            <a:r>
              <a:rPr lang="en-GB" sz="2000" b="1" i="1" dirty="0" smtClean="0">
                <a:solidFill>
                  <a:srgbClr val="C00000"/>
                </a:solidFill>
                <a:latin typeface="Calibri" pitchFamily="34" charset="0"/>
              </a:rPr>
              <a:t> </a:t>
            </a:r>
            <a:r>
              <a:rPr lang="en-GB" sz="2000" b="1" i="1" dirty="0" err="1" smtClean="0">
                <a:solidFill>
                  <a:srgbClr val="C00000"/>
                </a:solidFill>
                <a:latin typeface="Calibri" pitchFamily="34" charset="0"/>
              </a:rPr>
              <a:t>ang</a:t>
            </a:r>
            <a:r>
              <a:rPr lang="en-GB" sz="2000" b="1" i="1" dirty="0" smtClean="0">
                <a:solidFill>
                  <a:srgbClr val="C00000"/>
                </a:solidFill>
                <a:latin typeface="Calibri" pitchFamily="34" charset="0"/>
              </a:rPr>
              <a:t> </a:t>
            </a:r>
            <a:r>
              <a:rPr lang="en-GB" sz="2000" b="1" i="1" dirty="0" err="1" smtClean="0">
                <a:solidFill>
                  <a:srgbClr val="C00000"/>
                </a:solidFill>
                <a:latin typeface="Calibri" pitchFamily="34" charset="0"/>
              </a:rPr>
              <a:t>namamatay</a:t>
            </a:r>
            <a:r>
              <a:rPr lang="en-GB" sz="2000" b="1" i="1" dirty="0" smtClean="0">
                <a:solidFill>
                  <a:srgbClr val="C00000"/>
                </a:solidFill>
                <a:latin typeface="Calibri" pitchFamily="34" charset="0"/>
              </a:rPr>
              <a:t> </a:t>
            </a:r>
            <a:r>
              <a:rPr lang="en-GB" sz="2000" b="1" i="1" dirty="0" err="1" smtClean="0">
                <a:solidFill>
                  <a:srgbClr val="C00000"/>
                </a:solidFill>
                <a:latin typeface="Calibri" pitchFamily="34" charset="0"/>
              </a:rPr>
              <a:t>na</a:t>
            </a:r>
            <a:r>
              <a:rPr lang="en-GB" sz="2000" b="1" i="1" dirty="0" smtClean="0">
                <a:solidFill>
                  <a:srgbClr val="C00000"/>
                </a:solidFill>
                <a:latin typeface="Calibri" pitchFamily="34" charset="0"/>
              </a:rPr>
              <a:t> </a:t>
            </a:r>
            <a:r>
              <a:rPr lang="en-GB" sz="2000" b="1" i="1" dirty="0" err="1" smtClean="0">
                <a:solidFill>
                  <a:srgbClr val="C00000"/>
                </a:solidFill>
                <a:latin typeface="Calibri" pitchFamily="34" charset="0"/>
              </a:rPr>
              <a:t>bata</a:t>
            </a:r>
            <a:endParaRPr lang="en-GB" sz="2000" b="1" i="1" dirty="0">
              <a:solidFill>
                <a:srgbClr val="C00000"/>
              </a:solidFill>
              <a:latin typeface="Calibri" pitchFamily="34" charset="0"/>
            </a:endParaRPr>
          </a:p>
        </p:txBody>
      </p:sp>
      <p:sp>
        <p:nvSpPr>
          <p:cNvPr id="4102" name="Rectangle 19"/>
          <p:cNvSpPr>
            <a:spLocks noChangeArrowheads="1"/>
          </p:cNvSpPr>
          <p:nvPr/>
        </p:nvSpPr>
        <p:spPr bwMode="auto">
          <a:xfrm>
            <a:off x="2960656" y="5736003"/>
            <a:ext cx="2373344" cy="664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lnSpc>
                <a:spcPct val="93000"/>
              </a:lnSpc>
              <a:buClr>
                <a:srgbClr val="000000"/>
              </a:buClr>
              <a:buSzPct val="100000"/>
              <a:buFont typeface="Arial" charset="0"/>
              <a:buNone/>
            </a:pPr>
            <a:r>
              <a:rPr lang="en-GB" sz="2000" b="1" i="1" dirty="0" err="1" smtClean="0">
                <a:solidFill>
                  <a:srgbClr val="C00000"/>
                </a:solidFill>
                <a:latin typeface="Calibri" pitchFamily="34" charset="0"/>
              </a:rPr>
              <a:t>Pagbutihin</a:t>
            </a:r>
            <a:r>
              <a:rPr lang="en-GB" sz="2000" b="1" i="1" dirty="0" smtClean="0">
                <a:solidFill>
                  <a:srgbClr val="C00000"/>
                </a:solidFill>
                <a:latin typeface="Calibri" pitchFamily="34" charset="0"/>
              </a:rPr>
              <a:t> </a:t>
            </a:r>
            <a:r>
              <a:rPr lang="en-GB" sz="2000" b="1" i="1" dirty="0" err="1" smtClean="0">
                <a:solidFill>
                  <a:srgbClr val="C00000"/>
                </a:solidFill>
                <a:latin typeface="Calibri" pitchFamily="34" charset="0"/>
              </a:rPr>
              <a:t>ang</a:t>
            </a:r>
            <a:r>
              <a:rPr lang="en-GB" sz="2000" b="1" i="1" dirty="0" smtClean="0">
                <a:solidFill>
                  <a:srgbClr val="C00000"/>
                </a:solidFill>
                <a:latin typeface="Calibri" pitchFamily="34" charset="0"/>
              </a:rPr>
              <a:t> </a:t>
            </a:r>
            <a:r>
              <a:rPr lang="en-GB" sz="2000" b="1" i="1" dirty="0" err="1" smtClean="0">
                <a:solidFill>
                  <a:srgbClr val="C00000"/>
                </a:solidFill>
                <a:latin typeface="Calibri" pitchFamily="34" charset="0"/>
              </a:rPr>
              <a:t>kalusugan</a:t>
            </a:r>
            <a:r>
              <a:rPr lang="en-GB" sz="2000" b="1" i="1" dirty="0" smtClean="0">
                <a:solidFill>
                  <a:srgbClr val="C00000"/>
                </a:solidFill>
                <a:latin typeface="Calibri" pitchFamily="34" charset="0"/>
              </a:rPr>
              <a:t> </a:t>
            </a:r>
            <a:r>
              <a:rPr lang="en-GB" sz="2000" b="1" i="1" dirty="0" err="1" smtClean="0">
                <a:solidFill>
                  <a:srgbClr val="C00000"/>
                </a:solidFill>
                <a:latin typeface="Calibri" pitchFamily="34" charset="0"/>
              </a:rPr>
              <a:t>ng</a:t>
            </a:r>
            <a:r>
              <a:rPr lang="en-GB" sz="2000" b="1" i="1" dirty="0" smtClean="0">
                <a:solidFill>
                  <a:srgbClr val="C00000"/>
                </a:solidFill>
                <a:latin typeface="Calibri" pitchFamily="34" charset="0"/>
              </a:rPr>
              <a:t> </a:t>
            </a:r>
            <a:r>
              <a:rPr lang="en-GB" sz="2000" b="1" i="1" dirty="0" err="1" smtClean="0">
                <a:solidFill>
                  <a:srgbClr val="C00000"/>
                </a:solidFill>
                <a:latin typeface="Calibri" pitchFamily="34" charset="0"/>
              </a:rPr>
              <a:t>nanay</a:t>
            </a:r>
            <a:endParaRPr lang="en-GB" sz="2000" b="1" i="1" dirty="0">
              <a:solidFill>
                <a:srgbClr val="C00000"/>
              </a:solidFill>
              <a:latin typeface="Calibri" pitchFamily="34" charset="0"/>
            </a:endParaRPr>
          </a:p>
        </p:txBody>
      </p:sp>
      <p:sp>
        <p:nvSpPr>
          <p:cNvPr id="4103" name="TextBox 2"/>
          <p:cNvSpPr txBox="1">
            <a:spLocks noChangeArrowheads="1"/>
          </p:cNvSpPr>
          <p:nvPr/>
        </p:nvSpPr>
        <p:spPr bwMode="auto">
          <a:xfrm>
            <a:off x="5827712" y="5059740"/>
            <a:ext cx="3087688" cy="1569660"/>
          </a:xfrm>
          <a:prstGeom prst="rect">
            <a:avLst/>
          </a:prstGeom>
          <a:solidFill>
            <a:srgbClr val="43FFB3"/>
          </a:solidFill>
          <a:ln>
            <a:noFill/>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i="1" dirty="0" err="1"/>
              <a:t>Lahat</a:t>
            </a:r>
            <a:r>
              <a:rPr lang="en-US" sz="2400" i="1" dirty="0"/>
              <a:t> </a:t>
            </a:r>
            <a:r>
              <a:rPr lang="en-US" sz="2400" i="1" dirty="0" err="1"/>
              <a:t>ng</a:t>
            </a:r>
            <a:r>
              <a:rPr lang="en-US" sz="2400" i="1" dirty="0"/>
              <a:t> </a:t>
            </a:r>
            <a:r>
              <a:rPr lang="en-US" sz="2400" i="1" dirty="0" err="1"/>
              <a:t>miyembro</a:t>
            </a:r>
            <a:r>
              <a:rPr lang="en-US" sz="2400" i="1" dirty="0"/>
              <a:t> </a:t>
            </a:r>
            <a:r>
              <a:rPr lang="en-US" sz="2400" i="1" dirty="0" err="1"/>
              <a:t>ng</a:t>
            </a:r>
            <a:r>
              <a:rPr lang="en-US" sz="2400" i="1" dirty="0"/>
              <a:t> </a:t>
            </a:r>
            <a:r>
              <a:rPr lang="en-US" sz="2400" i="1" dirty="0" err="1"/>
              <a:t>Pantawid</a:t>
            </a:r>
            <a:r>
              <a:rPr lang="en-US" sz="2400" i="1" dirty="0"/>
              <a:t> ay </a:t>
            </a:r>
            <a:r>
              <a:rPr lang="en-US" sz="2400" i="1" dirty="0" err="1"/>
              <a:t>miyembro</a:t>
            </a:r>
            <a:r>
              <a:rPr lang="en-US" sz="2400" i="1" dirty="0"/>
              <a:t> </a:t>
            </a:r>
            <a:r>
              <a:rPr lang="en-US" sz="2400" i="1" dirty="0" err="1"/>
              <a:t>ng</a:t>
            </a:r>
            <a:r>
              <a:rPr lang="en-US" sz="2400" i="1" dirty="0"/>
              <a:t> </a:t>
            </a:r>
            <a:r>
              <a:rPr lang="en-US" sz="2400" i="1" dirty="0" err="1"/>
              <a:t>PhilHealth</a:t>
            </a:r>
            <a:endParaRPr lang="en-US" sz="2400" i="1" dirty="0"/>
          </a:p>
        </p:txBody>
      </p:sp>
      <p:sp>
        <p:nvSpPr>
          <p:cNvPr id="3" name="Slide Number Placeholder 2"/>
          <p:cNvSpPr>
            <a:spLocks noGrp="1"/>
          </p:cNvSpPr>
          <p:nvPr>
            <p:ph type="sldNum" sz="quarter" idx="12"/>
          </p:nvPr>
        </p:nvSpPr>
        <p:spPr/>
        <p:txBody>
          <a:bodyPr/>
          <a:lstStyle/>
          <a:p>
            <a:fld id="{CEDDC02D-9C36-45D3-AB0C-296EFC812A94}" type="slidenum">
              <a:rPr lang="en-PH" smtClean="0"/>
              <a:t>4</a:t>
            </a:fld>
            <a:endParaRPr lang="en-PH" dirty="0"/>
          </a:p>
        </p:txBody>
      </p:sp>
      <p:sp>
        <p:nvSpPr>
          <p:cNvPr id="5" name="Date Placeholder 4"/>
          <p:cNvSpPr>
            <a:spLocks noGrp="1"/>
          </p:cNvSpPr>
          <p:nvPr>
            <p:ph type="dt" sz="half" idx="10"/>
          </p:nvPr>
        </p:nvSpPr>
        <p:spPr>
          <a:xfrm>
            <a:off x="457200" y="6416675"/>
            <a:ext cx="2133600" cy="365125"/>
          </a:xfrm>
        </p:spPr>
        <p:txBody>
          <a:bodyPr/>
          <a:lstStyle/>
          <a:p>
            <a:r>
              <a:rPr lang="en-PH" smtClean="0"/>
              <a:t>i-Pantawid eFDS 8</a:t>
            </a:r>
            <a:endParaRPr lang="en-PH" dirty="0"/>
          </a:p>
        </p:txBody>
      </p:sp>
    </p:spTree>
    <p:extLst>
      <p:ext uri="{BB962C8B-B14F-4D97-AF65-F5344CB8AC3E}">
        <p14:creationId xmlns:p14="http://schemas.microsoft.com/office/powerpoint/2010/main" val="26692153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PH" smtClean="0"/>
              <a:t>i-Pantawid eFDS 8</a:t>
            </a:r>
            <a:endParaRPr lang="en-PH" dirty="0"/>
          </a:p>
        </p:txBody>
      </p:sp>
      <p:sp>
        <p:nvSpPr>
          <p:cNvPr id="3" name="Slide Number Placeholder 2"/>
          <p:cNvSpPr>
            <a:spLocks noGrp="1"/>
          </p:cNvSpPr>
          <p:nvPr>
            <p:ph type="sldNum" sz="quarter" idx="12"/>
          </p:nvPr>
        </p:nvSpPr>
        <p:spPr/>
        <p:txBody>
          <a:bodyPr/>
          <a:lstStyle/>
          <a:p>
            <a:fld id="{CEDDC02D-9C36-45D3-AB0C-296EFC812A94}" type="slidenum">
              <a:rPr lang="en-PH" smtClean="0"/>
              <a:t>5</a:t>
            </a:fld>
            <a:endParaRPr lang="en-PH" dirty="0"/>
          </a:p>
        </p:txBody>
      </p:sp>
      <p:sp>
        <p:nvSpPr>
          <p:cNvPr id="4" name="object 3"/>
          <p:cNvSpPr/>
          <p:nvPr/>
        </p:nvSpPr>
        <p:spPr>
          <a:xfrm>
            <a:off x="571500" y="867183"/>
            <a:ext cx="8001000" cy="114300"/>
          </a:xfrm>
          <a:custGeom>
            <a:avLst/>
            <a:gdLst/>
            <a:ahLst/>
            <a:cxnLst/>
            <a:rect l="l" t="t" r="r" b="b"/>
            <a:pathLst>
              <a:path w="8001000" h="114300">
                <a:moveTo>
                  <a:pt x="0" y="114299"/>
                </a:moveTo>
                <a:lnTo>
                  <a:pt x="8000999" y="114299"/>
                </a:lnTo>
                <a:lnTo>
                  <a:pt x="8000999" y="0"/>
                </a:lnTo>
                <a:lnTo>
                  <a:pt x="0" y="0"/>
                </a:lnTo>
                <a:lnTo>
                  <a:pt x="0" y="114299"/>
                </a:lnTo>
                <a:close/>
              </a:path>
            </a:pathLst>
          </a:custGeom>
          <a:solidFill>
            <a:srgbClr val="C0504D"/>
          </a:solidFill>
        </p:spPr>
        <p:txBody>
          <a:bodyPr wrap="square" lIns="0" tIns="0" rIns="0" bIns="0" rtlCol="0"/>
          <a:lstStyle/>
          <a:p>
            <a:endParaRPr/>
          </a:p>
        </p:txBody>
      </p:sp>
      <p:sp>
        <p:nvSpPr>
          <p:cNvPr id="5" name="object 4"/>
          <p:cNvSpPr/>
          <p:nvPr/>
        </p:nvSpPr>
        <p:spPr>
          <a:xfrm>
            <a:off x="595952" y="152400"/>
            <a:ext cx="425653" cy="318515"/>
          </a:xfrm>
          <a:prstGeom prst="rect">
            <a:avLst/>
          </a:prstGeom>
          <a:blipFill>
            <a:blip r:embed="rId3" cstate="print">
              <a:biLevel thresh="50000"/>
            </a:blip>
            <a:stretch>
              <a:fillRect/>
            </a:stretch>
          </a:blipFill>
        </p:spPr>
        <p:txBody>
          <a:bodyPr wrap="square" lIns="0" tIns="0" rIns="0" bIns="0" rtlCol="0"/>
          <a:lstStyle/>
          <a:p>
            <a:endParaRPr/>
          </a:p>
        </p:txBody>
      </p:sp>
      <p:sp>
        <p:nvSpPr>
          <p:cNvPr id="6" name="object 5"/>
          <p:cNvSpPr/>
          <p:nvPr/>
        </p:nvSpPr>
        <p:spPr>
          <a:xfrm>
            <a:off x="879720" y="152400"/>
            <a:ext cx="170687" cy="318515"/>
          </a:xfrm>
          <a:prstGeom prst="rect">
            <a:avLst/>
          </a:prstGeom>
          <a:blipFill>
            <a:blip r:embed="rId4" cstate="print">
              <a:biLevel thresh="50000"/>
            </a:blip>
            <a:stretch>
              <a:fillRect/>
            </a:stretch>
          </a:blipFill>
        </p:spPr>
        <p:txBody>
          <a:bodyPr wrap="square" lIns="0" tIns="0" rIns="0" bIns="0" rtlCol="0"/>
          <a:lstStyle/>
          <a:p>
            <a:endParaRPr/>
          </a:p>
        </p:txBody>
      </p:sp>
      <p:sp>
        <p:nvSpPr>
          <p:cNvPr id="7" name="object 6"/>
          <p:cNvSpPr/>
          <p:nvPr/>
        </p:nvSpPr>
        <p:spPr>
          <a:xfrm>
            <a:off x="965064" y="152400"/>
            <a:ext cx="5204825" cy="318515"/>
          </a:xfrm>
          <a:prstGeom prst="rect">
            <a:avLst/>
          </a:prstGeom>
          <a:blipFill>
            <a:blip r:embed="rId5" cstate="print">
              <a:biLevel thresh="50000"/>
            </a:blip>
            <a:stretch>
              <a:fillRect/>
            </a:stretch>
          </a:blipFill>
        </p:spPr>
        <p:txBody>
          <a:bodyPr wrap="square" lIns="0" tIns="0" rIns="0" bIns="0" rtlCol="0"/>
          <a:lstStyle/>
          <a:p>
            <a:endParaRPr/>
          </a:p>
        </p:txBody>
      </p:sp>
      <p:sp>
        <p:nvSpPr>
          <p:cNvPr id="8" name="object 7"/>
          <p:cNvSpPr/>
          <p:nvPr/>
        </p:nvSpPr>
        <p:spPr>
          <a:xfrm>
            <a:off x="457200" y="1102123"/>
            <a:ext cx="3657600" cy="584835"/>
          </a:xfrm>
          <a:custGeom>
            <a:avLst/>
            <a:gdLst/>
            <a:ahLst/>
            <a:cxnLst/>
            <a:rect l="l" t="t" r="r" b="b"/>
            <a:pathLst>
              <a:path w="3657600" h="584835">
                <a:moveTo>
                  <a:pt x="0" y="584441"/>
                </a:moveTo>
                <a:lnTo>
                  <a:pt x="3657599" y="584441"/>
                </a:lnTo>
                <a:lnTo>
                  <a:pt x="3657599" y="0"/>
                </a:lnTo>
                <a:lnTo>
                  <a:pt x="0" y="0"/>
                </a:lnTo>
                <a:lnTo>
                  <a:pt x="0" y="584441"/>
                </a:lnTo>
                <a:close/>
              </a:path>
            </a:pathLst>
          </a:custGeom>
          <a:solidFill>
            <a:srgbClr val="30849B"/>
          </a:solidFill>
        </p:spPr>
        <p:txBody>
          <a:bodyPr wrap="square" lIns="0" tIns="0" rIns="0" bIns="0" rtlCol="0"/>
          <a:lstStyle/>
          <a:p>
            <a:endParaRPr/>
          </a:p>
        </p:txBody>
      </p:sp>
      <p:sp>
        <p:nvSpPr>
          <p:cNvPr id="9" name="object 8"/>
          <p:cNvSpPr/>
          <p:nvPr/>
        </p:nvSpPr>
        <p:spPr>
          <a:xfrm>
            <a:off x="4543440" y="1796945"/>
            <a:ext cx="4094226" cy="3953377"/>
          </a:xfrm>
          <a:prstGeom prst="rect">
            <a:avLst/>
          </a:prstGeom>
          <a:blipFill>
            <a:blip r:embed="rId6" cstate="print"/>
            <a:stretch>
              <a:fillRect/>
            </a:stretch>
          </a:blipFill>
        </p:spPr>
        <p:txBody>
          <a:bodyPr wrap="square" lIns="0" tIns="0" rIns="0" bIns="0" rtlCol="0"/>
          <a:lstStyle/>
          <a:p>
            <a:endParaRPr/>
          </a:p>
        </p:txBody>
      </p:sp>
      <p:sp>
        <p:nvSpPr>
          <p:cNvPr id="10" name="object 9"/>
          <p:cNvSpPr/>
          <p:nvPr/>
        </p:nvSpPr>
        <p:spPr>
          <a:xfrm>
            <a:off x="4514850" y="1756422"/>
            <a:ext cx="4151629" cy="4022725"/>
          </a:xfrm>
          <a:custGeom>
            <a:avLst/>
            <a:gdLst/>
            <a:ahLst/>
            <a:cxnLst/>
            <a:rect l="l" t="t" r="r" b="b"/>
            <a:pathLst>
              <a:path w="4151629" h="4022725">
                <a:moveTo>
                  <a:pt x="0" y="4022475"/>
                </a:moveTo>
                <a:lnTo>
                  <a:pt x="4151375" y="4022475"/>
                </a:lnTo>
                <a:lnTo>
                  <a:pt x="4151375" y="0"/>
                </a:lnTo>
                <a:lnTo>
                  <a:pt x="0" y="0"/>
                </a:lnTo>
                <a:lnTo>
                  <a:pt x="0" y="4022475"/>
                </a:lnTo>
                <a:close/>
              </a:path>
            </a:pathLst>
          </a:custGeom>
          <a:ln w="57149">
            <a:solidFill>
              <a:srgbClr val="30849B"/>
            </a:solidFill>
          </a:ln>
        </p:spPr>
        <p:txBody>
          <a:bodyPr wrap="square" lIns="0" tIns="0" rIns="0" bIns="0" rtlCol="0"/>
          <a:lstStyle/>
          <a:p>
            <a:endParaRPr/>
          </a:p>
        </p:txBody>
      </p:sp>
      <p:sp>
        <p:nvSpPr>
          <p:cNvPr id="11" name="object 10"/>
          <p:cNvSpPr/>
          <p:nvPr/>
        </p:nvSpPr>
        <p:spPr>
          <a:xfrm>
            <a:off x="580400" y="1167460"/>
            <a:ext cx="3570731" cy="443788"/>
          </a:xfrm>
          <a:prstGeom prst="rect">
            <a:avLst/>
          </a:prstGeom>
          <a:blipFill>
            <a:blip r:embed="rId7" cstate="print"/>
            <a:stretch>
              <a:fillRect/>
            </a:stretch>
          </a:blipFill>
        </p:spPr>
        <p:txBody>
          <a:bodyPr wrap="square" lIns="0" tIns="0" rIns="0" bIns="0" rtlCol="0"/>
          <a:lstStyle/>
          <a:p>
            <a:endParaRPr/>
          </a:p>
        </p:txBody>
      </p:sp>
      <p:sp>
        <p:nvSpPr>
          <p:cNvPr id="12" name="object 11"/>
          <p:cNvSpPr/>
          <p:nvPr/>
        </p:nvSpPr>
        <p:spPr>
          <a:xfrm>
            <a:off x="526195" y="2416926"/>
            <a:ext cx="138430" cy="132715"/>
          </a:xfrm>
          <a:custGeom>
            <a:avLst/>
            <a:gdLst/>
            <a:ahLst/>
            <a:cxnLst/>
            <a:rect l="l" t="t" r="r" b="b"/>
            <a:pathLst>
              <a:path w="138430" h="132714">
                <a:moveTo>
                  <a:pt x="60738" y="0"/>
                </a:moveTo>
                <a:lnTo>
                  <a:pt x="22469" y="16965"/>
                </a:lnTo>
                <a:lnTo>
                  <a:pt x="1569" y="51984"/>
                </a:lnTo>
                <a:lnTo>
                  <a:pt x="0" y="66185"/>
                </a:lnTo>
                <a:lnTo>
                  <a:pt x="15" y="67616"/>
                </a:lnTo>
                <a:lnTo>
                  <a:pt x="12775" y="104124"/>
                </a:lnTo>
                <a:lnTo>
                  <a:pt x="46286" y="127527"/>
                </a:lnTo>
                <a:lnTo>
                  <a:pt x="77937" y="132322"/>
                </a:lnTo>
                <a:lnTo>
                  <a:pt x="91939" y="129097"/>
                </a:lnTo>
                <a:lnTo>
                  <a:pt x="125051" y="104928"/>
                </a:lnTo>
                <a:lnTo>
                  <a:pt x="138026" y="65347"/>
                </a:lnTo>
                <a:lnTo>
                  <a:pt x="136459" y="52060"/>
                </a:lnTo>
                <a:lnTo>
                  <a:pt x="116469" y="18834"/>
                </a:lnTo>
                <a:lnTo>
                  <a:pt x="77255" y="1178"/>
                </a:lnTo>
                <a:lnTo>
                  <a:pt x="60738" y="0"/>
                </a:lnTo>
                <a:close/>
              </a:path>
            </a:pathLst>
          </a:custGeom>
          <a:solidFill>
            <a:srgbClr val="943735"/>
          </a:solidFill>
        </p:spPr>
        <p:txBody>
          <a:bodyPr wrap="square" lIns="0" tIns="0" rIns="0" bIns="0" rtlCol="0"/>
          <a:lstStyle/>
          <a:p>
            <a:endParaRPr/>
          </a:p>
        </p:txBody>
      </p:sp>
      <p:sp>
        <p:nvSpPr>
          <p:cNvPr id="13" name="object 12"/>
          <p:cNvSpPr/>
          <p:nvPr/>
        </p:nvSpPr>
        <p:spPr>
          <a:xfrm>
            <a:off x="567903" y="1882276"/>
            <a:ext cx="3752209" cy="381000"/>
          </a:xfrm>
          <a:prstGeom prst="rect">
            <a:avLst/>
          </a:prstGeom>
          <a:blipFill>
            <a:blip r:embed="rId8" cstate="print"/>
            <a:stretch>
              <a:fillRect/>
            </a:stretch>
          </a:blipFill>
        </p:spPr>
        <p:txBody>
          <a:bodyPr wrap="square" lIns="0" tIns="0" rIns="0" bIns="0" rtlCol="0"/>
          <a:lstStyle/>
          <a:p>
            <a:endParaRPr/>
          </a:p>
        </p:txBody>
      </p:sp>
      <p:sp>
        <p:nvSpPr>
          <p:cNvPr id="14" name="object 13"/>
          <p:cNvSpPr/>
          <p:nvPr/>
        </p:nvSpPr>
        <p:spPr>
          <a:xfrm>
            <a:off x="737677" y="2321323"/>
            <a:ext cx="2014856" cy="281939"/>
          </a:xfrm>
          <a:prstGeom prst="rect">
            <a:avLst/>
          </a:prstGeom>
          <a:blipFill>
            <a:blip r:embed="rId9" cstate="print"/>
            <a:stretch>
              <a:fillRect/>
            </a:stretch>
          </a:blipFill>
        </p:spPr>
        <p:txBody>
          <a:bodyPr wrap="square" lIns="0" tIns="0" rIns="0" bIns="0" rtlCol="0"/>
          <a:lstStyle/>
          <a:p>
            <a:endParaRPr/>
          </a:p>
        </p:txBody>
      </p:sp>
      <p:sp>
        <p:nvSpPr>
          <p:cNvPr id="15" name="object 14"/>
          <p:cNvSpPr/>
          <p:nvPr/>
        </p:nvSpPr>
        <p:spPr>
          <a:xfrm>
            <a:off x="2674962" y="2321323"/>
            <a:ext cx="1554982" cy="281939"/>
          </a:xfrm>
          <a:prstGeom prst="rect">
            <a:avLst/>
          </a:prstGeom>
          <a:blipFill>
            <a:blip r:embed="rId10" cstate="print"/>
            <a:stretch>
              <a:fillRect/>
            </a:stretch>
          </a:blipFill>
        </p:spPr>
        <p:txBody>
          <a:bodyPr wrap="square" lIns="0" tIns="0" rIns="0" bIns="0" rtlCol="0"/>
          <a:lstStyle/>
          <a:p>
            <a:endParaRPr/>
          </a:p>
        </p:txBody>
      </p:sp>
      <p:sp>
        <p:nvSpPr>
          <p:cNvPr id="16" name="object 15"/>
          <p:cNvSpPr/>
          <p:nvPr/>
        </p:nvSpPr>
        <p:spPr>
          <a:xfrm>
            <a:off x="737677" y="2595589"/>
            <a:ext cx="363726" cy="282244"/>
          </a:xfrm>
          <a:prstGeom prst="rect">
            <a:avLst/>
          </a:prstGeom>
          <a:blipFill>
            <a:blip r:embed="rId11" cstate="print"/>
            <a:stretch>
              <a:fillRect/>
            </a:stretch>
          </a:blipFill>
        </p:spPr>
        <p:txBody>
          <a:bodyPr wrap="square" lIns="0" tIns="0" rIns="0" bIns="0" rtlCol="0"/>
          <a:lstStyle/>
          <a:p>
            <a:endParaRPr/>
          </a:p>
        </p:txBody>
      </p:sp>
      <p:sp>
        <p:nvSpPr>
          <p:cNvPr id="17" name="object 16"/>
          <p:cNvSpPr/>
          <p:nvPr/>
        </p:nvSpPr>
        <p:spPr>
          <a:xfrm>
            <a:off x="1010473" y="2595589"/>
            <a:ext cx="966621" cy="282244"/>
          </a:xfrm>
          <a:prstGeom prst="rect">
            <a:avLst/>
          </a:prstGeom>
          <a:blipFill>
            <a:blip r:embed="rId12" cstate="print"/>
            <a:stretch>
              <a:fillRect/>
            </a:stretch>
          </a:blipFill>
        </p:spPr>
        <p:txBody>
          <a:bodyPr wrap="square" lIns="0" tIns="0" rIns="0" bIns="0" rtlCol="0"/>
          <a:lstStyle/>
          <a:p>
            <a:endParaRPr/>
          </a:p>
        </p:txBody>
      </p:sp>
      <p:sp>
        <p:nvSpPr>
          <p:cNvPr id="18" name="object 17"/>
          <p:cNvSpPr/>
          <p:nvPr/>
        </p:nvSpPr>
        <p:spPr>
          <a:xfrm>
            <a:off x="1885274" y="2595589"/>
            <a:ext cx="164592" cy="282244"/>
          </a:xfrm>
          <a:prstGeom prst="rect">
            <a:avLst/>
          </a:prstGeom>
          <a:blipFill>
            <a:blip r:embed="rId13" cstate="print"/>
            <a:stretch>
              <a:fillRect/>
            </a:stretch>
          </a:blipFill>
        </p:spPr>
        <p:txBody>
          <a:bodyPr wrap="square" lIns="0" tIns="0" rIns="0" bIns="0" rtlCol="0"/>
          <a:lstStyle/>
          <a:p>
            <a:endParaRPr/>
          </a:p>
        </p:txBody>
      </p:sp>
      <p:sp>
        <p:nvSpPr>
          <p:cNvPr id="19" name="object 18"/>
          <p:cNvSpPr/>
          <p:nvPr/>
        </p:nvSpPr>
        <p:spPr>
          <a:xfrm>
            <a:off x="1967570" y="2595589"/>
            <a:ext cx="908608" cy="282244"/>
          </a:xfrm>
          <a:prstGeom prst="rect">
            <a:avLst/>
          </a:prstGeom>
          <a:blipFill>
            <a:blip r:embed="rId14" cstate="print"/>
            <a:stretch>
              <a:fillRect/>
            </a:stretch>
          </a:blipFill>
        </p:spPr>
        <p:txBody>
          <a:bodyPr wrap="square" lIns="0" tIns="0" rIns="0" bIns="0" rtlCol="0"/>
          <a:lstStyle/>
          <a:p>
            <a:endParaRPr/>
          </a:p>
        </p:txBody>
      </p:sp>
      <p:sp>
        <p:nvSpPr>
          <p:cNvPr id="20" name="object 19"/>
          <p:cNvSpPr/>
          <p:nvPr/>
        </p:nvSpPr>
        <p:spPr>
          <a:xfrm>
            <a:off x="775777" y="3776794"/>
            <a:ext cx="3567440" cy="281939"/>
          </a:xfrm>
          <a:prstGeom prst="rect">
            <a:avLst/>
          </a:prstGeom>
          <a:blipFill>
            <a:blip r:embed="rId15" cstate="print"/>
            <a:stretch>
              <a:fillRect/>
            </a:stretch>
          </a:blipFill>
        </p:spPr>
        <p:txBody>
          <a:bodyPr wrap="square" lIns="0" tIns="0" rIns="0" bIns="0" rtlCol="0"/>
          <a:lstStyle/>
          <a:p>
            <a:endParaRPr/>
          </a:p>
        </p:txBody>
      </p:sp>
      <p:sp>
        <p:nvSpPr>
          <p:cNvPr id="21" name="object 20"/>
          <p:cNvSpPr/>
          <p:nvPr/>
        </p:nvSpPr>
        <p:spPr>
          <a:xfrm>
            <a:off x="775777" y="4051114"/>
            <a:ext cx="2485010" cy="281939"/>
          </a:xfrm>
          <a:prstGeom prst="rect">
            <a:avLst/>
          </a:prstGeom>
          <a:blipFill>
            <a:blip r:embed="rId16" cstate="print"/>
            <a:stretch>
              <a:fillRect/>
            </a:stretch>
          </a:blipFill>
        </p:spPr>
        <p:txBody>
          <a:bodyPr wrap="square" lIns="0" tIns="0" rIns="0" bIns="0" rtlCol="0"/>
          <a:lstStyle/>
          <a:p>
            <a:endParaRPr/>
          </a:p>
        </p:txBody>
      </p:sp>
      <p:sp>
        <p:nvSpPr>
          <p:cNvPr id="22" name="object 21"/>
          <p:cNvSpPr/>
          <p:nvPr/>
        </p:nvSpPr>
        <p:spPr>
          <a:xfrm>
            <a:off x="747126" y="4736863"/>
            <a:ext cx="1962659" cy="281940"/>
          </a:xfrm>
          <a:prstGeom prst="rect">
            <a:avLst/>
          </a:prstGeom>
          <a:blipFill>
            <a:blip r:embed="rId17" cstate="print"/>
            <a:stretch>
              <a:fillRect/>
            </a:stretch>
          </a:blipFill>
        </p:spPr>
        <p:txBody>
          <a:bodyPr wrap="square" lIns="0" tIns="0" rIns="0" bIns="0" rtlCol="0"/>
          <a:lstStyle/>
          <a:p>
            <a:endParaRPr/>
          </a:p>
        </p:txBody>
      </p:sp>
      <p:sp>
        <p:nvSpPr>
          <p:cNvPr id="23" name="object 22"/>
          <p:cNvSpPr/>
          <p:nvPr/>
        </p:nvSpPr>
        <p:spPr>
          <a:xfrm>
            <a:off x="2628099" y="4736863"/>
            <a:ext cx="164592" cy="281940"/>
          </a:xfrm>
          <a:prstGeom prst="rect">
            <a:avLst/>
          </a:prstGeom>
          <a:blipFill>
            <a:blip r:embed="rId13" cstate="print"/>
            <a:stretch>
              <a:fillRect/>
            </a:stretch>
          </a:blipFill>
        </p:spPr>
        <p:txBody>
          <a:bodyPr wrap="square" lIns="0" tIns="0" rIns="0" bIns="0" rtlCol="0"/>
          <a:lstStyle/>
          <a:p>
            <a:endParaRPr/>
          </a:p>
        </p:txBody>
      </p:sp>
      <p:sp>
        <p:nvSpPr>
          <p:cNvPr id="24" name="object 23"/>
          <p:cNvSpPr/>
          <p:nvPr/>
        </p:nvSpPr>
        <p:spPr>
          <a:xfrm>
            <a:off x="2710395" y="4736863"/>
            <a:ext cx="1543049" cy="281940"/>
          </a:xfrm>
          <a:prstGeom prst="rect">
            <a:avLst/>
          </a:prstGeom>
          <a:blipFill>
            <a:blip r:embed="rId18" cstate="print"/>
            <a:stretch>
              <a:fillRect/>
            </a:stretch>
          </a:blipFill>
        </p:spPr>
        <p:txBody>
          <a:bodyPr wrap="square" lIns="0" tIns="0" rIns="0" bIns="0" rtlCol="0"/>
          <a:lstStyle/>
          <a:p>
            <a:endParaRPr/>
          </a:p>
        </p:txBody>
      </p:sp>
      <p:sp>
        <p:nvSpPr>
          <p:cNvPr id="25" name="object 24"/>
          <p:cNvSpPr/>
          <p:nvPr/>
        </p:nvSpPr>
        <p:spPr>
          <a:xfrm>
            <a:off x="747126" y="5011183"/>
            <a:ext cx="2075178" cy="281940"/>
          </a:xfrm>
          <a:prstGeom prst="rect">
            <a:avLst/>
          </a:prstGeom>
          <a:blipFill>
            <a:blip r:embed="rId19" cstate="print"/>
            <a:stretch>
              <a:fillRect/>
            </a:stretch>
          </a:blipFill>
        </p:spPr>
        <p:txBody>
          <a:bodyPr wrap="square" lIns="0" tIns="0" rIns="0" bIns="0" rtlCol="0"/>
          <a:lstStyle/>
          <a:p>
            <a:endParaRPr/>
          </a:p>
        </p:txBody>
      </p:sp>
      <p:sp>
        <p:nvSpPr>
          <p:cNvPr id="26" name="object 25"/>
          <p:cNvSpPr/>
          <p:nvPr/>
        </p:nvSpPr>
        <p:spPr>
          <a:xfrm>
            <a:off x="529374" y="3864903"/>
            <a:ext cx="138430" cy="132715"/>
          </a:xfrm>
          <a:custGeom>
            <a:avLst/>
            <a:gdLst/>
            <a:ahLst/>
            <a:cxnLst/>
            <a:rect l="l" t="t" r="r" b="b"/>
            <a:pathLst>
              <a:path w="138430" h="132714">
                <a:moveTo>
                  <a:pt x="60726" y="0"/>
                </a:moveTo>
                <a:lnTo>
                  <a:pt x="22464" y="16968"/>
                </a:lnTo>
                <a:lnTo>
                  <a:pt x="1568" y="51994"/>
                </a:lnTo>
                <a:lnTo>
                  <a:pt x="0" y="66199"/>
                </a:lnTo>
                <a:lnTo>
                  <a:pt x="15" y="67609"/>
                </a:lnTo>
                <a:lnTo>
                  <a:pt x="12767" y="104126"/>
                </a:lnTo>
                <a:lnTo>
                  <a:pt x="46275" y="127528"/>
                </a:lnTo>
                <a:lnTo>
                  <a:pt x="77925" y="132323"/>
                </a:lnTo>
                <a:lnTo>
                  <a:pt x="91928" y="129101"/>
                </a:lnTo>
                <a:lnTo>
                  <a:pt x="125040" y="104941"/>
                </a:lnTo>
                <a:lnTo>
                  <a:pt x="138014" y="65350"/>
                </a:lnTo>
                <a:lnTo>
                  <a:pt x="136446" y="52059"/>
                </a:lnTo>
                <a:lnTo>
                  <a:pt x="116458" y="18831"/>
                </a:lnTo>
                <a:lnTo>
                  <a:pt x="77246" y="1177"/>
                </a:lnTo>
                <a:lnTo>
                  <a:pt x="60726" y="0"/>
                </a:lnTo>
                <a:close/>
              </a:path>
            </a:pathLst>
          </a:custGeom>
          <a:solidFill>
            <a:srgbClr val="943735"/>
          </a:solidFill>
        </p:spPr>
        <p:txBody>
          <a:bodyPr wrap="square" lIns="0" tIns="0" rIns="0" bIns="0" rtlCol="0"/>
          <a:lstStyle/>
          <a:p>
            <a:endParaRPr/>
          </a:p>
        </p:txBody>
      </p:sp>
      <p:sp>
        <p:nvSpPr>
          <p:cNvPr id="27" name="object 26"/>
          <p:cNvSpPr/>
          <p:nvPr/>
        </p:nvSpPr>
        <p:spPr>
          <a:xfrm>
            <a:off x="546104" y="4783231"/>
            <a:ext cx="138430" cy="132715"/>
          </a:xfrm>
          <a:custGeom>
            <a:avLst/>
            <a:gdLst/>
            <a:ahLst/>
            <a:cxnLst/>
            <a:rect l="l" t="t" r="r" b="b"/>
            <a:pathLst>
              <a:path w="138430" h="132714">
                <a:moveTo>
                  <a:pt x="60725" y="0"/>
                </a:moveTo>
                <a:lnTo>
                  <a:pt x="22465" y="16969"/>
                </a:lnTo>
                <a:lnTo>
                  <a:pt x="1568" y="51997"/>
                </a:lnTo>
                <a:lnTo>
                  <a:pt x="0" y="66201"/>
                </a:lnTo>
                <a:lnTo>
                  <a:pt x="14" y="67590"/>
                </a:lnTo>
                <a:lnTo>
                  <a:pt x="12757" y="104122"/>
                </a:lnTo>
                <a:lnTo>
                  <a:pt x="46258" y="127530"/>
                </a:lnTo>
                <a:lnTo>
                  <a:pt x="77900" y="132325"/>
                </a:lnTo>
                <a:lnTo>
                  <a:pt x="91905" y="129106"/>
                </a:lnTo>
                <a:lnTo>
                  <a:pt x="125022" y="104953"/>
                </a:lnTo>
                <a:lnTo>
                  <a:pt x="137998" y="65364"/>
                </a:lnTo>
                <a:lnTo>
                  <a:pt x="136433" y="52073"/>
                </a:lnTo>
                <a:lnTo>
                  <a:pt x="116449" y="18840"/>
                </a:lnTo>
                <a:lnTo>
                  <a:pt x="77242" y="1178"/>
                </a:lnTo>
                <a:lnTo>
                  <a:pt x="60725" y="0"/>
                </a:lnTo>
                <a:close/>
              </a:path>
            </a:pathLst>
          </a:custGeom>
          <a:solidFill>
            <a:srgbClr val="943735"/>
          </a:solidFill>
        </p:spPr>
        <p:txBody>
          <a:bodyPr wrap="square" lIns="0" tIns="0" rIns="0" bIns="0" rtlCol="0"/>
          <a:lstStyle/>
          <a:p>
            <a:endParaRPr/>
          </a:p>
        </p:txBody>
      </p:sp>
      <p:sp>
        <p:nvSpPr>
          <p:cNvPr id="28" name="TextBox 27"/>
          <p:cNvSpPr txBox="1"/>
          <p:nvPr/>
        </p:nvSpPr>
        <p:spPr>
          <a:xfrm>
            <a:off x="501328" y="411858"/>
            <a:ext cx="7308989" cy="523220"/>
          </a:xfrm>
          <a:prstGeom prst="rect">
            <a:avLst/>
          </a:prstGeom>
          <a:noFill/>
        </p:spPr>
        <p:txBody>
          <a:bodyPr wrap="none" rtlCol="0">
            <a:spAutoFit/>
          </a:bodyPr>
          <a:lstStyle/>
          <a:p>
            <a:r>
              <a:rPr lang="en-US" sz="2800" i="1" dirty="0" smtClean="0">
                <a:solidFill>
                  <a:srgbClr val="C00000"/>
                </a:solidFill>
                <a:latin typeface="+mj-lt"/>
                <a:ea typeface="Verdana" pitchFamily="34" charset="0"/>
                <a:cs typeface="Verdana" pitchFamily="34" charset="0"/>
              </a:rPr>
              <a:t>Mga Kondisyon </a:t>
            </a:r>
            <a:r>
              <a:rPr lang="en-US" sz="2800" i="1" dirty="0" err="1" smtClean="0">
                <a:solidFill>
                  <a:srgbClr val="C00000"/>
                </a:solidFill>
                <a:latin typeface="+mj-lt"/>
                <a:ea typeface="Verdana" pitchFamily="34" charset="0"/>
                <a:cs typeface="Verdana" pitchFamily="34" charset="0"/>
              </a:rPr>
              <a:t>upang</a:t>
            </a:r>
            <a:r>
              <a:rPr lang="en-US" sz="2800" i="1" dirty="0" smtClean="0">
                <a:solidFill>
                  <a:srgbClr val="C00000"/>
                </a:solidFill>
                <a:latin typeface="+mj-lt"/>
                <a:ea typeface="Verdana" pitchFamily="34" charset="0"/>
                <a:cs typeface="Verdana" pitchFamily="34" charset="0"/>
              </a:rPr>
              <a:t> </a:t>
            </a:r>
            <a:r>
              <a:rPr lang="en-US" sz="2800" i="1" dirty="0" err="1" smtClean="0">
                <a:solidFill>
                  <a:srgbClr val="C00000"/>
                </a:solidFill>
                <a:latin typeface="+mj-lt"/>
                <a:ea typeface="Verdana" pitchFamily="34" charset="0"/>
                <a:cs typeface="Verdana" pitchFamily="34" charset="0"/>
              </a:rPr>
              <a:t>makamit</a:t>
            </a:r>
            <a:r>
              <a:rPr lang="en-US" sz="2800" i="1" dirty="0" smtClean="0">
                <a:solidFill>
                  <a:srgbClr val="C00000"/>
                </a:solidFill>
                <a:latin typeface="+mj-lt"/>
                <a:ea typeface="Verdana" pitchFamily="34" charset="0"/>
                <a:cs typeface="Verdana" pitchFamily="34" charset="0"/>
              </a:rPr>
              <a:t> ang BENEPISYO</a:t>
            </a:r>
            <a:endParaRPr lang="en-US" sz="2800" i="1" dirty="0">
              <a:solidFill>
                <a:srgbClr val="C00000"/>
              </a:solidFill>
              <a:latin typeface="+mj-lt"/>
              <a:ea typeface="Verdana" pitchFamily="34" charset="0"/>
              <a:cs typeface="Verdana" pitchFamily="34" charset="0"/>
            </a:endParaRPr>
          </a:p>
        </p:txBody>
      </p:sp>
      <p:sp>
        <p:nvSpPr>
          <p:cNvPr id="29" name="TextBox 28"/>
          <p:cNvSpPr txBox="1"/>
          <p:nvPr/>
        </p:nvSpPr>
        <p:spPr>
          <a:xfrm>
            <a:off x="650544" y="2881307"/>
            <a:ext cx="3654310" cy="923330"/>
          </a:xfrm>
          <a:prstGeom prst="rect">
            <a:avLst/>
          </a:prstGeom>
          <a:noFill/>
        </p:spPr>
        <p:txBody>
          <a:bodyPr wrap="square" rtlCol="0">
            <a:spAutoFit/>
          </a:bodyPr>
          <a:lstStyle/>
          <a:p>
            <a:r>
              <a:rPr lang="en-US" b="1" i="1" dirty="0" err="1" smtClean="0">
                <a:solidFill>
                  <a:srgbClr val="C00000"/>
                </a:solidFill>
                <a:latin typeface="Arial" pitchFamily="34" charset="0"/>
                <a:cs typeface="Arial" pitchFamily="34" charset="0"/>
              </a:rPr>
              <a:t>Pumunta</a:t>
            </a:r>
            <a:r>
              <a:rPr lang="en-US" b="1" i="1" dirty="0" smtClean="0">
                <a:solidFill>
                  <a:srgbClr val="C00000"/>
                </a:solidFill>
                <a:latin typeface="Arial" pitchFamily="34" charset="0"/>
                <a:cs typeface="Arial" pitchFamily="34" charset="0"/>
              </a:rPr>
              <a:t> sa </a:t>
            </a:r>
            <a:r>
              <a:rPr lang="en-US" b="1" i="1" dirty="0" err="1" smtClean="0">
                <a:solidFill>
                  <a:srgbClr val="C00000"/>
                </a:solidFill>
                <a:latin typeface="Arial" pitchFamily="34" charset="0"/>
                <a:cs typeface="Arial" pitchFamily="34" charset="0"/>
              </a:rPr>
              <a:t>lokal</a:t>
            </a:r>
            <a:r>
              <a:rPr lang="en-US" b="1" i="1" dirty="0" smtClean="0">
                <a:solidFill>
                  <a:srgbClr val="C00000"/>
                </a:solidFill>
                <a:latin typeface="Arial" pitchFamily="34" charset="0"/>
                <a:cs typeface="Arial" pitchFamily="34" charset="0"/>
              </a:rPr>
              <a:t> </a:t>
            </a:r>
            <a:r>
              <a:rPr lang="en-US" b="1" i="1" dirty="0" err="1" smtClean="0">
                <a:solidFill>
                  <a:srgbClr val="C00000"/>
                </a:solidFill>
                <a:latin typeface="Arial" pitchFamily="34" charset="0"/>
                <a:cs typeface="Arial" pitchFamily="34" charset="0"/>
              </a:rPr>
              <a:t>na</a:t>
            </a:r>
            <a:r>
              <a:rPr lang="en-US" b="1" i="1" dirty="0" smtClean="0">
                <a:solidFill>
                  <a:srgbClr val="C00000"/>
                </a:solidFill>
                <a:latin typeface="Arial" pitchFamily="34" charset="0"/>
                <a:cs typeface="Arial" pitchFamily="34" charset="0"/>
              </a:rPr>
              <a:t> health center para sa check-up </a:t>
            </a:r>
            <a:r>
              <a:rPr lang="en-US" b="1" i="1" dirty="0" err="1" smtClean="0">
                <a:solidFill>
                  <a:srgbClr val="C00000"/>
                </a:solidFill>
                <a:latin typeface="Arial" pitchFamily="34" charset="0"/>
                <a:cs typeface="Arial" pitchFamily="34" charset="0"/>
              </a:rPr>
              <a:t>bago</a:t>
            </a:r>
            <a:r>
              <a:rPr lang="en-US" b="1" i="1" dirty="0">
                <a:solidFill>
                  <a:srgbClr val="C00000"/>
                </a:solidFill>
                <a:latin typeface="Arial" pitchFamily="34" charset="0"/>
                <a:cs typeface="Arial" pitchFamily="34" charset="0"/>
              </a:rPr>
              <a:t> </a:t>
            </a:r>
            <a:r>
              <a:rPr lang="en-US" b="1" i="1" dirty="0" smtClean="0">
                <a:solidFill>
                  <a:srgbClr val="C00000"/>
                </a:solidFill>
                <a:latin typeface="Arial" pitchFamily="34" charset="0"/>
                <a:cs typeface="Arial" pitchFamily="34" charset="0"/>
              </a:rPr>
              <a:t>at </a:t>
            </a:r>
            <a:r>
              <a:rPr lang="en-US" b="1" i="1" dirty="0" err="1" smtClean="0">
                <a:solidFill>
                  <a:srgbClr val="C00000"/>
                </a:solidFill>
                <a:latin typeface="Arial" pitchFamily="34" charset="0"/>
                <a:cs typeface="Arial" pitchFamily="34" charset="0"/>
              </a:rPr>
              <a:t>pagkatapos</a:t>
            </a:r>
            <a:r>
              <a:rPr lang="en-US" b="1" i="1" dirty="0" smtClean="0">
                <a:solidFill>
                  <a:srgbClr val="C00000"/>
                </a:solidFill>
                <a:latin typeface="Arial" pitchFamily="34" charset="0"/>
                <a:cs typeface="Arial" pitchFamily="34" charset="0"/>
              </a:rPr>
              <a:t> </a:t>
            </a:r>
            <a:r>
              <a:rPr lang="en-US" b="1" i="1" dirty="0" err="1" smtClean="0">
                <a:solidFill>
                  <a:srgbClr val="C00000"/>
                </a:solidFill>
                <a:latin typeface="Arial" pitchFamily="34" charset="0"/>
                <a:cs typeface="Arial" pitchFamily="34" charset="0"/>
              </a:rPr>
              <a:t>manganak</a:t>
            </a:r>
            <a:endParaRPr lang="en-US" b="1" i="1" dirty="0">
              <a:solidFill>
                <a:srgbClr val="C00000"/>
              </a:solidFill>
              <a:latin typeface="Arial" pitchFamily="34" charset="0"/>
              <a:cs typeface="Arial" pitchFamily="34" charset="0"/>
            </a:endParaRPr>
          </a:p>
        </p:txBody>
      </p:sp>
      <p:sp>
        <p:nvSpPr>
          <p:cNvPr id="30" name="TextBox 29"/>
          <p:cNvSpPr txBox="1"/>
          <p:nvPr/>
        </p:nvSpPr>
        <p:spPr>
          <a:xfrm>
            <a:off x="654454" y="5284193"/>
            <a:ext cx="3469382" cy="923330"/>
          </a:xfrm>
          <a:prstGeom prst="rect">
            <a:avLst/>
          </a:prstGeom>
          <a:noFill/>
        </p:spPr>
        <p:txBody>
          <a:bodyPr wrap="square" rtlCol="0">
            <a:spAutoFit/>
          </a:bodyPr>
          <a:lstStyle/>
          <a:p>
            <a:r>
              <a:rPr lang="en-US" b="1" i="1" dirty="0" err="1" smtClean="0">
                <a:solidFill>
                  <a:srgbClr val="C00000"/>
                </a:solidFill>
                <a:latin typeface="Arial" pitchFamily="34" charset="0"/>
                <a:cs typeface="Arial" pitchFamily="34" charset="0"/>
              </a:rPr>
              <a:t>Magkaroon</a:t>
            </a:r>
            <a:r>
              <a:rPr lang="en-US" b="1" i="1" dirty="0" smtClean="0">
                <a:solidFill>
                  <a:srgbClr val="C00000"/>
                </a:solidFill>
                <a:latin typeface="Arial" pitchFamily="34" charset="0"/>
                <a:cs typeface="Arial" pitchFamily="34" charset="0"/>
              </a:rPr>
              <a:t> ng </a:t>
            </a:r>
            <a:r>
              <a:rPr lang="en-US" b="1" i="1" dirty="0" err="1" smtClean="0">
                <a:solidFill>
                  <a:srgbClr val="C00000"/>
                </a:solidFill>
                <a:latin typeface="Arial" pitchFamily="34" charset="0"/>
                <a:cs typeface="Arial" pitchFamily="34" charset="0"/>
              </a:rPr>
              <a:t>kahit</a:t>
            </a:r>
            <a:r>
              <a:rPr lang="en-US" b="1" i="1" dirty="0" smtClean="0">
                <a:solidFill>
                  <a:srgbClr val="C00000"/>
                </a:solidFill>
                <a:latin typeface="Arial" pitchFamily="34" charset="0"/>
                <a:cs typeface="Arial" pitchFamily="34" charset="0"/>
              </a:rPr>
              <a:t> </a:t>
            </a:r>
            <a:r>
              <a:rPr lang="en-US" b="1" i="1" dirty="0" err="1" smtClean="0">
                <a:solidFill>
                  <a:srgbClr val="C00000"/>
                </a:solidFill>
                <a:latin typeface="Arial" pitchFamily="34" charset="0"/>
                <a:cs typeface="Arial" pitchFamily="34" charset="0"/>
              </a:rPr>
              <a:t>isang</a:t>
            </a:r>
            <a:r>
              <a:rPr lang="en-US" b="1" i="1" dirty="0" smtClean="0">
                <a:solidFill>
                  <a:srgbClr val="C00000"/>
                </a:solidFill>
                <a:latin typeface="Arial" pitchFamily="34" charset="0"/>
                <a:cs typeface="Arial" pitchFamily="34" charset="0"/>
              </a:rPr>
              <a:t>  check-up </a:t>
            </a:r>
            <a:r>
              <a:rPr lang="en-US" b="1" i="1" dirty="0" err="1" smtClean="0">
                <a:solidFill>
                  <a:srgbClr val="C00000"/>
                </a:solidFill>
                <a:latin typeface="Arial" pitchFamily="34" charset="0"/>
                <a:cs typeface="Arial" pitchFamily="34" charset="0"/>
              </a:rPr>
              <a:t>anim</a:t>
            </a:r>
            <a:r>
              <a:rPr lang="en-US" b="1" i="1" dirty="0" smtClean="0">
                <a:solidFill>
                  <a:srgbClr val="C00000"/>
                </a:solidFill>
                <a:latin typeface="Arial" pitchFamily="34" charset="0"/>
                <a:cs typeface="Arial" pitchFamily="34" charset="0"/>
              </a:rPr>
              <a:t> na </a:t>
            </a:r>
            <a:r>
              <a:rPr lang="en-US" b="1" i="1" dirty="0" err="1" smtClean="0">
                <a:solidFill>
                  <a:srgbClr val="C00000"/>
                </a:solidFill>
                <a:latin typeface="Arial" pitchFamily="34" charset="0"/>
                <a:cs typeface="Arial" pitchFamily="34" charset="0"/>
              </a:rPr>
              <a:t>linggo</a:t>
            </a:r>
            <a:r>
              <a:rPr lang="en-US" b="1" i="1" dirty="0" smtClean="0">
                <a:solidFill>
                  <a:srgbClr val="C00000"/>
                </a:solidFill>
                <a:latin typeface="Arial" pitchFamily="34" charset="0"/>
                <a:cs typeface="Arial" pitchFamily="34" charset="0"/>
              </a:rPr>
              <a:t>  </a:t>
            </a:r>
            <a:r>
              <a:rPr lang="en-US" b="1" i="1" dirty="0" err="1" smtClean="0">
                <a:solidFill>
                  <a:srgbClr val="C00000"/>
                </a:solidFill>
                <a:latin typeface="Arial" pitchFamily="34" charset="0"/>
                <a:cs typeface="Arial" pitchFamily="34" charset="0"/>
              </a:rPr>
              <a:t>pagkatapos</a:t>
            </a:r>
            <a:r>
              <a:rPr lang="en-US" b="1" i="1" dirty="0" smtClean="0">
                <a:solidFill>
                  <a:srgbClr val="C00000"/>
                </a:solidFill>
                <a:latin typeface="Arial" pitchFamily="34" charset="0"/>
                <a:cs typeface="Arial" pitchFamily="34" charset="0"/>
              </a:rPr>
              <a:t> </a:t>
            </a:r>
            <a:r>
              <a:rPr lang="en-US" b="1" i="1" dirty="0" err="1" smtClean="0">
                <a:solidFill>
                  <a:srgbClr val="C00000"/>
                </a:solidFill>
                <a:latin typeface="Arial" pitchFamily="34" charset="0"/>
                <a:cs typeface="Arial" pitchFamily="34" charset="0"/>
              </a:rPr>
              <a:t>manganak</a:t>
            </a:r>
            <a:endParaRPr lang="en-US" b="1" i="1" dirty="0">
              <a:solidFill>
                <a:srgbClr val="C00000"/>
              </a:solidFill>
              <a:latin typeface="Arial" pitchFamily="34" charset="0"/>
              <a:cs typeface="Arial" pitchFamily="34" charset="0"/>
            </a:endParaRPr>
          </a:p>
        </p:txBody>
      </p:sp>
      <p:sp>
        <p:nvSpPr>
          <p:cNvPr id="31" name="Slide Number Placeholder 1"/>
          <p:cNvSpPr txBox="1">
            <a:spLocks/>
          </p:cNvSpPr>
          <p:nvPr/>
        </p:nvSpPr>
        <p:spPr>
          <a:xfrm>
            <a:off x="6553200" y="6086873"/>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6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5F2A61E-48FD-4F96-85A2-4E092D9FE7A4}" type="slidenum">
              <a:rPr lang="en-US" smtClean="0"/>
              <a:pPr/>
              <a:t>5</a:t>
            </a:fld>
            <a:endParaRPr lang="en-US"/>
          </a:p>
        </p:txBody>
      </p:sp>
    </p:spTree>
    <p:extLst>
      <p:ext uri="{BB962C8B-B14F-4D97-AF65-F5344CB8AC3E}">
        <p14:creationId xmlns:p14="http://schemas.microsoft.com/office/powerpoint/2010/main" val="18931624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PH" smtClean="0"/>
              <a:t>i-Pantawid eFDS 8</a:t>
            </a:r>
            <a:endParaRPr lang="en-PH" dirty="0"/>
          </a:p>
        </p:txBody>
      </p:sp>
      <p:sp>
        <p:nvSpPr>
          <p:cNvPr id="3" name="Slide Number Placeholder 2"/>
          <p:cNvSpPr>
            <a:spLocks noGrp="1"/>
          </p:cNvSpPr>
          <p:nvPr>
            <p:ph type="sldNum" sz="quarter" idx="12"/>
          </p:nvPr>
        </p:nvSpPr>
        <p:spPr/>
        <p:txBody>
          <a:bodyPr/>
          <a:lstStyle/>
          <a:p>
            <a:fld id="{CEDDC02D-9C36-45D3-AB0C-296EFC812A94}" type="slidenum">
              <a:rPr lang="en-PH" smtClean="0"/>
              <a:t>6</a:t>
            </a:fld>
            <a:endParaRPr lang="en-PH" dirty="0"/>
          </a:p>
        </p:txBody>
      </p:sp>
      <p:sp>
        <p:nvSpPr>
          <p:cNvPr id="4" name="object 3"/>
          <p:cNvSpPr/>
          <p:nvPr/>
        </p:nvSpPr>
        <p:spPr>
          <a:xfrm>
            <a:off x="495300" y="997975"/>
            <a:ext cx="8001000" cy="114300"/>
          </a:xfrm>
          <a:custGeom>
            <a:avLst/>
            <a:gdLst/>
            <a:ahLst/>
            <a:cxnLst/>
            <a:rect l="l" t="t" r="r" b="b"/>
            <a:pathLst>
              <a:path w="8001000" h="114300">
                <a:moveTo>
                  <a:pt x="0" y="114299"/>
                </a:moveTo>
                <a:lnTo>
                  <a:pt x="8000999" y="114299"/>
                </a:lnTo>
                <a:lnTo>
                  <a:pt x="8000999" y="0"/>
                </a:lnTo>
                <a:lnTo>
                  <a:pt x="0" y="0"/>
                </a:lnTo>
                <a:lnTo>
                  <a:pt x="0" y="114299"/>
                </a:lnTo>
                <a:close/>
              </a:path>
            </a:pathLst>
          </a:custGeom>
          <a:solidFill>
            <a:srgbClr val="C0504D"/>
          </a:solidFill>
        </p:spPr>
        <p:txBody>
          <a:bodyPr wrap="square" lIns="0" tIns="0" rIns="0" bIns="0" rtlCol="0"/>
          <a:lstStyle/>
          <a:p>
            <a:endParaRPr/>
          </a:p>
        </p:txBody>
      </p:sp>
      <p:sp>
        <p:nvSpPr>
          <p:cNvPr id="5" name="object 4"/>
          <p:cNvSpPr/>
          <p:nvPr/>
        </p:nvSpPr>
        <p:spPr>
          <a:xfrm>
            <a:off x="532148" y="304800"/>
            <a:ext cx="425653" cy="318515"/>
          </a:xfrm>
          <a:prstGeom prst="rect">
            <a:avLst/>
          </a:prstGeom>
          <a:blipFill>
            <a:blip r:embed="rId3" cstate="print">
              <a:biLevel thresh="50000"/>
            </a:blip>
            <a:stretch>
              <a:fillRect/>
            </a:stretch>
          </a:blipFill>
        </p:spPr>
        <p:txBody>
          <a:bodyPr wrap="square" lIns="0" tIns="0" rIns="0" bIns="0" rtlCol="0"/>
          <a:lstStyle/>
          <a:p>
            <a:endParaRPr/>
          </a:p>
        </p:txBody>
      </p:sp>
      <p:sp>
        <p:nvSpPr>
          <p:cNvPr id="6" name="object 5"/>
          <p:cNvSpPr/>
          <p:nvPr/>
        </p:nvSpPr>
        <p:spPr>
          <a:xfrm>
            <a:off x="815916" y="304800"/>
            <a:ext cx="170687" cy="318515"/>
          </a:xfrm>
          <a:prstGeom prst="rect">
            <a:avLst/>
          </a:prstGeom>
          <a:blipFill>
            <a:blip r:embed="rId4" cstate="print">
              <a:biLevel thresh="50000"/>
            </a:blip>
            <a:stretch>
              <a:fillRect/>
            </a:stretch>
          </a:blipFill>
        </p:spPr>
        <p:txBody>
          <a:bodyPr wrap="square" lIns="0" tIns="0" rIns="0" bIns="0" rtlCol="0"/>
          <a:lstStyle/>
          <a:p>
            <a:endParaRPr/>
          </a:p>
        </p:txBody>
      </p:sp>
      <p:sp>
        <p:nvSpPr>
          <p:cNvPr id="7" name="object 6"/>
          <p:cNvSpPr/>
          <p:nvPr/>
        </p:nvSpPr>
        <p:spPr>
          <a:xfrm>
            <a:off x="901260" y="304800"/>
            <a:ext cx="5204825" cy="318515"/>
          </a:xfrm>
          <a:prstGeom prst="rect">
            <a:avLst/>
          </a:prstGeom>
          <a:blipFill>
            <a:blip r:embed="rId5" cstate="print">
              <a:biLevel thresh="50000"/>
            </a:blip>
            <a:stretch>
              <a:fillRect/>
            </a:stretch>
          </a:blipFill>
        </p:spPr>
        <p:txBody>
          <a:bodyPr wrap="square" lIns="0" tIns="0" rIns="0" bIns="0" rtlCol="0"/>
          <a:lstStyle/>
          <a:p>
            <a:endParaRPr/>
          </a:p>
        </p:txBody>
      </p:sp>
      <p:sp>
        <p:nvSpPr>
          <p:cNvPr id="8" name="object 7"/>
          <p:cNvSpPr/>
          <p:nvPr/>
        </p:nvSpPr>
        <p:spPr>
          <a:xfrm>
            <a:off x="544616" y="1361825"/>
            <a:ext cx="3657600" cy="584835"/>
          </a:xfrm>
          <a:custGeom>
            <a:avLst/>
            <a:gdLst/>
            <a:ahLst/>
            <a:cxnLst/>
            <a:rect l="l" t="t" r="r" b="b"/>
            <a:pathLst>
              <a:path w="3657600" h="584835">
                <a:moveTo>
                  <a:pt x="0" y="584441"/>
                </a:moveTo>
                <a:lnTo>
                  <a:pt x="3657599" y="584441"/>
                </a:lnTo>
                <a:lnTo>
                  <a:pt x="3657599" y="0"/>
                </a:lnTo>
                <a:lnTo>
                  <a:pt x="0" y="0"/>
                </a:lnTo>
                <a:lnTo>
                  <a:pt x="0" y="584441"/>
                </a:lnTo>
                <a:close/>
              </a:path>
            </a:pathLst>
          </a:custGeom>
          <a:solidFill>
            <a:srgbClr val="30849B"/>
          </a:solidFill>
        </p:spPr>
        <p:txBody>
          <a:bodyPr wrap="square" lIns="0" tIns="0" rIns="0" bIns="0" rtlCol="0"/>
          <a:lstStyle/>
          <a:p>
            <a:endParaRPr/>
          </a:p>
        </p:txBody>
      </p:sp>
      <p:sp>
        <p:nvSpPr>
          <p:cNvPr id="9" name="object 8"/>
          <p:cNvSpPr/>
          <p:nvPr/>
        </p:nvSpPr>
        <p:spPr>
          <a:xfrm>
            <a:off x="667816" y="1475683"/>
            <a:ext cx="3570731" cy="443788"/>
          </a:xfrm>
          <a:prstGeom prst="rect">
            <a:avLst/>
          </a:prstGeom>
          <a:blipFill>
            <a:blip r:embed="rId6" cstate="print"/>
            <a:stretch>
              <a:fillRect/>
            </a:stretch>
          </a:blipFill>
        </p:spPr>
        <p:txBody>
          <a:bodyPr wrap="square" lIns="0" tIns="0" rIns="0" bIns="0" rtlCol="0"/>
          <a:lstStyle/>
          <a:p>
            <a:endParaRPr/>
          </a:p>
        </p:txBody>
      </p:sp>
      <p:sp>
        <p:nvSpPr>
          <p:cNvPr id="10" name="object 29"/>
          <p:cNvSpPr/>
          <p:nvPr/>
        </p:nvSpPr>
        <p:spPr>
          <a:xfrm>
            <a:off x="5352654" y="1337694"/>
            <a:ext cx="3257946" cy="2845055"/>
          </a:xfrm>
          <a:prstGeom prst="rect">
            <a:avLst/>
          </a:prstGeom>
          <a:blipFill>
            <a:blip r:embed="rId7" cstate="print"/>
            <a:stretch>
              <a:fillRect/>
            </a:stretch>
          </a:blipFill>
        </p:spPr>
        <p:txBody>
          <a:bodyPr wrap="square" lIns="0" tIns="0" rIns="0" bIns="0" rtlCol="0"/>
          <a:lstStyle/>
          <a:p>
            <a:endParaRPr/>
          </a:p>
        </p:txBody>
      </p:sp>
      <p:sp>
        <p:nvSpPr>
          <p:cNvPr id="11" name="Rectangle 3"/>
          <p:cNvSpPr>
            <a:spLocks noChangeArrowheads="1"/>
          </p:cNvSpPr>
          <p:nvPr/>
        </p:nvSpPr>
        <p:spPr bwMode="auto">
          <a:xfrm>
            <a:off x="425128" y="1718060"/>
            <a:ext cx="4680272" cy="5001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marL="341313" indent="-341313" eaLnBrk="0" hangingPunct="0">
              <a:lnSpc>
                <a:spcPct val="93000"/>
              </a:lnSpc>
              <a:spcBef>
                <a:spcPts val="800"/>
              </a:spcBef>
              <a:buClr>
                <a:srgbClr val="000000"/>
              </a:buClr>
              <a:buSzPct val="100000"/>
              <a:buFont typeface="Arial" pitchFamily="34" charset="0"/>
              <a:buNone/>
            </a:pPr>
            <a:endParaRPr lang="en-US" sz="2600" b="1" dirty="0">
              <a:solidFill>
                <a:srgbClr val="000000"/>
              </a:solidFill>
              <a:latin typeface="Calibri" pitchFamily="34" charset="0"/>
            </a:endParaRPr>
          </a:p>
          <a:p>
            <a:pPr eaLnBrk="0" hangingPunct="0">
              <a:lnSpc>
                <a:spcPct val="93000"/>
              </a:lnSpc>
              <a:spcBef>
                <a:spcPts val="800"/>
              </a:spcBef>
              <a:buClr>
                <a:srgbClr val="000000"/>
              </a:buClr>
              <a:buSzPct val="100000"/>
            </a:pPr>
            <a:r>
              <a:rPr lang="en-US" sz="2400" b="1" u="sng" dirty="0">
                <a:solidFill>
                  <a:srgbClr val="000000"/>
                </a:solidFill>
                <a:latin typeface="Calibri" pitchFamily="34" charset="0"/>
              </a:rPr>
              <a:t>Children 0-5 Years Old</a:t>
            </a:r>
          </a:p>
          <a:p>
            <a:pPr marL="285750" indent="-285750" eaLnBrk="0" hangingPunct="0">
              <a:lnSpc>
                <a:spcPct val="93000"/>
              </a:lnSpc>
              <a:spcBef>
                <a:spcPts val="700"/>
              </a:spcBef>
              <a:buClr>
                <a:srgbClr val="000000"/>
              </a:buClr>
              <a:buSzPct val="100000"/>
              <a:buFont typeface="Arial" pitchFamily="34" charset="0"/>
              <a:buChar char="–"/>
            </a:pPr>
            <a:r>
              <a:rPr lang="en-US" sz="2000" b="1" dirty="0">
                <a:solidFill>
                  <a:srgbClr val="000000"/>
                </a:solidFill>
                <a:latin typeface="Calibri" pitchFamily="34" charset="0"/>
              </a:rPr>
              <a:t>V</a:t>
            </a:r>
            <a:r>
              <a:rPr lang="en-US" sz="2000" b="1" dirty="0" smtClean="0">
                <a:solidFill>
                  <a:srgbClr val="000000"/>
                </a:solidFill>
                <a:latin typeface="Calibri" pitchFamily="34" charset="0"/>
              </a:rPr>
              <a:t>isit </a:t>
            </a:r>
            <a:r>
              <a:rPr lang="en-US" sz="2000" b="1" dirty="0">
                <a:solidFill>
                  <a:srgbClr val="000000"/>
                </a:solidFill>
                <a:latin typeface="Calibri" pitchFamily="34" charset="0"/>
              </a:rPr>
              <a:t>the health center to avail </a:t>
            </a:r>
            <a:r>
              <a:rPr lang="en-US" sz="2000" b="1" dirty="0" smtClean="0">
                <a:solidFill>
                  <a:srgbClr val="000000"/>
                </a:solidFill>
                <a:latin typeface="Calibri" pitchFamily="34" charset="0"/>
              </a:rPr>
              <a:t>immunization </a:t>
            </a:r>
            <a:r>
              <a:rPr lang="en-US" sz="2000" b="1" i="1" dirty="0" err="1" smtClean="0">
                <a:solidFill>
                  <a:srgbClr val="C00000"/>
                </a:solidFill>
                <a:latin typeface="Calibri" pitchFamily="34" charset="0"/>
              </a:rPr>
              <a:t>Pagbabakuna</a:t>
            </a:r>
            <a:endParaRPr lang="en-US" sz="2000" b="1" i="1" dirty="0" smtClean="0">
              <a:solidFill>
                <a:srgbClr val="C00000"/>
              </a:solidFill>
              <a:latin typeface="Calibri" pitchFamily="34" charset="0"/>
            </a:endParaRPr>
          </a:p>
          <a:p>
            <a:pPr marL="285750" indent="-285750" eaLnBrk="0" hangingPunct="0">
              <a:lnSpc>
                <a:spcPct val="93000"/>
              </a:lnSpc>
              <a:spcBef>
                <a:spcPts val="700"/>
              </a:spcBef>
              <a:buClr>
                <a:srgbClr val="000000"/>
              </a:buClr>
              <a:buSzPct val="100000"/>
              <a:buFont typeface="Arial" pitchFamily="34" charset="0"/>
              <a:buChar char="–"/>
            </a:pPr>
            <a:r>
              <a:rPr lang="en-US" sz="2000" b="1" dirty="0" smtClean="0">
                <a:solidFill>
                  <a:srgbClr val="000000"/>
                </a:solidFill>
                <a:latin typeface="Calibri" pitchFamily="34" charset="0"/>
              </a:rPr>
              <a:t>Have </a:t>
            </a:r>
            <a:r>
              <a:rPr lang="en-US" sz="2000" b="1" dirty="0">
                <a:solidFill>
                  <a:srgbClr val="000000"/>
                </a:solidFill>
                <a:latin typeface="Calibri" pitchFamily="34" charset="0"/>
              </a:rPr>
              <a:t>monthly weight monitoring and nutrition counseling for children aged </a:t>
            </a:r>
            <a:r>
              <a:rPr lang="en-US" sz="2000" b="1" dirty="0" smtClean="0">
                <a:solidFill>
                  <a:srgbClr val="000000"/>
                </a:solidFill>
                <a:latin typeface="Calibri" pitchFamily="34" charset="0"/>
              </a:rPr>
              <a:t>0 - 2 years old </a:t>
            </a:r>
            <a:r>
              <a:rPr lang="en-US" sz="2000" b="1" i="1" dirty="0" err="1">
                <a:solidFill>
                  <a:srgbClr val="C00000"/>
                </a:solidFill>
                <a:latin typeface="Calibri" pitchFamily="34" charset="0"/>
              </a:rPr>
              <a:t>Magtimbang</a:t>
            </a:r>
            <a:r>
              <a:rPr lang="en-US" sz="2000" b="1" i="1" dirty="0">
                <a:solidFill>
                  <a:srgbClr val="C00000"/>
                </a:solidFill>
                <a:latin typeface="Calibri" pitchFamily="34" charset="0"/>
              </a:rPr>
              <a:t> </a:t>
            </a:r>
            <a:r>
              <a:rPr lang="en-US" sz="2000" b="1" i="1" dirty="0" err="1">
                <a:solidFill>
                  <a:srgbClr val="C00000"/>
                </a:solidFill>
                <a:latin typeface="Calibri" pitchFamily="34" charset="0"/>
              </a:rPr>
              <a:t>minsan</a:t>
            </a:r>
            <a:r>
              <a:rPr lang="en-US" sz="2000" b="1" i="1" dirty="0">
                <a:solidFill>
                  <a:srgbClr val="C00000"/>
                </a:solidFill>
                <a:latin typeface="Calibri" pitchFamily="34" charset="0"/>
              </a:rPr>
              <a:t> </a:t>
            </a:r>
            <a:r>
              <a:rPr lang="en-US" sz="2000" b="1" i="1" dirty="0" err="1">
                <a:solidFill>
                  <a:srgbClr val="C00000"/>
                </a:solidFill>
                <a:latin typeface="Calibri" pitchFamily="34" charset="0"/>
              </a:rPr>
              <a:t>kada</a:t>
            </a:r>
            <a:r>
              <a:rPr lang="en-US" sz="2000" b="1" i="1" dirty="0">
                <a:solidFill>
                  <a:srgbClr val="C00000"/>
                </a:solidFill>
                <a:latin typeface="Calibri" pitchFamily="34" charset="0"/>
              </a:rPr>
              <a:t> </a:t>
            </a:r>
            <a:r>
              <a:rPr lang="en-US" sz="2000" b="1" i="1" dirty="0" err="1" smtClean="0">
                <a:solidFill>
                  <a:srgbClr val="C00000"/>
                </a:solidFill>
                <a:latin typeface="Calibri" pitchFamily="34" charset="0"/>
              </a:rPr>
              <a:t>buwan</a:t>
            </a:r>
            <a:endParaRPr lang="en-US" sz="2000" b="1" i="1" dirty="0">
              <a:solidFill>
                <a:srgbClr val="C00000"/>
              </a:solidFill>
              <a:latin typeface="Calibri" pitchFamily="34" charset="0"/>
            </a:endParaRPr>
          </a:p>
          <a:p>
            <a:pPr marL="285750" indent="-285750" eaLnBrk="0" hangingPunct="0">
              <a:lnSpc>
                <a:spcPct val="93000"/>
              </a:lnSpc>
              <a:spcBef>
                <a:spcPts val="700"/>
              </a:spcBef>
              <a:buClr>
                <a:srgbClr val="000000"/>
              </a:buClr>
              <a:buSzPct val="100000"/>
              <a:buFont typeface="Arial" pitchFamily="34" charset="0"/>
              <a:buChar char="–"/>
            </a:pPr>
            <a:r>
              <a:rPr lang="en-US" sz="2000" b="1" dirty="0" smtClean="0">
                <a:solidFill>
                  <a:srgbClr val="000000"/>
                </a:solidFill>
                <a:latin typeface="Calibri" pitchFamily="34" charset="0"/>
              </a:rPr>
              <a:t>Have bi-monthly </a:t>
            </a:r>
            <a:r>
              <a:rPr lang="en-US" sz="2000" b="1" dirty="0">
                <a:solidFill>
                  <a:srgbClr val="000000"/>
                </a:solidFill>
                <a:latin typeface="Calibri" pitchFamily="34" charset="0"/>
              </a:rPr>
              <a:t>weight monitoring for </a:t>
            </a:r>
            <a:r>
              <a:rPr lang="en-US" sz="2000" b="1" dirty="0" smtClean="0">
                <a:solidFill>
                  <a:srgbClr val="000000"/>
                </a:solidFill>
                <a:latin typeface="Calibri" pitchFamily="34" charset="0"/>
              </a:rPr>
              <a:t>2 – 5 years old </a:t>
            </a:r>
            <a:r>
              <a:rPr lang="en-US" sz="2000" b="1" i="1" dirty="0" err="1">
                <a:solidFill>
                  <a:srgbClr val="C00000"/>
                </a:solidFill>
                <a:latin typeface="Calibri" pitchFamily="34" charset="0"/>
              </a:rPr>
              <a:t>Magtimbang</a:t>
            </a:r>
            <a:r>
              <a:rPr lang="en-US" sz="2000" b="1" i="1" dirty="0">
                <a:solidFill>
                  <a:srgbClr val="C00000"/>
                </a:solidFill>
                <a:latin typeface="Calibri" pitchFamily="34" charset="0"/>
              </a:rPr>
              <a:t> </a:t>
            </a:r>
            <a:r>
              <a:rPr lang="en-US" sz="2000" b="1" i="1" dirty="0" err="1">
                <a:solidFill>
                  <a:srgbClr val="C00000"/>
                </a:solidFill>
                <a:latin typeface="Calibri" pitchFamily="34" charset="0"/>
              </a:rPr>
              <a:t>minsan</a:t>
            </a:r>
            <a:r>
              <a:rPr lang="en-US" sz="2000" b="1" i="1" dirty="0">
                <a:solidFill>
                  <a:srgbClr val="C00000"/>
                </a:solidFill>
                <a:latin typeface="Calibri" pitchFamily="34" charset="0"/>
              </a:rPr>
              <a:t> </a:t>
            </a:r>
            <a:r>
              <a:rPr lang="en-US" sz="2000" b="1" i="1" dirty="0" err="1">
                <a:solidFill>
                  <a:srgbClr val="C00000"/>
                </a:solidFill>
                <a:latin typeface="Calibri" pitchFamily="34" charset="0"/>
              </a:rPr>
              <a:t>kada</a:t>
            </a:r>
            <a:r>
              <a:rPr lang="en-US" sz="2000" b="1" i="1" dirty="0">
                <a:solidFill>
                  <a:srgbClr val="C00000"/>
                </a:solidFill>
                <a:latin typeface="Calibri" pitchFamily="34" charset="0"/>
              </a:rPr>
              <a:t> 2 </a:t>
            </a:r>
            <a:r>
              <a:rPr lang="en-US" sz="2000" b="1" i="1" dirty="0" err="1" smtClean="0">
                <a:solidFill>
                  <a:srgbClr val="C00000"/>
                </a:solidFill>
                <a:latin typeface="Calibri" pitchFamily="34" charset="0"/>
              </a:rPr>
              <a:t>buwan</a:t>
            </a:r>
            <a:endParaRPr lang="en-US" sz="2000" b="1" dirty="0">
              <a:solidFill>
                <a:srgbClr val="000000"/>
              </a:solidFill>
              <a:latin typeface="Calibri" pitchFamily="34" charset="0"/>
            </a:endParaRPr>
          </a:p>
          <a:p>
            <a:pPr marL="285750" indent="-285750" eaLnBrk="0" hangingPunct="0">
              <a:lnSpc>
                <a:spcPct val="93000"/>
              </a:lnSpc>
              <a:spcBef>
                <a:spcPts val="700"/>
              </a:spcBef>
              <a:buClr>
                <a:srgbClr val="000000"/>
              </a:buClr>
              <a:buSzPct val="100000"/>
              <a:buFont typeface="Arial" pitchFamily="34" charset="0"/>
              <a:buChar char="–"/>
            </a:pPr>
            <a:r>
              <a:rPr lang="en-US" sz="2000" b="1" dirty="0">
                <a:solidFill>
                  <a:srgbClr val="000000"/>
                </a:solidFill>
                <a:latin typeface="Calibri" pitchFamily="34" charset="0"/>
              </a:rPr>
              <a:t>H</a:t>
            </a:r>
            <a:r>
              <a:rPr lang="en-US" sz="2000" b="1" dirty="0" smtClean="0">
                <a:solidFill>
                  <a:srgbClr val="000000"/>
                </a:solidFill>
                <a:latin typeface="Calibri" pitchFamily="34" charset="0"/>
              </a:rPr>
              <a:t>ave </a:t>
            </a:r>
            <a:r>
              <a:rPr lang="en-US" sz="2000" b="1" dirty="0">
                <a:solidFill>
                  <a:srgbClr val="000000"/>
                </a:solidFill>
                <a:latin typeface="Calibri" pitchFamily="34" charset="0"/>
              </a:rPr>
              <a:t>management of childhood diseases for sick </a:t>
            </a:r>
            <a:r>
              <a:rPr lang="en-US" sz="2000" b="1" dirty="0" smtClean="0">
                <a:solidFill>
                  <a:srgbClr val="000000"/>
                </a:solidFill>
                <a:latin typeface="Calibri" pitchFamily="34" charset="0"/>
              </a:rPr>
              <a:t>children </a:t>
            </a:r>
            <a:r>
              <a:rPr lang="en-US" sz="2000" b="1" i="1" dirty="0" err="1" smtClean="0">
                <a:solidFill>
                  <a:srgbClr val="C00000"/>
                </a:solidFill>
                <a:latin typeface="Calibri" pitchFamily="34" charset="0"/>
              </a:rPr>
              <a:t>Mabigyang</a:t>
            </a:r>
            <a:r>
              <a:rPr lang="en-US" sz="2000" b="1" i="1" dirty="0" smtClean="0">
                <a:solidFill>
                  <a:srgbClr val="C00000"/>
                </a:solidFill>
                <a:latin typeface="Calibri" pitchFamily="34" charset="0"/>
              </a:rPr>
              <a:t> </a:t>
            </a:r>
            <a:r>
              <a:rPr lang="en-US" sz="2000" b="1" i="1" dirty="0" err="1" smtClean="0">
                <a:solidFill>
                  <a:srgbClr val="C00000"/>
                </a:solidFill>
                <a:latin typeface="Calibri" pitchFamily="34" charset="0"/>
              </a:rPr>
              <a:t>lunas</a:t>
            </a:r>
            <a:r>
              <a:rPr lang="en-US" sz="2000" b="1" i="1" dirty="0" smtClean="0">
                <a:solidFill>
                  <a:srgbClr val="C00000"/>
                </a:solidFill>
                <a:latin typeface="Calibri" pitchFamily="34" charset="0"/>
              </a:rPr>
              <a:t> </a:t>
            </a:r>
            <a:r>
              <a:rPr lang="en-US" sz="2000" b="1" i="1" dirty="0" err="1" smtClean="0">
                <a:solidFill>
                  <a:srgbClr val="C00000"/>
                </a:solidFill>
                <a:latin typeface="Calibri" pitchFamily="34" charset="0"/>
              </a:rPr>
              <a:t>ang</a:t>
            </a:r>
            <a:r>
              <a:rPr lang="en-US" sz="2000" b="1" i="1" dirty="0" smtClean="0">
                <a:solidFill>
                  <a:srgbClr val="C00000"/>
                </a:solidFill>
                <a:latin typeface="Calibri" pitchFamily="34" charset="0"/>
              </a:rPr>
              <a:t> </a:t>
            </a:r>
            <a:r>
              <a:rPr lang="en-US" sz="2000" b="1" i="1" dirty="0" err="1" smtClean="0">
                <a:solidFill>
                  <a:srgbClr val="C00000"/>
                </a:solidFill>
                <a:latin typeface="Calibri" pitchFamily="34" charset="0"/>
              </a:rPr>
              <a:t>batang</a:t>
            </a:r>
            <a:r>
              <a:rPr lang="en-US" sz="2000" b="1" i="1" dirty="0" smtClean="0">
                <a:solidFill>
                  <a:srgbClr val="C00000"/>
                </a:solidFill>
                <a:latin typeface="Calibri" pitchFamily="34" charset="0"/>
              </a:rPr>
              <a:t> may </a:t>
            </a:r>
            <a:r>
              <a:rPr lang="en-US" sz="2000" b="1" i="1" dirty="0" err="1" smtClean="0">
                <a:solidFill>
                  <a:srgbClr val="C00000"/>
                </a:solidFill>
                <a:latin typeface="Calibri" pitchFamily="34" charset="0"/>
              </a:rPr>
              <a:t>sakit</a:t>
            </a:r>
            <a:endParaRPr lang="en-US" sz="2000" b="1" i="1" dirty="0">
              <a:solidFill>
                <a:srgbClr val="C00000"/>
              </a:solidFill>
              <a:latin typeface="Calibri" pitchFamily="34" charset="0"/>
            </a:endParaRPr>
          </a:p>
        </p:txBody>
      </p:sp>
      <p:sp>
        <p:nvSpPr>
          <p:cNvPr id="12" name="Rectangle 3"/>
          <p:cNvSpPr>
            <a:spLocks noChangeArrowheads="1"/>
          </p:cNvSpPr>
          <p:nvPr/>
        </p:nvSpPr>
        <p:spPr bwMode="auto">
          <a:xfrm>
            <a:off x="5275569" y="4537459"/>
            <a:ext cx="3639831" cy="1572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eaLnBrk="0" hangingPunct="0">
              <a:lnSpc>
                <a:spcPct val="93000"/>
              </a:lnSpc>
              <a:spcBef>
                <a:spcPts val="800"/>
              </a:spcBef>
              <a:buClr>
                <a:srgbClr val="000000"/>
              </a:buClr>
              <a:buSzPct val="100000"/>
            </a:pPr>
            <a:r>
              <a:rPr lang="en-US" sz="2400" b="1" u="sng" dirty="0">
                <a:solidFill>
                  <a:srgbClr val="000000"/>
                </a:solidFill>
                <a:latin typeface="Calibri" pitchFamily="34" charset="0"/>
              </a:rPr>
              <a:t>Children </a:t>
            </a:r>
            <a:r>
              <a:rPr lang="en-US" sz="2400" b="1" u="sng" dirty="0" smtClean="0">
                <a:solidFill>
                  <a:srgbClr val="000000"/>
                </a:solidFill>
                <a:latin typeface="Calibri" pitchFamily="34" charset="0"/>
              </a:rPr>
              <a:t>6-18 </a:t>
            </a:r>
            <a:r>
              <a:rPr lang="en-US" sz="2400" b="1" u="sng" dirty="0">
                <a:solidFill>
                  <a:srgbClr val="000000"/>
                </a:solidFill>
                <a:latin typeface="Calibri" pitchFamily="34" charset="0"/>
              </a:rPr>
              <a:t>Years Old </a:t>
            </a:r>
          </a:p>
          <a:p>
            <a:pPr marL="285750" indent="-285750" eaLnBrk="0" hangingPunct="0">
              <a:lnSpc>
                <a:spcPct val="93000"/>
              </a:lnSpc>
              <a:spcBef>
                <a:spcPts val="700"/>
              </a:spcBef>
              <a:buClr>
                <a:srgbClr val="000000"/>
              </a:buClr>
              <a:buSzPct val="100000"/>
              <a:buFont typeface="Arial" pitchFamily="34" charset="0"/>
              <a:buChar char="–"/>
            </a:pPr>
            <a:r>
              <a:rPr lang="en-US" sz="2000" b="1" dirty="0" smtClean="0">
                <a:solidFill>
                  <a:srgbClr val="000000"/>
                </a:solidFill>
                <a:latin typeface="Calibri" pitchFamily="34" charset="0"/>
              </a:rPr>
              <a:t>Must </a:t>
            </a:r>
            <a:r>
              <a:rPr lang="en-US" sz="2000" b="1" dirty="0">
                <a:solidFill>
                  <a:srgbClr val="000000"/>
                </a:solidFill>
                <a:latin typeface="Calibri" pitchFamily="34" charset="0"/>
              </a:rPr>
              <a:t>receive deworming pills twice a </a:t>
            </a:r>
            <a:r>
              <a:rPr lang="en-US" sz="2000" b="1" dirty="0" smtClean="0">
                <a:solidFill>
                  <a:srgbClr val="000000"/>
                </a:solidFill>
                <a:latin typeface="Calibri" pitchFamily="34" charset="0"/>
              </a:rPr>
              <a:t>year (through school)</a:t>
            </a:r>
            <a:r>
              <a:rPr lang="en-US" b="1" u="sng" dirty="0">
                <a:solidFill>
                  <a:srgbClr val="000000"/>
                </a:solidFill>
                <a:latin typeface="Calibri" pitchFamily="34" charset="0"/>
              </a:rPr>
              <a:t> </a:t>
            </a:r>
            <a:r>
              <a:rPr lang="en-US" sz="2000" b="1" i="1" dirty="0" err="1" smtClean="0">
                <a:solidFill>
                  <a:srgbClr val="C00000"/>
                </a:solidFill>
                <a:latin typeface="Calibri" pitchFamily="34" charset="0"/>
              </a:rPr>
              <a:t>Magpurga</a:t>
            </a:r>
            <a:r>
              <a:rPr lang="en-US" sz="2000" b="1" i="1" dirty="0" smtClean="0">
                <a:solidFill>
                  <a:srgbClr val="C00000"/>
                </a:solidFill>
                <a:latin typeface="Calibri" pitchFamily="34" charset="0"/>
              </a:rPr>
              <a:t> </a:t>
            </a:r>
            <a:r>
              <a:rPr lang="en-US" sz="2000" b="1" i="1" dirty="0" err="1" smtClean="0">
                <a:solidFill>
                  <a:srgbClr val="C00000"/>
                </a:solidFill>
                <a:latin typeface="Calibri" pitchFamily="34" charset="0"/>
              </a:rPr>
              <a:t>sa</a:t>
            </a:r>
            <a:r>
              <a:rPr lang="en-US" sz="2000" b="1" i="1" dirty="0" smtClean="0">
                <a:solidFill>
                  <a:srgbClr val="C00000"/>
                </a:solidFill>
                <a:latin typeface="Calibri" pitchFamily="34" charset="0"/>
              </a:rPr>
              <a:t> </a:t>
            </a:r>
            <a:r>
              <a:rPr lang="en-US" sz="2000" b="1" i="1" dirty="0" err="1" smtClean="0">
                <a:solidFill>
                  <a:srgbClr val="C00000"/>
                </a:solidFill>
                <a:latin typeface="Calibri" pitchFamily="34" charset="0"/>
              </a:rPr>
              <a:t>paaralan</a:t>
            </a:r>
            <a:endParaRPr lang="en-US" sz="2400" b="1" i="1" dirty="0" smtClean="0">
              <a:solidFill>
                <a:srgbClr val="C00000"/>
              </a:solidFill>
              <a:latin typeface="Calibri" pitchFamily="34" charset="0"/>
            </a:endParaRPr>
          </a:p>
        </p:txBody>
      </p:sp>
      <p:sp>
        <p:nvSpPr>
          <p:cNvPr id="13" name="TextBox 12"/>
          <p:cNvSpPr txBox="1"/>
          <p:nvPr/>
        </p:nvSpPr>
        <p:spPr>
          <a:xfrm>
            <a:off x="425128" y="542650"/>
            <a:ext cx="7308989" cy="523220"/>
          </a:xfrm>
          <a:prstGeom prst="rect">
            <a:avLst/>
          </a:prstGeom>
          <a:noFill/>
        </p:spPr>
        <p:txBody>
          <a:bodyPr wrap="none" rtlCol="0">
            <a:spAutoFit/>
          </a:bodyPr>
          <a:lstStyle/>
          <a:p>
            <a:r>
              <a:rPr lang="en-US" sz="2800" i="1" dirty="0" smtClean="0">
                <a:solidFill>
                  <a:srgbClr val="C00000"/>
                </a:solidFill>
                <a:latin typeface="+mj-lt"/>
                <a:ea typeface="Verdana" pitchFamily="34" charset="0"/>
                <a:cs typeface="Verdana" pitchFamily="34" charset="0"/>
              </a:rPr>
              <a:t>Mga Kondisyon </a:t>
            </a:r>
            <a:r>
              <a:rPr lang="en-US" sz="2800" i="1" dirty="0" err="1" smtClean="0">
                <a:solidFill>
                  <a:srgbClr val="C00000"/>
                </a:solidFill>
                <a:latin typeface="+mj-lt"/>
                <a:ea typeface="Verdana" pitchFamily="34" charset="0"/>
                <a:cs typeface="Verdana" pitchFamily="34" charset="0"/>
              </a:rPr>
              <a:t>upang</a:t>
            </a:r>
            <a:r>
              <a:rPr lang="en-US" sz="2800" i="1" dirty="0" smtClean="0">
                <a:solidFill>
                  <a:srgbClr val="C00000"/>
                </a:solidFill>
                <a:latin typeface="+mj-lt"/>
                <a:ea typeface="Verdana" pitchFamily="34" charset="0"/>
                <a:cs typeface="Verdana" pitchFamily="34" charset="0"/>
              </a:rPr>
              <a:t> </a:t>
            </a:r>
            <a:r>
              <a:rPr lang="en-US" sz="2800" i="1" dirty="0" err="1" smtClean="0">
                <a:solidFill>
                  <a:srgbClr val="C00000"/>
                </a:solidFill>
                <a:latin typeface="+mj-lt"/>
                <a:ea typeface="Verdana" pitchFamily="34" charset="0"/>
                <a:cs typeface="Verdana" pitchFamily="34" charset="0"/>
              </a:rPr>
              <a:t>makamit</a:t>
            </a:r>
            <a:r>
              <a:rPr lang="en-US" sz="2800" i="1" dirty="0" smtClean="0">
                <a:solidFill>
                  <a:srgbClr val="C00000"/>
                </a:solidFill>
                <a:latin typeface="+mj-lt"/>
                <a:ea typeface="Verdana" pitchFamily="34" charset="0"/>
                <a:cs typeface="Verdana" pitchFamily="34" charset="0"/>
              </a:rPr>
              <a:t> ang BENEPISYO</a:t>
            </a:r>
            <a:endParaRPr lang="en-US" sz="2800" i="1" dirty="0">
              <a:solidFill>
                <a:srgbClr val="C00000"/>
              </a:solidFill>
              <a:latin typeface="+mj-lt"/>
              <a:ea typeface="Verdana" pitchFamily="34" charset="0"/>
              <a:cs typeface="Verdana" pitchFamily="34" charset="0"/>
            </a:endParaRPr>
          </a:p>
        </p:txBody>
      </p:sp>
    </p:spTree>
    <p:extLst>
      <p:ext uri="{BB962C8B-B14F-4D97-AF65-F5344CB8AC3E}">
        <p14:creationId xmlns:p14="http://schemas.microsoft.com/office/powerpoint/2010/main" val="12958799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descr="Embryo from early pregnanc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62725" y="2743200"/>
            <a:ext cx="2459038"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7325" y="180975"/>
            <a:ext cx="2139950"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48" name="Title 1"/>
          <p:cNvSpPr txBox="1">
            <a:spLocks/>
          </p:cNvSpPr>
          <p:nvPr/>
        </p:nvSpPr>
        <p:spPr bwMode="auto">
          <a:xfrm>
            <a:off x="2362200" y="4419600"/>
            <a:ext cx="6172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800">
                <a:latin typeface="Calibri" pitchFamily="34" charset="0"/>
              </a:rPr>
              <a:t>Tetanus Toxoid for Mothers</a:t>
            </a:r>
          </a:p>
        </p:txBody>
      </p:sp>
      <p:pic>
        <p:nvPicPr>
          <p:cNvPr id="6149"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0400" y="5235575"/>
            <a:ext cx="4495800" cy="139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2954338" y="4724400"/>
            <a:ext cx="4970462" cy="20097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6151"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81875" y="246063"/>
            <a:ext cx="1457325" cy="2192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52" name="Rectangle 3"/>
          <p:cNvSpPr>
            <a:spLocks noChangeArrowheads="1"/>
          </p:cNvSpPr>
          <p:nvPr/>
        </p:nvSpPr>
        <p:spPr bwMode="auto">
          <a:xfrm>
            <a:off x="2514600" y="3433763"/>
            <a:ext cx="4114800" cy="1138237"/>
          </a:xfrm>
          <a:prstGeom prst="rect">
            <a:avLst/>
          </a:prstGeom>
          <a:noFill/>
          <a:ln w="28575">
            <a:solidFill>
              <a:srgbClr val="00924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r>
              <a:rPr lang="en-US" sz="2800">
                <a:latin typeface="Calibri" pitchFamily="34" charset="0"/>
              </a:rPr>
              <a:t>Post-natal Check-up</a:t>
            </a:r>
          </a:p>
          <a:p>
            <a:pPr>
              <a:buFont typeface="Wingdings" pitchFamily="2" charset="2"/>
              <a:buChar char="ü"/>
            </a:pPr>
            <a:r>
              <a:rPr lang="en-US" sz="2000">
                <a:latin typeface="Calibri" pitchFamily="34" charset="0"/>
              </a:rPr>
              <a:t>24 hours after delivery</a:t>
            </a:r>
          </a:p>
          <a:p>
            <a:pPr>
              <a:buFont typeface="Wingdings" pitchFamily="2" charset="2"/>
              <a:buChar char="ü"/>
            </a:pPr>
            <a:r>
              <a:rPr lang="en-US" sz="2000">
                <a:latin typeface="Calibri" pitchFamily="34" charset="0"/>
              </a:rPr>
              <a:t>1 month after delivery, home visit</a:t>
            </a:r>
          </a:p>
        </p:txBody>
      </p:sp>
      <p:sp>
        <p:nvSpPr>
          <p:cNvPr id="6153" name="Rectangle 3"/>
          <p:cNvSpPr>
            <a:spLocks noChangeArrowheads="1"/>
          </p:cNvSpPr>
          <p:nvPr/>
        </p:nvSpPr>
        <p:spPr bwMode="auto">
          <a:xfrm>
            <a:off x="2514600" y="906463"/>
            <a:ext cx="4114800" cy="2370137"/>
          </a:xfrm>
          <a:prstGeom prst="rect">
            <a:avLst/>
          </a:prstGeom>
          <a:noFill/>
          <a:ln w="28575">
            <a:solidFill>
              <a:srgbClr val="CC00CC"/>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r>
              <a:rPr lang="en-US" sz="2800">
                <a:latin typeface="Calibri" pitchFamily="34" charset="0"/>
              </a:rPr>
              <a:t>Pre-natal Check-up</a:t>
            </a:r>
          </a:p>
          <a:p>
            <a:pPr>
              <a:buFont typeface="Wingdings" pitchFamily="2" charset="2"/>
              <a:buChar char="ü"/>
            </a:pPr>
            <a:r>
              <a:rPr lang="en-US" sz="2000">
                <a:latin typeface="Calibri" pitchFamily="34" charset="0"/>
              </a:rPr>
              <a:t>Every 4 weeks until 28 weeks of pregnancy </a:t>
            </a:r>
          </a:p>
          <a:p>
            <a:pPr>
              <a:buFont typeface="Wingdings" pitchFamily="2" charset="2"/>
              <a:buChar char="ü"/>
            </a:pPr>
            <a:r>
              <a:rPr lang="en-US" sz="2000">
                <a:latin typeface="Calibri" pitchFamily="34" charset="0"/>
              </a:rPr>
              <a:t>Every 2 weeks until 36 weeks of pregnancy </a:t>
            </a:r>
          </a:p>
          <a:p>
            <a:pPr>
              <a:buFont typeface="Wingdings" pitchFamily="2" charset="2"/>
              <a:buChar char="ü"/>
            </a:pPr>
            <a:r>
              <a:rPr lang="en-US" sz="2000">
                <a:latin typeface="Calibri" pitchFamily="34" charset="0"/>
              </a:rPr>
              <a:t>Every week until 41 weeks </a:t>
            </a:r>
          </a:p>
          <a:p>
            <a:pPr>
              <a:buFont typeface="Wingdings" pitchFamily="2" charset="2"/>
              <a:buChar char="ü"/>
            </a:pPr>
            <a:r>
              <a:rPr lang="en-US" sz="2000">
                <a:latin typeface="Calibri" pitchFamily="34" charset="0"/>
              </a:rPr>
              <a:t>Every few days until you give birth </a:t>
            </a:r>
          </a:p>
        </p:txBody>
      </p:sp>
      <p:sp>
        <p:nvSpPr>
          <p:cNvPr id="6154" name="Title 1"/>
          <p:cNvSpPr txBox="1">
            <a:spLocks/>
          </p:cNvSpPr>
          <p:nvPr/>
        </p:nvSpPr>
        <p:spPr bwMode="auto">
          <a:xfrm>
            <a:off x="1776413" y="19050"/>
            <a:ext cx="6172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3200">
                <a:latin typeface="Calibri" pitchFamily="34" charset="0"/>
              </a:rPr>
              <a:t>Pregnant Household Member</a:t>
            </a:r>
          </a:p>
        </p:txBody>
      </p:sp>
      <p:sp>
        <p:nvSpPr>
          <p:cNvPr id="3" name="Slide Number Placeholder 2"/>
          <p:cNvSpPr>
            <a:spLocks noGrp="1"/>
          </p:cNvSpPr>
          <p:nvPr>
            <p:ph type="sldNum" sz="quarter" idx="12"/>
          </p:nvPr>
        </p:nvSpPr>
        <p:spPr/>
        <p:txBody>
          <a:bodyPr/>
          <a:lstStyle/>
          <a:p>
            <a:fld id="{CEDDC02D-9C36-45D3-AB0C-296EFC812A94}" type="slidenum">
              <a:rPr lang="en-PH" smtClean="0"/>
              <a:t>7</a:t>
            </a:fld>
            <a:endParaRPr lang="en-PH"/>
          </a:p>
        </p:txBody>
      </p:sp>
      <p:sp>
        <p:nvSpPr>
          <p:cNvPr id="5" name="Date Placeholder 4"/>
          <p:cNvSpPr>
            <a:spLocks noGrp="1"/>
          </p:cNvSpPr>
          <p:nvPr>
            <p:ph type="dt" sz="half" idx="10"/>
          </p:nvPr>
        </p:nvSpPr>
        <p:spPr/>
        <p:txBody>
          <a:bodyPr/>
          <a:lstStyle/>
          <a:p>
            <a:r>
              <a:rPr lang="en-PH" smtClean="0"/>
              <a:t>i-Pantawid eFDS 8</a:t>
            </a:r>
            <a:endParaRPr lang="en-PH"/>
          </a:p>
        </p:txBody>
      </p:sp>
    </p:spTree>
    <p:extLst>
      <p:ext uri="{BB962C8B-B14F-4D97-AF65-F5344CB8AC3E}">
        <p14:creationId xmlns:p14="http://schemas.microsoft.com/office/powerpoint/2010/main" val="34874258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52400"/>
            <a:ext cx="8229600" cy="1143000"/>
          </a:xfrm>
        </p:spPr>
        <p:txBody>
          <a:bodyPr>
            <a:normAutofit fontScale="90000"/>
          </a:bodyPr>
          <a:lstStyle/>
          <a:p>
            <a:pPr eaLnBrk="1" hangingPunct="1"/>
            <a:r>
              <a:rPr lang="en-US" dirty="0" smtClean="0">
                <a:latin typeface="Comic Sans MS" pitchFamily="66" charset="0"/>
              </a:rPr>
              <a:t>Para </a:t>
            </a:r>
            <a:r>
              <a:rPr lang="en-US" dirty="0" err="1" smtClean="0">
                <a:latin typeface="Comic Sans MS" pitchFamily="66" charset="0"/>
              </a:rPr>
              <a:t>manatiling</a:t>
            </a:r>
            <a:r>
              <a:rPr lang="en-US" dirty="0" smtClean="0">
                <a:latin typeface="Comic Sans MS" pitchFamily="66" charset="0"/>
              </a:rPr>
              <a:t> </a:t>
            </a:r>
            <a:r>
              <a:rPr lang="en-US" dirty="0" err="1" smtClean="0">
                <a:latin typeface="Comic Sans MS" pitchFamily="66" charset="0"/>
              </a:rPr>
              <a:t>malusog</a:t>
            </a:r>
            <a:r>
              <a:rPr lang="en-US" dirty="0" smtClean="0">
                <a:latin typeface="Comic Sans MS" pitchFamily="66" charset="0"/>
              </a:rPr>
              <a:t> </a:t>
            </a:r>
            <a:r>
              <a:rPr lang="en-US" dirty="0" err="1" smtClean="0">
                <a:latin typeface="Comic Sans MS" pitchFamily="66" charset="0"/>
              </a:rPr>
              <a:t>si</a:t>
            </a:r>
            <a:r>
              <a:rPr lang="en-US" dirty="0" smtClean="0">
                <a:latin typeface="Comic Sans MS" pitchFamily="66" charset="0"/>
              </a:rPr>
              <a:t> baby</a:t>
            </a:r>
          </a:p>
        </p:txBody>
      </p:sp>
      <p:sp>
        <p:nvSpPr>
          <p:cNvPr id="8195" name="TextBox 2"/>
          <p:cNvSpPr txBox="1">
            <a:spLocks noChangeArrowheads="1"/>
          </p:cNvSpPr>
          <p:nvPr/>
        </p:nvSpPr>
        <p:spPr bwMode="auto">
          <a:xfrm>
            <a:off x="304800" y="4953000"/>
            <a:ext cx="8662988"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solidFill>
                  <a:srgbClr val="004F8A"/>
                </a:solidFill>
              </a:rPr>
              <a:t>The World Health Organization (WHO) recommends exclusive breastfeeding for the </a:t>
            </a:r>
            <a:r>
              <a:rPr lang="en-US" b="1">
                <a:solidFill>
                  <a:srgbClr val="004F8A"/>
                </a:solidFill>
              </a:rPr>
              <a:t>first six months of life</a:t>
            </a:r>
            <a:r>
              <a:rPr lang="en-US">
                <a:solidFill>
                  <a:srgbClr val="004F8A"/>
                </a:solidFill>
              </a:rPr>
              <a:t>, after which "infants should receive nutritionally adequate and safe complementary foods while breastfeeding continues </a:t>
            </a:r>
            <a:r>
              <a:rPr lang="en-US" b="1">
                <a:solidFill>
                  <a:srgbClr val="004F8A"/>
                </a:solidFill>
              </a:rPr>
              <a:t>up to two years</a:t>
            </a:r>
            <a:r>
              <a:rPr lang="en-US">
                <a:solidFill>
                  <a:srgbClr val="004F8A"/>
                </a:solidFill>
              </a:rPr>
              <a:t> of age or beyond.“</a:t>
            </a:r>
          </a:p>
          <a:p>
            <a:pPr eaLnBrk="1" hangingPunct="1"/>
            <a:r>
              <a:rPr lang="en-US">
                <a:solidFill>
                  <a:srgbClr val="C00000"/>
                </a:solidFill>
              </a:rPr>
              <a:t>Benefits – Higher immunity from infection, better mental health, lower risk of asthma, etc. </a:t>
            </a:r>
          </a:p>
        </p:txBody>
      </p:sp>
      <p:pic>
        <p:nvPicPr>
          <p:cNvPr id="819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219200"/>
            <a:ext cx="8739188" cy="357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CEDDC02D-9C36-45D3-AB0C-296EFC812A94}" type="slidenum">
              <a:rPr lang="en-PH" smtClean="0"/>
              <a:t>8</a:t>
            </a:fld>
            <a:endParaRPr lang="en-PH"/>
          </a:p>
        </p:txBody>
      </p:sp>
      <p:sp>
        <p:nvSpPr>
          <p:cNvPr id="4" name="Date Placeholder 3"/>
          <p:cNvSpPr>
            <a:spLocks noGrp="1"/>
          </p:cNvSpPr>
          <p:nvPr>
            <p:ph type="dt" sz="half" idx="10"/>
          </p:nvPr>
        </p:nvSpPr>
        <p:spPr/>
        <p:txBody>
          <a:bodyPr/>
          <a:lstStyle/>
          <a:p>
            <a:r>
              <a:rPr lang="en-PH" smtClean="0"/>
              <a:t>i-Pantawid eFDS 8</a:t>
            </a:r>
            <a:endParaRPr lang="en-PH"/>
          </a:p>
        </p:txBody>
      </p:sp>
    </p:spTree>
    <p:extLst>
      <p:ext uri="{BB962C8B-B14F-4D97-AF65-F5344CB8AC3E}">
        <p14:creationId xmlns:p14="http://schemas.microsoft.com/office/powerpoint/2010/main" val="9078281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76200"/>
            <a:ext cx="8229600" cy="1143000"/>
          </a:xfrm>
        </p:spPr>
        <p:txBody>
          <a:bodyPr/>
          <a:lstStyle/>
          <a:p>
            <a:pPr eaLnBrk="1" hangingPunct="1"/>
            <a:r>
              <a:rPr lang="en-US" dirty="0" err="1" smtClean="0"/>
              <a:t>Ang</a:t>
            </a:r>
            <a:r>
              <a:rPr lang="en-US" dirty="0" smtClean="0"/>
              <a:t> </a:t>
            </a:r>
            <a:r>
              <a:rPr lang="en-US" dirty="0" err="1" smtClean="0"/>
              <a:t>hustong</a:t>
            </a:r>
            <a:r>
              <a:rPr lang="en-US" dirty="0" smtClean="0"/>
              <a:t> </a:t>
            </a:r>
            <a:r>
              <a:rPr lang="en-US" dirty="0" err="1" smtClean="0"/>
              <a:t>paglaki</a:t>
            </a:r>
            <a:r>
              <a:rPr lang="en-US" dirty="0" smtClean="0"/>
              <a:t> </a:t>
            </a:r>
            <a:r>
              <a:rPr lang="en-US" dirty="0" err="1" smtClean="0"/>
              <a:t>ng</a:t>
            </a:r>
            <a:r>
              <a:rPr lang="en-US" dirty="0" smtClean="0"/>
              <a:t> </a:t>
            </a:r>
            <a:r>
              <a:rPr lang="en-US" dirty="0" err="1" smtClean="0"/>
              <a:t>bata</a:t>
            </a:r>
            <a:endParaRPr lang="en-US" dirty="0" smtClean="0"/>
          </a:p>
        </p:txBody>
      </p:sp>
      <p:pic>
        <p:nvPicPr>
          <p:cNvPr id="9219" name="Picture 2" descr="http://www.fao.org/docrep/003/X8576M/x8576m1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927" y="838200"/>
            <a:ext cx="8933873"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CEDDC02D-9C36-45D3-AB0C-296EFC812A94}" type="slidenum">
              <a:rPr lang="en-PH" smtClean="0"/>
              <a:t>9</a:t>
            </a:fld>
            <a:endParaRPr lang="en-PH"/>
          </a:p>
        </p:txBody>
      </p:sp>
      <p:sp>
        <p:nvSpPr>
          <p:cNvPr id="4" name="Date Placeholder 3"/>
          <p:cNvSpPr>
            <a:spLocks noGrp="1"/>
          </p:cNvSpPr>
          <p:nvPr>
            <p:ph type="dt" sz="half" idx="10"/>
          </p:nvPr>
        </p:nvSpPr>
        <p:spPr/>
        <p:txBody>
          <a:bodyPr/>
          <a:lstStyle/>
          <a:p>
            <a:r>
              <a:rPr lang="en-PH" smtClean="0"/>
              <a:t>i-Pantawid eFDS 8</a:t>
            </a:r>
            <a:endParaRPr lang="en-PH"/>
          </a:p>
        </p:txBody>
      </p:sp>
    </p:spTree>
    <p:extLst>
      <p:ext uri="{BB962C8B-B14F-4D97-AF65-F5344CB8AC3E}">
        <p14:creationId xmlns:p14="http://schemas.microsoft.com/office/powerpoint/2010/main" val="42663169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2126</TotalTime>
  <Words>2114</Words>
  <Application>Microsoft Office PowerPoint</Application>
  <PresentationFormat>Letter Paper (8.5x11 in)</PresentationFormat>
  <Paragraphs>272</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eFDS8 – Ang Pangunahing Kayamanan ay Kalusugan</vt:lpstr>
      <vt:lpstr>UDHR Article 25 </vt:lpstr>
      <vt:lpstr>PowerPoint Presentation</vt:lpstr>
      <vt:lpstr>PowerPoint Presentation</vt:lpstr>
      <vt:lpstr>PowerPoint Presentation</vt:lpstr>
      <vt:lpstr>PowerPoint Presentation</vt:lpstr>
      <vt:lpstr>Para manatiling malusog si baby</vt:lpstr>
      <vt:lpstr>Ang hustong paglaki ng bata</vt:lpstr>
      <vt:lpstr>PRIMARY CARE PACKAGE</vt:lpstr>
      <vt:lpstr>BHS Equipment Checklist</vt:lpstr>
      <vt:lpstr>Community Scorecard (CSC)</vt:lpstr>
      <vt:lpstr>Proseso ng Community Scorecard (CSC)</vt:lpstr>
      <vt:lpstr>Proseso ng Community Scorecard (CSC)</vt:lpstr>
      <vt:lpstr>Health Services Community Scorecard</vt:lpstr>
      <vt:lpstr>PowerPoint Presentation</vt:lpstr>
      <vt:lpstr>PowerPoint Presentation</vt:lpstr>
      <vt:lpstr>PowerPoint Presentation</vt:lpstr>
      <vt:lpstr>BHS Equipment Checklist (BM7)</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 no. 1</dc:creator>
  <cp:lastModifiedBy>Bing van Tooren</cp:lastModifiedBy>
  <cp:revision>49</cp:revision>
  <cp:lastPrinted>2017-09-05T12:00:20Z</cp:lastPrinted>
  <dcterms:created xsi:type="dcterms:W3CDTF">2015-10-11T05:16:37Z</dcterms:created>
  <dcterms:modified xsi:type="dcterms:W3CDTF">2018-05-10T16:20:36Z</dcterms:modified>
</cp:coreProperties>
</file>