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86" r:id="rId2"/>
  </p:sldMasterIdLst>
  <p:notesMasterIdLst>
    <p:notesMasterId r:id="rId9"/>
  </p:notesMasterIdLst>
  <p:handoutMasterIdLst>
    <p:handoutMasterId r:id="rId10"/>
  </p:handoutMasterIdLst>
  <p:sldIdLst>
    <p:sldId id="423" r:id="rId3"/>
    <p:sldId id="452" r:id="rId4"/>
    <p:sldId id="444" r:id="rId5"/>
    <p:sldId id="442" r:id="rId6"/>
    <p:sldId id="443" r:id="rId7"/>
    <p:sldId id="451" r:id="rId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 M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AC"/>
    <a:srgbClr val="007FAC"/>
    <a:srgbClr val="009AD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265" autoAdjust="0"/>
  </p:normalViewPr>
  <p:slideViewPr>
    <p:cSldViewPr>
      <p:cViewPr>
        <p:scale>
          <a:sx n="66" d="100"/>
          <a:sy n="66" d="100"/>
        </p:scale>
        <p:origin x="-1934" y="-5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wrap="square" lIns="96637" tIns="48319" rIns="96637" bIns="48319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37" tIns="48319" rIns="96637" bIns="48319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9287D49B-B84E-46AF-A048-1154E37B0B9B}" type="datetime1">
              <a:rPr lang="en-US"/>
              <a:pPr>
                <a:defRPr/>
              </a:pPr>
              <a:t>5/5/2013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wrap="square" lIns="96637" tIns="48319" rIns="96637" bIns="48319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37" tIns="48319" rIns="96637" bIns="4831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3AD4BDD0-085D-4CC5-B27E-E76807A64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wrap="square" lIns="96637" tIns="48319" rIns="96637" bIns="48319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37" tIns="48319" rIns="96637" bIns="48319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D3D8D40B-4DE4-46CC-A6A6-7C3FDA6F66E1}" type="datetime1">
              <a:rPr lang="en-US"/>
              <a:pPr>
                <a:defRPr/>
              </a:pPr>
              <a:t>5/5/2013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6637" tIns="48319" rIns="96637" bIns="4831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wrap="square" lIns="96637" tIns="48319" rIns="96637" bIns="4831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wrap="square" lIns="96637" tIns="48319" rIns="96637" bIns="48319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37" tIns="48319" rIns="96637" bIns="4831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9BDC006F-9333-49BD-B365-930036D07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F91D97-DDFA-4CB2-B2CA-F9A1E32F961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4DE9B-5E93-4EED-907F-D56F95B4175B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E68871-97C3-4D47-AD9B-E7161B95E7CF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B7C107D-5554-410A-98C3-C732BBF0F8F5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843F16F-4C38-4CE0-86ED-89B1C53CA501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7761EDB-4F25-452D-9013-B1939CEBF2F1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537450" y="76200"/>
            <a:ext cx="15303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76C5D-F9AE-40AC-8613-42ED7FFFE7DF}" type="datetime1">
              <a:rPr lang="en-US"/>
              <a:pPr>
                <a:defRPr/>
              </a:pPr>
              <a:t>5/5/2013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94DAC-0744-4805-8A59-12DE5546CD95}" type="datetime1">
              <a:rPr lang="en-US"/>
              <a:pPr>
                <a:defRPr/>
              </a:pPr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3CE9B-15BD-4268-A2B7-0E329AFAC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54369-A104-4BBE-A775-80448F1D22C6}" type="datetime1">
              <a:rPr lang="en-US"/>
              <a:pPr>
                <a:defRPr/>
              </a:pPr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F189D-A698-4449-AA28-FE29DC4B4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29575" y="6257925"/>
            <a:ext cx="11144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>
            <a:lvl1pPr>
              <a:defRPr sz="3300">
                <a:latin typeface="Bookman Old Style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105400"/>
          </a:xfrm>
        </p:spPr>
        <p:txBody>
          <a:bodyPr/>
          <a:lstStyle>
            <a:lvl1pPr>
              <a:lnSpc>
                <a:spcPct val="120000"/>
              </a:lnSpc>
              <a:spcBef>
                <a:spcPts val="600"/>
              </a:spcBef>
              <a:defRPr sz="1600">
                <a:latin typeface="Bookman Old Style" pitchFamily="18" charset="0"/>
              </a:defRPr>
            </a:lvl1pPr>
            <a:lvl2pPr>
              <a:lnSpc>
                <a:spcPct val="120000"/>
              </a:lnSpc>
              <a:spcBef>
                <a:spcPts val="600"/>
              </a:spcBef>
              <a:defRPr sz="1400">
                <a:latin typeface="Bookman Old Style" pitchFamily="18" charset="0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D56E1-EB0D-4409-8C38-9A55C12F2F56}" type="datetimeFigureOut">
              <a:rPr lang="en-US"/>
              <a:pPr>
                <a:defRPr/>
              </a:pPr>
              <a:t>5/5/2013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537450" y="76200"/>
            <a:ext cx="15303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0C511-EFEC-42DE-8200-82A7B987BA97}" type="datetime1">
              <a:rPr lang="en-US"/>
              <a:pPr>
                <a:defRPr/>
              </a:pPr>
              <a:t>5/5/2013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6280150"/>
            <a:ext cx="1244600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>
            <a:lvl1pPr>
              <a:defRPr sz="3300">
                <a:latin typeface="Bookman Old Style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105400"/>
          </a:xfrm>
        </p:spPr>
        <p:txBody>
          <a:bodyPr/>
          <a:lstStyle>
            <a:lvl1pPr>
              <a:lnSpc>
                <a:spcPct val="120000"/>
              </a:lnSpc>
              <a:spcBef>
                <a:spcPts val="600"/>
              </a:spcBef>
              <a:defRPr sz="1600">
                <a:latin typeface="Bookman Old Style" pitchFamily="18" charset="0"/>
              </a:defRPr>
            </a:lvl1pPr>
            <a:lvl2pPr>
              <a:lnSpc>
                <a:spcPct val="120000"/>
              </a:lnSpc>
              <a:spcBef>
                <a:spcPts val="600"/>
              </a:spcBef>
              <a:defRPr sz="1400">
                <a:latin typeface="Bookman Old Style" pitchFamily="18" charset="0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4E4AC-53AB-4578-BB30-201F9B9AA0C5}" type="datetime1">
              <a:rPr lang="en-US"/>
              <a:pPr>
                <a:defRPr/>
              </a:pPr>
              <a:t>5/5/2013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8B8E2-E1F1-488E-AE4A-7A9BC59C6D70}" type="datetime1">
              <a:rPr lang="en-US"/>
              <a:pPr>
                <a:defRPr/>
              </a:pPr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4C2ED-0B6A-453D-9624-CCACBE34D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81717-9708-471D-B1FD-58603DF9C4AF}" type="datetime1">
              <a:rPr lang="en-US"/>
              <a:pPr>
                <a:defRPr/>
              </a:pPr>
              <a:t>5/5/2013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14F44-0393-4A91-AE6B-051284896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96AD7-06D0-4E18-9AFB-375BCAC753A4}" type="datetime1">
              <a:rPr lang="en-US"/>
              <a:pPr>
                <a:defRPr/>
              </a:pPr>
              <a:t>5/5/2013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C9873-86DD-4679-8517-82B41A6EB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ANSAlogo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80350" y="6183313"/>
            <a:ext cx="126365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BB94E-AA3E-4C72-A174-A5B5E4D85792}" type="datetime1">
              <a:rPr lang="en-US"/>
              <a:pPr>
                <a:defRPr/>
              </a:pPr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2BCCA-A413-437A-8DF0-630A28B6E24F}" type="datetime1">
              <a:rPr lang="en-US"/>
              <a:pPr>
                <a:defRPr/>
              </a:pPr>
              <a:t>5/5/2013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8E118-89D0-49F9-948B-6A35C7C6B3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483FE-8275-4F5E-9C5F-F2A457D67358}" type="datetime1">
              <a:rPr lang="en-US"/>
              <a:pPr>
                <a:defRPr/>
              </a:pPr>
              <a:t>5/5/2013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B799F-EE79-41B1-B2D8-AB3FA7F9AD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09790-1103-4181-80CB-573C2F66B0EF}" type="datetime1">
              <a:rPr lang="en-US"/>
              <a:pPr>
                <a:defRPr/>
              </a:pPr>
              <a:t>5/5/2013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40A19-752F-4D90-B972-6424E85D6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07" charset="0"/>
              </a:defRPr>
            </a:lvl1pPr>
          </a:lstStyle>
          <a:p>
            <a:pPr>
              <a:defRPr/>
            </a:pPr>
            <a:fld id="{8608559F-E9F4-430C-B1A4-B2135BCCA3F4}" type="datetime1">
              <a:rPr lang="en-US"/>
              <a:pPr>
                <a:defRPr/>
              </a:pPr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07" charset="0"/>
              </a:defRPr>
            </a:lvl1pPr>
          </a:lstStyle>
          <a:p>
            <a:pPr>
              <a:defRPr/>
            </a:pPr>
            <a:fld id="{E9082978-F69F-47AF-AEFD-33C2A39FF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799" r:id="rId3"/>
    <p:sldLayoutId id="2147483798" r:id="rId4"/>
    <p:sldLayoutId id="2147483797" r:id="rId5"/>
    <p:sldLayoutId id="2147483802" r:id="rId6"/>
    <p:sldLayoutId id="2147483796" r:id="rId7"/>
    <p:sldLayoutId id="2147483795" r:id="rId8"/>
    <p:sldLayoutId id="2147483794" r:id="rId9"/>
    <p:sldLayoutId id="2147483793" r:id="rId10"/>
    <p:sldLayoutId id="21474837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B2F562-F407-455B-80C3-A8343F505E35}" type="datetimeFigureOut">
              <a:rPr lang="en-US"/>
              <a:pPr>
                <a:defRPr/>
              </a:pPr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09E8AD-083F-4054-94D5-571FAAE54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6" descr="FGD with women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74825" y="5659438"/>
            <a:ext cx="1577975" cy="119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" descr="E:\WorkDomainNaimur\ANSAdomain2011-12\ANSA-SARnGlobal\ANSA-CountryProgrammes\India\ANSAprojectsIndia-photos\Sambandh\DSC0078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67088" y="5668963"/>
            <a:ext cx="1585912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6" descr="E:\WorkDomainNaimur\ANSAdomain2011-12\ANSA-SARnGlobal\ANSA-CountryProgrammes\India\ANSAprojectsIndia-photos\Sambandh\Village meeting\meeting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700713"/>
            <a:ext cx="1770063" cy="115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7" descr="E:\WorkDomainNaimur\ANSAdomain2011-12\ANSA-SARnGlobal\ANSA-CountryProgrammes\India\ANSAprojectsIndia-photos\YSD\DSCN047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11863" y="5676900"/>
            <a:ext cx="1531937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3" descr="C:\Users\DELL\Downloads\ANSA-India-Photo\New Folder\C-Score Card- PAC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12050" y="5678488"/>
            <a:ext cx="1631950" cy="117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TextBox 9"/>
          <p:cNvSpPr txBox="1">
            <a:spLocks noChangeArrowheads="1"/>
          </p:cNvSpPr>
          <p:nvPr/>
        </p:nvSpPr>
        <p:spPr bwMode="auto">
          <a:xfrm>
            <a:off x="0" y="2743200"/>
            <a:ext cx="91440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C00000"/>
                </a:solidFill>
                <a:latin typeface="Bookman Old Style" pitchFamily="18" charset="0"/>
              </a:rPr>
              <a:t>Social Accountability  &amp; Improved Public Performance</a:t>
            </a:r>
          </a:p>
          <a:p>
            <a:pPr algn="ctr"/>
            <a:r>
              <a:rPr lang="en-US">
                <a:solidFill>
                  <a:srgbClr val="C00000"/>
                </a:solidFill>
                <a:latin typeface="Bookman Old Style" pitchFamily="18" charset="0"/>
              </a:rPr>
              <a:t>Learning from ANSA’s Experience in South Asia</a:t>
            </a:r>
          </a:p>
          <a:p>
            <a:pPr algn="ctr"/>
            <a:r>
              <a:rPr lang="en-US">
                <a:solidFill>
                  <a:srgbClr val="C00000"/>
                </a:solidFill>
                <a:latin typeface="Bookman Old Style" pitchFamily="18" charset="0"/>
              </a:rPr>
              <a:t> </a:t>
            </a:r>
            <a:endParaRPr lang="en-US" sz="1500">
              <a:solidFill>
                <a:srgbClr val="C00000"/>
              </a:solidFill>
              <a:latin typeface="Bookman Old Style" pitchFamily="18" charset="0"/>
            </a:endParaRPr>
          </a:p>
          <a:p>
            <a:pPr algn="ctr"/>
            <a:endParaRPr lang="en-US" sz="1500">
              <a:solidFill>
                <a:srgbClr val="C00000"/>
              </a:solidFill>
              <a:latin typeface="Bookman Old Style" pitchFamily="18" charset="0"/>
            </a:endParaRPr>
          </a:p>
          <a:p>
            <a:pPr algn="ctr"/>
            <a:endParaRPr lang="en-US" sz="1500">
              <a:solidFill>
                <a:srgbClr val="C00000"/>
              </a:solidFill>
              <a:latin typeface="Bookman Old Style" pitchFamily="18" charset="0"/>
            </a:endParaRPr>
          </a:p>
          <a:p>
            <a:pPr algn="ctr"/>
            <a:endParaRPr lang="en-US" sz="1500">
              <a:solidFill>
                <a:srgbClr val="C00000"/>
              </a:solidFill>
              <a:latin typeface="Bookman Old Style" pitchFamily="18" charset="0"/>
            </a:endParaRPr>
          </a:p>
          <a:p>
            <a:pPr algn="ctr"/>
            <a:endParaRPr lang="en-US" sz="1500">
              <a:solidFill>
                <a:srgbClr val="C00000"/>
              </a:solidFill>
              <a:latin typeface="Bookman Old Style" pitchFamily="18" charset="0"/>
            </a:endParaRPr>
          </a:p>
          <a:p>
            <a:pPr algn="ctr"/>
            <a:endParaRPr lang="en-US" sz="1500">
              <a:solidFill>
                <a:srgbClr val="C00000"/>
              </a:solidFill>
              <a:latin typeface="Bookman Old Style" pitchFamily="18" charset="0"/>
            </a:endParaRPr>
          </a:p>
          <a:p>
            <a:pPr algn="ctr"/>
            <a:endParaRPr lang="en-US" sz="1500">
              <a:solidFill>
                <a:srgbClr val="C00000"/>
              </a:solidFill>
              <a:latin typeface="Bookman Old Style" pitchFamily="18" charset="0"/>
            </a:endParaRPr>
          </a:p>
          <a:p>
            <a:pPr algn="ctr"/>
            <a:r>
              <a:rPr lang="en-US" sz="1500">
                <a:solidFill>
                  <a:srgbClr val="C00000"/>
                </a:solidFill>
                <a:latin typeface="Bookman Old Style" pitchFamily="18" charset="0"/>
              </a:rPr>
              <a:t>Naimur Rahman</a:t>
            </a:r>
          </a:p>
          <a:p>
            <a:pPr algn="ctr"/>
            <a:r>
              <a:rPr lang="en-US" sz="1500">
                <a:solidFill>
                  <a:srgbClr val="C00000"/>
                </a:solidFill>
                <a:latin typeface="Bookman Old Style" pitchFamily="18" charset="0"/>
              </a:rPr>
              <a:t>Chief Operating Officer</a:t>
            </a:r>
          </a:p>
          <a:p>
            <a:pPr algn="ctr"/>
            <a:r>
              <a:rPr lang="en-US" sz="1500">
                <a:solidFill>
                  <a:srgbClr val="C00000"/>
                </a:solidFill>
                <a:latin typeface="Bookman Old Style" pitchFamily="18" charset="0"/>
              </a:rPr>
              <a:t>ANSA-South Asia Region</a:t>
            </a:r>
          </a:p>
        </p:txBody>
      </p:sp>
      <p:pic>
        <p:nvPicPr>
          <p:cNvPr id="18439" name="Picture 19" descr="P1030890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919663" y="5665788"/>
            <a:ext cx="1100137" cy="121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5105400" cy="28194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ANSA aims to create  networked synergies among actors and institutions engaged in social accountability and demand-side governance</a:t>
            </a:r>
          </a:p>
          <a:p>
            <a:pPr lvl="1"/>
            <a:r>
              <a:rPr lang="en-US" sz="1600" smtClean="0">
                <a:ea typeface="ＭＳ Ｐゴシック" pitchFamily="34" charset="-128"/>
              </a:rPr>
              <a:t>To incubate, promote &amp; sustain new ideas and approaches</a:t>
            </a:r>
          </a:p>
          <a:p>
            <a:pPr lvl="1"/>
            <a:r>
              <a:rPr lang="en-US" sz="1600" smtClean="0">
                <a:ea typeface="ＭＳ Ｐゴシック" pitchFamily="34" charset="-128"/>
              </a:rPr>
              <a:t>To connect practitioners and researchers for knowledge co-creation and peer-learning</a:t>
            </a:r>
            <a:endParaRPr lang="en-US" sz="1600" b="1" smtClean="0">
              <a:ea typeface="ＭＳ Ｐゴシック" pitchFamily="34" charset="-128"/>
            </a:endParaRPr>
          </a:p>
        </p:txBody>
      </p:sp>
      <p:sp>
        <p:nvSpPr>
          <p:cNvPr id="20482" name="Rectangle 13"/>
          <p:cNvSpPr>
            <a:spLocks noChangeArrowheads="1"/>
          </p:cNvSpPr>
          <p:nvPr/>
        </p:nvSpPr>
        <p:spPr bwMode="auto">
          <a:xfrm>
            <a:off x="5029200" y="3657600"/>
            <a:ext cx="411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2060"/>
                </a:solidFill>
              </a:rPr>
              <a:t>     </a:t>
            </a:r>
            <a:endParaRPr lang="en-US" sz="2000">
              <a:solidFill>
                <a:srgbClr val="002060"/>
              </a:solidFill>
            </a:endParaRPr>
          </a:p>
        </p:txBody>
      </p:sp>
      <p:sp>
        <p:nvSpPr>
          <p:cNvPr id="20483" name="Title 1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3"/>
          </a:xfrm>
        </p:spPr>
        <p:txBody>
          <a:bodyPr/>
          <a:lstStyle/>
          <a:p>
            <a:r>
              <a:rPr lang="en-US" sz="2400" smtClean="0">
                <a:ea typeface="ＭＳ Ｐゴシック" pitchFamily="34" charset="-128"/>
              </a:rPr>
              <a:t>Affiliated Network for Social Accountability (ANSA)</a:t>
            </a:r>
          </a:p>
        </p:txBody>
      </p:sp>
      <p:pic>
        <p:nvPicPr>
          <p:cNvPr id="20484" name="Picture 17" descr="abcd.png"/>
          <p:cNvPicPr>
            <a:picLocks noChangeAspect="1"/>
          </p:cNvPicPr>
          <p:nvPr/>
        </p:nvPicPr>
        <p:blipFill>
          <a:blip r:embed="rId3"/>
          <a:srcRect t="4495" b="5032"/>
          <a:stretch>
            <a:fillRect/>
          </a:stretch>
        </p:blipFill>
        <p:spPr bwMode="auto">
          <a:xfrm>
            <a:off x="4724400" y="990600"/>
            <a:ext cx="4316413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76200" y="4114800"/>
            <a:ext cx="8915400" cy="25908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lnSpc>
                <a:spcPct val="120000"/>
              </a:lnSpc>
              <a:spcBef>
                <a:spcPts val="0"/>
              </a:spcBef>
              <a:buSzPct val="120000"/>
              <a:buFont typeface="Arial" charset="0"/>
              <a:buChar char="•"/>
              <a:defRPr/>
            </a:pPr>
            <a:r>
              <a:rPr lang="en-US" sz="1600" dirty="0">
                <a:latin typeface="Bookman Old Style" pitchFamily="18" charset="0"/>
                <a:cs typeface="+mn-cs"/>
              </a:rPr>
              <a:t>Towards accomplishing this mandate, </a:t>
            </a:r>
            <a:r>
              <a:rPr lang="en-US" sz="1600" dirty="0" err="1">
                <a:latin typeface="Bookman Old Style" pitchFamily="18" charset="0"/>
              </a:rPr>
              <a:t>ANSA</a:t>
            </a:r>
            <a:r>
              <a:rPr lang="en-US" sz="1600" dirty="0">
                <a:latin typeface="Bookman Old Style" pitchFamily="18" charset="0"/>
              </a:rPr>
              <a:t> - South Asia Region (</a:t>
            </a:r>
            <a:r>
              <a:rPr lang="en-US" sz="1600" dirty="0" err="1">
                <a:latin typeface="Bookman Old Style" pitchFamily="18" charset="0"/>
              </a:rPr>
              <a:t>ANSA</a:t>
            </a:r>
            <a:r>
              <a:rPr lang="en-US" sz="1600" dirty="0">
                <a:latin typeface="Bookman Old Style" pitchFamily="18" charset="0"/>
              </a:rPr>
              <a:t>-SAR) </a:t>
            </a:r>
            <a:r>
              <a:rPr lang="en-US" sz="1600" dirty="0">
                <a:latin typeface="Bookman Old Style" pitchFamily="18" charset="0"/>
                <a:cs typeface="+mn-cs"/>
              </a:rPr>
              <a:t>supported Social Accountability innovations through small grants in India, Nepal,  Bangladesh, Sri Lanka and Pakistan to pilot &amp; experiment diverge approaches of citizens’  demanding good governance</a:t>
            </a:r>
          </a:p>
          <a:p>
            <a:pPr marL="342900" indent="-342900" eaLnBrk="0" hangingPunct="0">
              <a:lnSpc>
                <a:spcPct val="120000"/>
              </a:lnSpc>
              <a:spcBef>
                <a:spcPts val="0"/>
              </a:spcBef>
              <a:buSzPct val="120000"/>
              <a:buFont typeface="Arial" charset="0"/>
              <a:buChar char="•"/>
              <a:defRPr/>
            </a:pPr>
            <a:endParaRPr lang="en-US" sz="1600" dirty="0">
              <a:latin typeface="Bookman Old Style" pitchFamily="18" charset="0"/>
              <a:cs typeface="+mn-cs"/>
            </a:endParaRPr>
          </a:p>
          <a:p>
            <a:pPr marL="342900" indent="-342900" eaLnBrk="0" hangingPunct="0">
              <a:lnSpc>
                <a:spcPct val="120000"/>
              </a:lnSpc>
              <a:spcBef>
                <a:spcPts val="0"/>
              </a:spcBef>
              <a:buSzPct val="120000"/>
              <a:buFont typeface="Arial" charset="0"/>
              <a:buChar char="•"/>
              <a:defRPr/>
            </a:pPr>
            <a:r>
              <a:rPr lang="en-US" sz="1600" dirty="0">
                <a:latin typeface="Bookman Old Style" pitchFamily="18" charset="0"/>
                <a:cs typeface="+mn-cs"/>
              </a:rPr>
              <a:t>Experiential learning from these </a:t>
            </a:r>
            <a:r>
              <a:rPr lang="en-US" sz="1600" dirty="0">
                <a:latin typeface="Bookman Old Style" pitchFamily="18" charset="0"/>
              </a:rPr>
              <a:t>processes and praxis were analyzed and documented to deepen knowledge on social accountability in South Asian context.</a:t>
            </a:r>
            <a:endParaRPr lang="en-US" sz="1600" dirty="0"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3"/>
          </a:xfrm>
        </p:spPr>
        <p:txBody>
          <a:bodyPr/>
          <a:lstStyle/>
          <a:p>
            <a:r>
              <a:rPr lang="en-US" sz="2400" smtClean="0"/>
              <a:t>Social Accountability Experiments of ANSA in India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4495800" cy="5867400"/>
          </a:xfrm>
          <a:ln w="3175">
            <a:solidFill>
              <a:schemeClr val="tx1"/>
            </a:solidFill>
            <a:prstDash val="dash"/>
          </a:ln>
        </p:spPr>
        <p:txBody>
          <a:bodyPr/>
          <a:lstStyle/>
          <a:p>
            <a:pPr>
              <a:spcBef>
                <a:spcPts val="1800"/>
              </a:spcBef>
              <a:buFont typeface="Arial" charset="0"/>
              <a:buNone/>
            </a:pPr>
            <a:r>
              <a:rPr lang="en-US" sz="1500" smtClean="0">
                <a:solidFill>
                  <a:srgbClr val="C00000"/>
                </a:solidFill>
              </a:rPr>
              <a:t>Madhya Pradesh</a:t>
            </a:r>
          </a:p>
          <a:p>
            <a:r>
              <a:rPr lang="en-US" sz="1500" smtClean="0"/>
              <a:t>People’s Initiative for Accountability and Transparency in Health and Education</a:t>
            </a:r>
          </a:p>
          <a:p>
            <a:pPr>
              <a:spcBef>
                <a:spcPts val="1800"/>
              </a:spcBef>
              <a:buFont typeface="Arial" charset="0"/>
              <a:buNone/>
            </a:pPr>
            <a:r>
              <a:rPr lang="en-US" sz="1500" smtClean="0">
                <a:solidFill>
                  <a:srgbClr val="C00000"/>
                </a:solidFill>
              </a:rPr>
              <a:t>Orissa</a:t>
            </a:r>
          </a:p>
          <a:p>
            <a:r>
              <a:rPr lang="en-US" sz="1500" smtClean="0"/>
              <a:t>Promoting Social Accountability to Assert the Right to Food &amp; Livelihood of the Poor</a:t>
            </a:r>
          </a:p>
          <a:p>
            <a:r>
              <a:rPr lang="en-US" sz="1500" smtClean="0"/>
              <a:t>Enabling Community Monitoring of Rural Roads under PMGSY</a:t>
            </a:r>
          </a:p>
          <a:p>
            <a:r>
              <a:rPr lang="en-US" sz="1500" smtClean="0"/>
              <a:t>Social Watch Group for Social Accountability and Governance</a:t>
            </a:r>
          </a:p>
          <a:p>
            <a:r>
              <a:rPr lang="en-US" sz="1500" smtClean="0"/>
              <a:t>Accountability and livelihood security of poor and marginalized of Orissa.</a:t>
            </a:r>
          </a:p>
          <a:p>
            <a:pPr>
              <a:spcBef>
                <a:spcPts val="1800"/>
              </a:spcBef>
              <a:buFont typeface="Arial" charset="0"/>
              <a:buNone/>
            </a:pPr>
            <a:r>
              <a:rPr lang="en-US" sz="1500" smtClean="0">
                <a:solidFill>
                  <a:srgbClr val="C00000"/>
                </a:solidFill>
              </a:rPr>
              <a:t>Rajasthan</a:t>
            </a:r>
          </a:p>
          <a:p>
            <a:r>
              <a:rPr lang="en-US" sz="1500" smtClean="0"/>
              <a:t>Monitor the Public Expenditure Outcomes in MGNREGS</a:t>
            </a:r>
          </a:p>
          <a:p>
            <a:r>
              <a:rPr lang="en-US" sz="1500" smtClean="0"/>
              <a:t>Audit the Right to Education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648200" y="838200"/>
            <a:ext cx="4495800" cy="5867400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120000"/>
              </a:lnSpc>
              <a:spcBef>
                <a:spcPts val="1800"/>
              </a:spcBef>
              <a:defRPr/>
            </a:pPr>
            <a:r>
              <a:rPr lang="en-US" sz="1500" dirty="0">
                <a:solidFill>
                  <a:srgbClr val="C00000"/>
                </a:solidFill>
                <a:latin typeface="Bookman Old Style" pitchFamily="18" charset="0"/>
                <a:cs typeface="+mn-cs"/>
              </a:rPr>
              <a:t>Tamil Nadu</a:t>
            </a:r>
          </a:p>
          <a:p>
            <a:pPr marL="342900" indent="-342900" eaLnBrk="0" hangingPunct="0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r>
              <a:rPr lang="en-US" sz="1500" dirty="0">
                <a:latin typeface="Bookman Old Style" pitchFamily="18" charset="0"/>
              </a:rPr>
              <a:t>Enhancing Community Centered Governance in Climate Change Affected Coastal Areas</a:t>
            </a:r>
          </a:p>
          <a:p>
            <a:pPr marL="342900" indent="-342900" eaLnBrk="0" hangingPunct="0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r>
              <a:rPr lang="en-US" sz="1500" dirty="0">
                <a:latin typeface="Bookman Old Style" pitchFamily="18" charset="0"/>
              </a:rPr>
              <a:t>Empowering marginalized communities to negotiate their rights &amp; entitlements through </a:t>
            </a:r>
            <a:r>
              <a:rPr lang="en-US" sz="1500" dirty="0" err="1">
                <a:latin typeface="Bookman Old Style" pitchFamily="18" charset="0"/>
              </a:rPr>
              <a:t>RTI</a:t>
            </a:r>
            <a:endParaRPr lang="en-US" sz="1500" dirty="0">
              <a:latin typeface="Bookman Old Style" pitchFamily="18" charset="0"/>
            </a:endParaRPr>
          </a:p>
          <a:p>
            <a:pPr marL="342900" indent="-342900" eaLnBrk="0" hangingPunct="0">
              <a:lnSpc>
                <a:spcPct val="120000"/>
              </a:lnSpc>
              <a:spcBef>
                <a:spcPts val="1800"/>
              </a:spcBef>
              <a:defRPr/>
            </a:pPr>
            <a:r>
              <a:rPr lang="en-US" sz="1500" dirty="0">
                <a:solidFill>
                  <a:srgbClr val="C00000"/>
                </a:solidFill>
                <a:latin typeface="Bookman Old Style" pitchFamily="18" charset="0"/>
              </a:rPr>
              <a:t>Uttar Pradesh</a:t>
            </a:r>
          </a:p>
          <a:p>
            <a:pPr marL="342900" indent="-342900" eaLnBrk="0" hangingPunct="0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500" dirty="0">
                <a:latin typeface="Bookman Old Style" pitchFamily="18" charset="0"/>
              </a:rPr>
              <a:t>Empowering rural people for seeking their entitlements under </a:t>
            </a:r>
            <a:r>
              <a:rPr lang="en-US" sz="1500" dirty="0" err="1">
                <a:latin typeface="Bookman Old Style" pitchFamily="18" charset="0"/>
              </a:rPr>
              <a:t>MNREGA</a:t>
            </a:r>
            <a:r>
              <a:rPr lang="en-US" sz="1500" dirty="0">
                <a:latin typeface="Bookman Old Style" pitchFamily="18" charset="0"/>
              </a:rPr>
              <a:t> to ensure livelihood and food security</a:t>
            </a:r>
            <a:endParaRPr lang="en-US" sz="1500" dirty="0">
              <a:solidFill>
                <a:srgbClr val="C00000"/>
              </a:solidFill>
              <a:latin typeface="Bookman Old Style" pitchFamily="18" charset="0"/>
            </a:endParaRPr>
          </a:p>
          <a:p>
            <a:pPr marL="342900" indent="-342900" eaLnBrk="0" hangingPunct="0">
              <a:lnSpc>
                <a:spcPct val="120000"/>
              </a:lnSpc>
              <a:spcBef>
                <a:spcPts val="1800"/>
              </a:spcBef>
              <a:defRPr/>
            </a:pPr>
            <a:r>
              <a:rPr lang="en-US" sz="1500" dirty="0">
                <a:solidFill>
                  <a:srgbClr val="C00000"/>
                </a:solidFill>
                <a:latin typeface="Bookman Old Style" pitchFamily="18" charset="0"/>
              </a:rPr>
              <a:t>Multiple States </a:t>
            </a:r>
          </a:p>
          <a:p>
            <a:pPr marL="342900" indent="-342900" eaLnBrk="0" hangingPunct="0">
              <a:lnSpc>
                <a:spcPct val="120000"/>
              </a:lnSpc>
              <a:spcBef>
                <a:spcPts val="600"/>
              </a:spcBef>
              <a:buFont typeface="Arial" charset="0"/>
              <a:buChar char="•"/>
              <a:defRPr/>
            </a:pPr>
            <a:r>
              <a:rPr lang="en-US" sz="1500" dirty="0">
                <a:latin typeface="Bookman Old Style" pitchFamily="18" charset="0"/>
              </a:rPr>
              <a:t>Reports from the Other India - Social Accountability through Media Oversight at Grassroots</a:t>
            </a:r>
          </a:p>
          <a:p>
            <a:pPr marL="342900" indent="-342900" eaLnBrk="0" hangingPunct="0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endParaRPr lang="en-US" sz="14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3"/>
          </a:xfrm>
        </p:spPr>
        <p:txBody>
          <a:bodyPr/>
          <a:lstStyle/>
          <a:p>
            <a:r>
              <a:rPr lang="en-US" sz="2400" smtClean="0"/>
              <a:t>…. and in other South Asian Countries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5181600"/>
          </a:xfrm>
        </p:spPr>
        <p:txBody>
          <a:bodyPr/>
          <a:lstStyle/>
          <a:p>
            <a:pPr>
              <a:lnSpc>
                <a:spcPct val="135000"/>
              </a:lnSpc>
              <a:spcBef>
                <a:spcPts val="1050"/>
              </a:spcBef>
            </a:pPr>
            <a:r>
              <a:rPr lang="en-US" smtClean="0"/>
              <a:t>Community Score Card in Primary Education and Social Safety-net Project – </a:t>
            </a:r>
            <a:r>
              <a:rPr lang="en-US" smtClean="0">
                <a:solidFill>
                  <a:srgbClr val="C00000"/>
                </a:solidFill>
              </a:rPr>
              <a:t>Bangladesh </a:t>
            </a:r>
          </a:p>
          <a:p>
            <a:pPr>
              <a:lnSpc>
                <a:spcPct val="135000"/>
              </a:lnSpc>
              <a:spcBef>
                <a:spcPts val="1050"/>
              </a:spcBef>
            </a:pPr>
            <a:r>
              <a:rPr lang="en-US" smtClean="0"/>
              <a:t>Role of Governance against Climate Change Induced Migration – </a:t>
            </a:r>
            <a:r>
              <a:rPr lang="en-US" smtClean="0">
                <a:solidFill>
                  <a:srgbClr val="C00000"/>
                </a:solidFill>
              </a:rPr>
              <a:t>Bangladesh</a:t>
            </a:r>
            <a:endParaRPr lang="en-US" smtClean="0"/>
          </a:p>
          <a:p>
            <a:pPr>
              <a:lnSpc>
                <a:spcPct val="135000"/>
              </a:lnSpc>
              <a:spcBef>
                <a:spcPts val="1050"/>
              </a:spcBef>
            </a:pPr>
            <a:r>
              <a:rPr lang="en-US" smtClean="0"/>
              <a:t>Mobile based Citizens’ Feedback on public service delivery and social sector programmes – </a:t>
            </a:r>
            <a:r>
              <a:rPr lang="en-US" smtClean="0">
                <a:solidFill>
                  <a:srgbClr val="C00000"/>
                </a:solidFill>
              </a:rPr>
              <a:t>Bangladesh</a:t>
            </a:r>
            <a:endParaRPr lang="en-US" smtClean="0"/>
          </a:p>
          <a:p>
            <a:pPr>
              <a:lnSpc>
                <a:spcPct val="135000"/>
              </a:lnSpc>
              <a:spcBef>
                <a:spcPts val="1050"/>
              </a:spcBef>
            </a:pPr>
            <a:r>
              <a:rPr lang="en-US" smtClean="0"/>
              <a:t>People and the Land: Empowering Communities for Social Justice in Rural Karachi  – </a:t>
            </a:r>
            <a:r>
              <a:rPr lang="en-US" smtClean="0">
                <a:solidFill>
                  <a:srgbClr val="C00000"/>
                </a:solidFill>
              </a:rPr>
              <a:t>Pakistan</a:t>
            </a:r>
            <a:r>
              <a:rPr lang="en-US" smtClean="0"/>
              <a:t> </a:t>
            </a:r>
          </a:p>
          <a:p>
            <a:pPr>
              <a:lnSpc>
                <a:spcPct val="135000"/>
              </a:lnSpc>
              <a:spcBef>
                <a:spcPts val="1050"/>
              </a:spcBef>
            </a:pPr>
            <a:r>
              <a:rPr lang="en-US" smtClean="0"/>
              <a:t>Equitable Education in Pakistan: Addressing Gender and Rural-Urban gaps in Lower Secondary Education – </a:t>
            </a:r>
            <a:r>
              <a:rPr lang="en-US" smtClean="0">
                <a:solidFill>
                  <a:srgbClr val="C00000"/>
                </a:solidFill>
              </a:rPr>
              <a:t>Pakistan</a:t>
            </a:r>
            <a:r>
              <a:rPr lang="en-US" smtClean="0"/>
              <a:t> </a:t>
            </a:r>
            <a:endParaRPr lang="en-IN" smtClean="0"/>
          </a:p>
          <a:p>
            <a:pPr>
              <a:lnSpc>
                <a:spcPct val="135000"/>
              </a:lnSpc>
              <a:spcBef>
                <a:spcPts val="1050"/>
              </a:spcBef>
            </a:pPr>
            <a:r>
              <a:rPr lang="en-IN" smtClean="0"/>
              <a:t>Transparent and Accountable Public Procurement in Local Authorities  –    </a:t>
            </a:r>
            <a:r>
              <a:rPr lang="en-IN" smtClean="0">
                <a:solidFill>
                  <a:srgbClr val="C00000"/>
                </a:solidFill>
              </a:rPr>
              <a:t>Sri Lanka</a:t>
            </a:r>
          </a:p>
          <a:p>
            <a:pPr>
              <a:lnSpc>
                <a:spcPct val="135000"/>
              </a:lnSpc>
              <a:spcBef>
                <a:spcPts val="1050"/>
              </a:spcBef>
            </a:pPr>
            <a:r>
              <a:rPr lang="en-US" smtClean="0"/>
              <a:t>Making Representative Accountable  – </a:t>
            </a:r>
            <a:r>
              <a:rPr lang="en-US" smtClean="0">
                <a:solidFill>
                  <a:srgbClr val="C00000"/>
                </a:solidFill>
              </a:rPr>
              <a:t>Nepal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3"/>
          </a:xfrm>
        </p:spPr>
        <p:txBody>
          <a:bodyPr/>
          <a:lstStyle/>
          <a:p>
            <a:r>
              <a:rPr lang="en-US" sz="2400" smtClean="0"/>
              <a:t>Key Lessons, Issues &amp; Emerging Challenges - I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257800"/>
          </a:xfrm>
        </p:spPr>
        <p:txBody>
          <a:bodyPr/>
          <a:lstStyle/>
          <a:p>
            <a:pPr>
              <a:spcBef>
                <a:spcPct val="0"/>
              </a:spcBef>
              <a:buSzPct val="120000"/>
            </a:pPr>
            <a:r>
              <a:rPr lang="en-US" smtClean="0"/>
              <a:t>Social Accountability processes tend to be complex, nonlinear, and embedded in broader political and societal context</a:t>
            </a:r>
          </a:p>
          <a:p>
            <a:pPr lvl="1">
              <a:spcBef>
                <a:spcPct val="0"/>
              </a:spcBef>
              <a:buSzPct val="120000"/>
            </a:pPr>
            <a:r>
              <a:rPr lang="en-US" sz="1500" smtClean="0"/>
              <a:t>Inequality and exclusion need to be central within accountability agenda</a:t>
            </a:r>
          </a:p>
          <a:p>
            <a:pPr lvl="1">
              <a:spcBef>
                <a:spcPct val="0"/>
              </a:spcBef>
              <a:buSzPct val="120000"/>
            </a:pPr>
            <a:r>
              <a:rPr lang="en-US" sz="1500" smtClean="0"/>
              <a:t>The "tools-based" approach risks obscuring the underlying social and political processes that really explain why a given tool is, or is not effective</a:t>
            </a:r>
          </a:p>
          <a:p>
            <a:pPr>
              <a:spcBef>
                <a:spcPct val="0"/>
              </a:spcBef>
              <a:buSzPct val="120000"/>
            </a:pPr>
            <a:endParaRPr lang="en-US" smtClean="0"/>
          </a:p>
          <a:p>
            <a:pPr>
              <a:spcBef>
                <a:spcPct val="0"/>
              </a:spcBef>
              <a:buSzPct val="120000"/>
            </a:pPr>
            <a:r>
              <a:rPr lang="en-US" smtClean="0"/>
              <a:t>Social Accountability  processes appear to be more likely to bring about change when they support existing pressures for change together with a number of enabling factors:  </a:t>
            </a:r>
          </a:p>
          <a:p>
            <a:pPr lvl="1">
              <a:spcBef>
                <a:spcPct val="0"/>
              </a:spcBef>
              <a:buSzPct val="120000"/>
            </a:pPr>
            <a:r>
              <a:rPr lang="en-US" sz="1500" smtClean="0"/>
              <a:t>deepening of democracy, appropriate legal frameworks, </a:t>
            </a:r>
          </a:p>
          <a:p>
            <a:pPr lvl="1">
              <a:spcBef>
                <a:spcPct val="0"/>
              </a:spcBef>
              <a:buSzPct val="120000"/>
            </a:pPr>
            <a:r>
              <a:rPr lang="en-US" sz="1500" smtClean="0"/>
              <a:t>enhanced ability of citizens for informed engagement with state actors, and </a:t>
            </a:r>
          </a:p>
          <a:p>
            <a:pPr lvl="1">
              <a:spcBef>
                <a:spcPct val="0"/>
              </a:spcBef>
              <a:buSzPct val="120000"/>
            </a:pPr>
            <a:r>
              <a:rPr lang="en-US" sz="1500" smtClean="0"/>
              <a:t>proliferation of new technologies especially mobile phones</a:t>
            </a:r>
          </a:p>
          <a:p>
            <a:pPr>
              <a:spcBef>
                <a:spcPct val="0"/>
              </a:spcBef>
              <a:buSzPct val="120000"/>
              <a:buFont typeface="Arial" charset="0"/>
              <a:buNone/>
            </a:pPr>
            <a:endParaRPr lang="en-US" smtClean="0"/>
          </a:p>
          <a:p>
            <a:pPr>
              <a:spcBef>
                <a:spcPct val="0"/>
              </a:spcBef>
              <a:buSzPct val="120000"/>
            </a:pPr>
            <a:r>
              <a:rPr lang="en-US" smtClean="0"/>
              <a:t>The use of high-quality and relevant information happens to be a key ingredient for accountability change; however information alone is not sufficient – pro accountability collective action is often needed.</a:t>
            </a:r>
          </a:p>
          <a:p>
            <a:pPr>
              <a:spcBef>
                <a:spcPct val="0"/>
              </a:spcBef>
              <a:buSzPct val="120000"/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3"/>
          </a:xfrm>
        </p:spPr>
        <p:txBody>
          <a:bodyPr/>
          <a:lstStyle/>
          <a:p>
            <a:r>
              <a:rPr lang="en-US" sz="2400" smtClean="0"/>
              <a:t>Key Lessons, Issues &amp; Emerging Challenges - II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486400"/>
          </a:xfrm>
        </p:spPr>
        <p:txBody>
          <a:bodyPr/>
          <a:lstStyle/>
          <a:p>
            <a:pPr marL="342900" lvl="1" indent="-342900">
              <a:buSzPct val="120000"/>
              <a:buFont typeface="Arial" charset="0"/>
              <a:buChar char="•"/>
              <a:defRPr/>
            </a:pPr>
            <a:r>
              <a:rPr lang="en-US" sz="1600" dirty="0" smtClean="0"/>
              <a:t>Need for scaling social accountability endeavors to demonstrate tangible outcome with regard to governance responsiveness especially in countries like India; but there are major challenges: </a:t>
            </a:r>
            <a:endParaRPr lang="en-US" sz="1600" dirty="0" smtClean="0">
              <a:solidFill>
                <a:srgbClr val="C00000"/>
              </a:solidFill>
            </a:endParaRPr>
          </a:p>
          <a:p>
            <a:pPr lvl="1">
              <a:buSzPct val="120000"/>
              <a:defRPr/>
            </a:pPr>
            <a:r>
              <a:rPr lang="en-US" sz="1500" dirty="0" smtClean="0"/>
              <a:t>How to transplant one successful model from one context to another</a:t>
            </a:r>
          </a:p>
          <a:p>
            <a:pPr lvl="1">
              <a:buSzPct val="120000"/>
              <a:defRPr/>
            </a:pPr>
            <a:r>
              <a:rPr lang="en-US" sz="1500" dirty="0" smtClean="0"/>
              <a:t>How to embed social accountability praxis across the hierarchy of public institution or government</a:t>
            </a:r>
            <a:endParaRPr lang="en-GB" sz="1500" dirty="0" smtClean="0"/>
          </a:p>
          <a:p>
            <a:pPr>
              <a:buSzPct val="120000"/>
              <a:defRPr/>
            </a:pPr>
            <a:endParaRPr lang="en-US" dirty="0" smtClean="0"/>
          </a:p>
          <a:p>
            <a:pPr>
              <a:buSzPct val="120000"/>
              <a:defRPr/>
            </a:pPr>
            <a:r>
              <a:rPr lang="en-US" dirty="0" smtClean="0"/>
              <a:t>Calls for considerable Knowledge &amp; Research investments to create adaptable paradigms for taking successful social accountability initiatives to scale</a:t>
            </a:r>
          </a:p>
          <a:p>
            <a:pPr lvl="1">
              <a:buSzPct val="120000"/>
              <a:defRPr/>
            </a:pPr>
            <a:r>
              <a:rPr lang="en-US" sz="1500" dirty="0" smtClean="0"/>
              <a:t>To methodically look at the scope and challenges of harmonizing social accountability processes across large and diverge contextual scenarios; and potentially across the decision hierarchy of public institutions and the government</a:t>
            </a:r>
          </a:p>
          <a:p>
            <a:pPr>
              <a:buSzPct val="120000"/>
              <a:defRPr/>
            </a:pPr>
            <a:endParaRPr lang="en-GB" dirty="0" smtClean="0"/>
          </a:p>
          <a:p>
            <a:pPr>
              <a:buSzPct val="120000"/>
              <a:defRPr/>
            </a:pPr>
            <a:r>
              <a:rPr lang="en-GB" dirty="0" smtClean="0"/>
              <a:t>Need for co-creating research framework for </a:t>
            </a:r>
            <a:r>
              <a:rPr lang="en-US" dirty="0" smtClean="0"/>
              <a:t>rigorous and evidence based mapping of social accountability results influencing attributable impact with regard to development effectiveness and outcome.</a:t>
            </a:r>
          </a:p>
          <a:p>
            <a:pPr>
              <a:buSzPct val="120000"/>
              <a:defRPr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buSzPct val="120000"/>
              <a:defRPr/>
            </a:pPr>
            <a:endParaRPr lang="en-US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6732</TotalTime>
  <Words>591</Words>
  <Application>Microsoft Office PowerPoint</Application>
  <PresentationFormat>On-screen Show (4:3)</PresentationFormat>
  <Paragraphs>72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Arial</vt:lpstr>
      <vt:lpstr>Calibri</vt:lpstr>
      <vt:lpstr>ＭＳ Ｐゴシック</vt:lpstr>
      <vt:lpstr>Bookman Old Style</vt:lpstr>
      <vt:lpstr>Office Theme</vt:lpstr>
      <vt:lpstr>1_Office Theme</vt:lpstr>
      <vt:lpstr>Office Theme</vt:lpstr>
      <vt:lpstr>Office Theme</vt:lpstr>
      <vt:lpstr>Office Theme</vt:lpstr>
      <vt:lpstr>1_Office Theme</vt:lpstr>
      <vt:lpstr>1_Office Theme</vt:lpstr>
      <vt:lpstr>Slide 1</vt:lpstr>
      <vt:lpstr>Affiliated Network for Social Accountability (ANSA)</vt:lpstr>
      <vt:lpstr>Social Accountability Experiments of ANSA in India</vt:lpstr>
      <vt:lpstr>…. and in other South Asian Countries</vt:lpstr>
      <vt:lpstr>Key Lessons, Issues &amp; Emerging Challenges - I</vt:lpstr>
      <vt:lpstr>Key Lessons, Issues &amp; Emerging Challenges - 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FrankV</cp:lastModifiedBy>
  <cp:revision>562</cp:revision>
  <dcterms:created xsi:type="dcterms:W3CDTF">2012-02-16T04:19:48Z</dcterms:created>
  <dcterms:modified xsi:type="dcterms:W3CDTF">2013-05-05T21:40:34Z</dcterms:modified>
</cp:coreProperties>
</file>